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apps2\Director's%20Presentations\1-Director\Topics\Impact%20of%20Medical%20Research\Life%20Expectancy_CDC%20Statistics%20to%202007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B422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val>
            <c:numRef>
              <c:f>Sheet1!$A$1:$A$2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3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70.8</c:v>
                </c:pt>
                <c:pt idx="1">
                  <c:v>71.099999999999994</c:v>
                </c:pt>
                <c:pt idx="2">
                  <c:v>71.2</c:v>
                </c:pt>
                <c:pt idx="3">
                  <c:v>71.400000000000006</c:v>
                </c:pt>
                <c:pt idx="4">
                  <c:v>72</c:v>
                </c:pt>
                <c:pt idx="5">
                  <c:v>72.599999999999994</c:v>
                </c:pt>
                <c:pt idx="6">
                  <c:v>72.900000000000006</c:v>
                </c:pt>
                <c:pt idx="7">
                  <c:v>73.3</c:v>
                </c:pt>
                <c:pt idx="8">
                  <c:v>73.5</c:v>
                </c:pt>
                <c:pt idx="9">
                  <c:v>73.900000000000006</c:v>
                </c:pt>
                <c:pt idx="10">
                  <c:v>73.7</c:v>
                </c:pt>
                <c:pt idx="11">
                  <c:v>74.099999999999994</c:v>
                </c:pt>
                <c:pt idx="12">
                  <c:v>74.5</c:v>
                </c:pt>
                <c:pt idx="13">
                  <c:v>74.599999999999994</c:v>
                </c:pt>
                <c:pt idx="14">
                  <c:v>74.7</c:v>
                </c:pt>
                <c:pt idx="15">
                  <c:v>74.7</c:v>
                </c:pt>
                <c:pt idx="16">
                  <c:v>74.7</c:v>
                </c:pt>
                <c:pt idx="17">
                  <c:v>74.900000000000006</c:v>
                </c:pt>
                <c:pt idx="18">
                  <c:v>74.900000000000006</c:v>
                </c:pt>
                <c:pt idx="19">
                  <c:v>75.099999999999994</c:v>
                </c:pt>
                <c:pt idx="20">
                  <c:v>75.400000000000006</c:v>
                </c:pt>
                <c:pt idx="21">
                  <c:v>75.5</c:v>
                </c:pt>
                <c:pt idx="22">
                  <c:v>75.8</c:v>
                </c:pt>
                <c:pt idx="23">
                  <c:v>75.5</c:v>
                </c:pt>
                <c:pt idx="24">
                  <c:v>75.7</c:v>
                </c:pt>
                <c:pt idx="25">
                  <c:v>75.8</c:v>
                </c:pt>
                <c:pt idx="26">
                  <c:v>76.099999999999994</c:v>
                </c:pt>
                <c:pt idx="27">
                  <c:v>76.5</c:v>
                </c:pt>
                <c:pt idx="28">
                  <c:v>76.7</c:v>
                </c:pt>
                <c:pt idx="29">
                  <c:v>76.7</c:v>
                </c:pt>
                <c:pt idx="30">
                  <c:v>76.8</c:v>
                </c:pt>
                <c:pt idx="31">
                  <c:v>76.900000000000006</c:v>
                </c:pt>
                <c:pt idx="32">
                  <c:v>76.900000000000006</c:v>
                </c:pt>
                <c:pt idx="33">
                  <c:v>77.099999999999994</c:v>
                </c:pt>
                <c:pt idx="34">
                  <c:v>77.5</c:v>
                </c:pt>
                <c:pt idx="35">
                  <c:v>77.400000000000006</c:v>
                </c:pt>
                <c:pt idx="36">
                  <c:v>77.7</c:v>
                </c:pt>
                <c:pt idx="37">
                  <c:v>77.900000000000006</c:v>
                </c:pt>
                <c:pt idx="38">
                  <c:v>78.099999999999994</c:v>
                </c:pt>
                <c:pt idx="39">
                  <c:v>78.599999999999994</c:v>
                </c:pt>
                <c:pt idx="40">
                  <c:v>78.7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54976"/>
        <c:axId val="150656512"/>
      </c:lineChart>
      <c:catAx>
        <c:axId val="15065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50" baseline="0">
                <a:solidFill>
                  <a:srgbClr val="688B2D"/>
                </a:solidFill>
              </a:defRPr>
            </a:pPr>
            <a:endParaRPr lang="en-US"/>
          </a:p>
        </c:txPr>
        <c:crossAx val="150656512"/>
        <c:crosses val="autoZero"/>
        <c:auto val="1"/>
        <c:lblAlgn val="ctr"/>
        <c:lblOffset val="100"/>
        <c:noMultiLvlLbl val="0"/>
      </c:catAx>
      <c:valAx>
        <c:axId val="150656512"/>
        <c:scaling>
          <c:orientation val="minMax"/>
        </c:scaling>
        <c:delete val="0"/>
        <c:axPos val="l"/>
        <c:majorGridlines>
          <c:spPr>
            <a:ln>
              <a:solidFill>
                <a:srgbClr val="1F497D">
                  <a:lumMod val="75000"/>
                  <a:alpha val="5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aseline="0">
                <a:solidFill>
                  <a:srgbClr val="688B2D"/>
                </a:solidFill>
              </a:defRPr>
            </a:pPr>
            <a:endParaRPr lang="en-US"/>
          </a:p>
        </c:txPr>
        <c:crossAx val="150654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AC9FC-1E98-4FCD-A581-C463EE86B74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B82BA-65A1-4E00-AC61-981F40F61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62569"/>
            <a:fld id="{A4296690-38DE-414D-BBC8-6309E57FF03C}" type="slidenum">
              <a:rPr lang="en-US">
                <a:solidFill>
                  <a:srgbClr val="000000"/>
                </a:solidFill>
                <a:latin typeface="Times" charset="0"/>
              </a:rPr>
              <a:pPr defTabSz="862569"/>
              <a:t>2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633" tIns="45818" rIns="91633" bIns="45818" numCol="1" anchor="t" anchorCtr="0" compatLnSpc="1">
            <a:prstTxWarp prst="textNoShape">
              <a:avLst/>
            </a:prstTxWarp>
          </a:bodyPr>
          <a:lstStyle/>
          <a:p>
            <a:pPr algn="l" defTabSz="912699">
              <a:spcBef>
                <a:spcPct val="0"/>
              </a:spcBef>
            </a:pP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3C9A-729C-4696-A751-18294C36D54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1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802" indent="-2864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5849" indent="-2291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4188" indent="-2291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2528" indent="-22916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0866" indent="-2291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9206" indent="-2291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7546" indent="-2291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5885" indent="-2291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7AECA4-1BAD-4940-9429-EBE5D932B36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4" y="8684927"/>
            <a:ext cx="2971800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34" tIns="43767" rIns="87534" bIns="43767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6679" eaLnBrk="1" hangingPunct="1">
              <a:spcBef>
                <a:spcPct val="0"/>
              </a:spcBef>
            </a:pPr>
            <a:fld id="{548E0496-F742-40AF-8B9C-C914297C5166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algn="r" defTabSz="916679" eaLnBrk="1" hangingPunct="1">
                <a:spcBef>
                  <a:spcPct val="0"/>
                </a:spcBef>
              </a:pPr>
              <a:t>6</a:t>
            </a:fld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4722F-3670-4C10-B36B-2D6C149DAE4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1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1pPr>
            <a:lvl2pPr marL="730914" indent="-281121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2pPr>
            <a:lvl3pPr marL="1124483" indent="-224897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3pPr>
            <a:lvl4pPr marL="1574277" indent="-224897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4pPr>
            <a:lvl5pPr marL="2024070" indent="-224897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5pPr>
            <a:lvl6pPr marL="2473863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6pPr>
            <a:lvl7pPr marL="2923657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7pPr>
            <a:lvl8pPr marL="3373450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8pPr>
            <a:lvl9pPr marL="3823244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9pPr>
          </a:lstStyle>
          <a:p>
            <a:fld id="{DEDD3F88-3B0B-4243-B986-04B0B3DE6156}" type="slidenum">
              <a:rPr lang="en-US" sz="1200" b="0">
                <a:solidFill>
                  <a:prstClr val="black"/>
                </a:solidFill>
                <a:latin typeface="Times" pitchFamily="1" charset="0"/>
              </a:rPr>
              <a:pPr/>
              <a:t>9</a:t>
            </a:fld>
            <a:endParaRPr lang="en-US" sz="1200" b="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7"/>
            <a:ext cx="5028579" cy="411448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38" tIns="45820" rIns="91638" bIns="4582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51430"/>
            <a:fld id="{21CC91B4-1DEA-4885-9F4F-41FC182F2A58}" type="slidenum">
              <a:rPr lang="en-US">
                <a:solidFill>
                  <a:prstClr val="black"/>
                </a:solidFill>
                <a:ea typeface="ＭＳ Ｐゴシック" charset="-128"/>
              </a:rPr>
              <a:pPr defTabSz="851430"/>
              <a:t>10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752" tIns="45377" rIns="90752" bIns="4537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1pPr>
            <a:lvl2pPr marL="730914" indent="-281121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2pPr>
            <a:lvl3pPr marL="1124483" indent="-224897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3pPr>
            <a:lvl4pPr marL="1574277" indent="-224897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4pPr>
            <a:lvl5pPr marL="2024070" indent="-224897" defTabSz="863666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5pPr>
            <a:lvl6pPr marL="2473863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6pPr>
            <a:lvl7pPr marL="2923657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7pPr>
            <a:lvl8pPr marL="3373450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8pPr>
            <a:lvl9pPr marL="3823244" indent="-224897" algn="ctr" defTabSz="863666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9pPr>
          </a:lstStyle>
          <a:p>
            <a:fld id="{BD184B18-89D4-443E-A38F-1E51A8C05818}" type="slidenum">
              <a:rPr lang="en-US" sz="1200" b="0">
                <a:solidFill>
                  <a:prstClr val="black"/>
                </a:solidFill>
                <a:latin typeface="Times" pitchFamily="1" charset="0"/>
              </a:rPr>
              <a:pPr/>
              <a:t>11</a:t>
            </a:fld>
            <a:endParaRPr lang="en-US" sz="1200" b="0">
              <a:solidFill>
                <a:prstClr val="black"/>
              </a:solidFill>
              <a:latin typeface="Times" pitchFamily="1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want you to send us your promising research applications!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3C9A-729C-4696-A751-18294C36D54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9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24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600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A6BE-D671-46EF-9E06-A743DC70687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9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679" y="962025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0705" y="1524000"/>
            <a:ext cx="351366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9839" y="1524000"/>
            <a:ext cx="351366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>
            <a:lvl2pPr>
              <a:defRPr/>
            </a:lvl2pPr>
            <a:lvl3pPr marL="635000" indent="-292100">
              <a:buFont typeface="Arial" pitchFamily="34" charset="0"/>
              <a:buChar char="−"/>
              <a:defRPr baseline="0"/>
            </a:lvl3pPr>
            <a:lvl4pPr marL="914400" indent="-228600">
              <a:buFont typeface="Arial" pitchFamily="34" charset="0"/>
              <a:buChar char="•"/>
              <a:defRPr/>
            </a:lvl4pPr>
            <a:lvl5pPr marL="1257300" indent="-2794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4313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4313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99" y="965956"/>
            <a:ext cx="7160121" cy="532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46899" y="1626692"/>
            <a:ext cx="3507878" cy="4572000"/>
          </a:xfrm>
        </p:spPr>
        <p:txBody>
          <a:bodyPr lIns="85428" tIns="42724" rIns="85428" bIns="42724"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686" y="1626692"/>
            <a:ext cx="350936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305" tIns="45650" rIns="91305" bIns="4565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419600"/>
          </a:xfrm>
          <a:prstGeom prst="rect">
            <a:avLst/>
          </a:prstGeom>
        </p:spPr>
        <p:txBody>
          <a:bodyPr vert="horz" lIns="91305" tIns="45650" rIns="91305" bIns="4565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3031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385" indent="-342385" algn="l" defTabSz="913031" rtl="0" eaLnBrk="1" latinLnBrk="0" hangingPunct="1">
        <a:spcBef>
          <a:spcPct val="20000"/>
        </a:spcBef>
        <a:buClr>
          <a:srgbClr val="719500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385" indent="291663" algn="l" defTabSz="9130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9300" indent="-342900" algn="l" defTabSz="913031" rtl="0" eaLnBrk="1" latinLnBrk="0" hangingPunct="1">
        <a:spcBef>
          <a:spcPct val="20000"/>
        </a:spcBef>
        <a:buFont typeface="Arial" pitchFamily="34" charset="0"/>
        <a:buChar char="−"/>
        <a:tabLst>
          <a:tab pos="976436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2200" indent="-292100" algn="l" defTabSz="913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5900" indent="-342900" algn="l" defTabSz="9130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0829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4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61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7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1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88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3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19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belprize.org/nobel_prizes/chemistry/laureates/2013/levitt.htm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belprize.org/nobel_prizes/chemistry/laureates/2013/karplus.html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nobelprize.org/nobel_prizes/chemistry/laureates/2013/warshel.html" TargetMode="External"/><Relationship Id="rId4" Type="http://schemas.openxmlformats.org/officeDocument/2006/relationships/hyperlink" Target="http://www.nobelprize.org/nobel_prizes/medicine/laureates/2013/sudhof.html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7772400" cy="1470025"/>
          </a:xfrm>
        </p:spPr>
        <p:txBody>
          <a:bodyPr/>
          <a:lstStyle/>
          <a:p>
            <a:r>
              <a:rPr lang="en-US" dirty="0" smtClean="0"/>
              <a:t>The Review of Your NIH Grant Application Begins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629400" cy="1219200"/>
          </a:xfrm>
        </p:spPr>
        <p:txBody>
          <a:bodyPr>
            <a:normAutofit/>
          </a:bodyPr>
          <a:lstStyle/>
          <a:p>
            <a:r>
              <a:rPr lang="en-US" sz="1900" dirty="0" smtClean="0"/>
              <a:t>Richard Nakamura, Ph.D.</a:t>
            </a:r>
          </a:p>
          <a:p>
            <a:r>
              <a:rPr lang="en-US" sz="1900" dirty="0" smtClean="0"/>
              <a:t>Director</a:t>
            </a:r>
          </a:p>
          <a:p>
            <a:r>
              <a:rPr lang="en-US" sz="1900" dirty="0" smtClean="0"/>
              <a:t>NIH Center for </a:t>
            </a:r>
            <a:r>
              <a:rPr lang="en-US" sz="1900" smtClean="0"/>
              <a:t>Scientific Review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7304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2412" y="2438400"/>
            <a:ext cx="3582988" cy="3505200"/>
          </a:xfrm>
        </p:spPr>
        <p:txBody>
          <a:bodyPr/>
          <a:lstStyle/>
          <a:p>
            <a:pPr marL="203174" indent="-203174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100" b="0" dirty="0" smtClean="0"/>
              <a:t>Receives all NIH  applications</a:t>
            </a:r>
          </a:p>
          <a:p>
            <a:pPr marL="203174" indent="-203174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100" b="0" dirty="0" smtClean="0"/>
              <a:t>Refers them to NIH  Institutes/Centers and to scientific review groups</a:t>
            </a:r>
          </a:p>
          <a:p>
            <a:pPr marL="203174" indent="-203174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sz="2100" b="0" dirty="0" smtClean="0"/>
              <a:t>Reviews for scientific merit about 70% of all NIH applications 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143000" y="1477367"/>
            <a:ext cx="4670890" cy="4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96" tIns="42803" rIns="85596" bIns="42803">
            <a:spAutoFit/>
          </a:bodyPr>
          <a:lstStyle/>
          <a:p>
            <a:pPr eaLnBrk="0" hangingPunct="0"/>
            <a:r>
              <a:rPr lang="en-US" sz="2300" b="1" dirty="0">
                <a:solidFill>
                  <a:srgbClr val="688B2D"/>
                </a:solidFill>
              </a:rPr>
              <a:t>The Center for Scientific Review</a:t>
            </a:r>
          </a:p>
        </p:txBody>
      </p:sp>
      <p:pic>
        <p:nvPicPr>
          <p:cNvPr id="12293" name="Picture 6" descr="A photo of the modern building that houses the NIH Center for Scientific Review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162800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The Gateway for NIH Grant Applications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20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963668" cy="837902"/>
          </a:xfrm>
        </p:spPr>
        <p:txBody>
          <a:bodyPr/>
          <a:lstStyle/>
          <a:p>
            <a:pPr eaLnBrk="1" hangingPunct="1"/>
            <a:r>
              <a:rPr lang="en-US" sz="2600" dirty="0"/>
              <a:t>CSR Peer Review – Fiscal Year </a:t>
            </a:r>
            <a:r>
              <a:rPr lang="en-US" sz="2600" dirty="0" smtClean="0"/>
              <a:t>2013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52600"/>
            <a:ext cx="6502301" cy="4191000"/>
          </a:xfrm>
        </p:spPr>
        <p:txBody>
          <a:bodyPr/>
          <a:lstStyle/>
          <a:p>
            <a:pPr eaLnBrk="1" hangingPunct="1"/>
            <a:r>
              <a:rPr lang="en-US" sz="2300" dirty="0" smtClean="0"/>
              <a:t>84,000 </a:t>
            </a:r>
            <a:r>
              <a:rPr lang="en-US" sz="2300" dirty="0"/>
              <a:t>applications received</a:t>
            </a:r>
          </a:p>
          <a:p>
            <a:pPr eaLnBrk="1" hangingPunct="1">
              <a:buFontTx/>
              <a:buNone/>
            </a:pPr>
            <a:endParaRPr lang="en-US" sz="1100" dirty="0"/>
          </a:p>
          <a:p>
            <a:pPr eaLnBrk="1" hangingPunct="1"/>
            <a:r>
              <a:rPr lang="en-US" sz="2300" dirty="0" smtClean="0"/>
              <a:t>17,000 </a:t>
            </a:r>
            <a:r>
              <a:rPr lang="en-US" sz="2300" dirty="0"/>
              <a:t>reviewers</a:t>
            </a:r>
          </a:p>
          <a:p>
            <a:pPr eaLnBrk="1" hangingPunct="1">
              <a:buFontTx/>
              <a:buNone/>
            </a:pPr>
            <a:endParaRPr lang="en-US" sz="1100" dirty="0"/>
          </a:p>
          <a:p>
            <a:pPr eaLnBrk="1" hangingPunct="1"/>
            <a:r>
              <a:rPr lang="en-US" sz="2300" dirty="0" smtClean="0"/>
              <a:t>236 </a:t>
            </a:r>
            <a:r>
              <a:rPr lang="en-US" sz="2300" dirty="0"/>
              <a:t>Scientific Review Officers</a:t>
            </a:r>
          </a:p>
          <a:p>
            <a:pPr eaLnBrk="1" hangingPunct="1">
              <a:buFontTx/>
              <a:buNone/>
            </a:pPr>
            <a:endParaRPr lang="en-US" sz="1100" dirty="0"/>
          </a:p>
          <a:p>
            <a:pPr eaLnBrk="1" hangingPunct="1"/>
            <a:r>
              <a:rPr lang="en-US" sz="2300" dirty="0"/>
              <a:t>1,500 review meetings</a:t>
            </a:r>
          </a:p>
          <a:p>
            <a:pPr eaLnBrk="1" hangingPunct="1">
              <a:buFontTx/>
              <a:buNone/>
            </a:pPr>
            <a:endParaRPr lang="en-US" sz="1100" dirty="0"/>
          </a:p>
          <a:p>
            <a:pPr eaLnBrk="1" hangingPunct="1">
              <a:buFontTx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773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CSR 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3152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see that NIH grant applications receive fair, independent, expert, and timely reviews – free from inappropriate influences – so NIH can fund the most promising research.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hoto showing a cross section of NIH employee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81138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 Want Your Applications!  </a:t>
            </a:r>
            <a:endParaRPr lang="en-US" dirty="0"/>
          </a:p>
        </p:txBody>
      </p:sp>
      <p:pic>
        <p:nvPicPr>
          <p:cNvPr id="4" name="Content Placeholder 3" descr="Photo of the Main NIH administrative building, building 1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84"/>
            <a:ext cx="9144000" cy="4735765"/>
          </a:xfrm>
        </p:spPr>
      </p:pic>
      <p:pic>
        <p:nvPicPr>
          <p:cNvPr id="12" name="Picture 11" descr="A picture of the open front door to the main administration building at NIH -- Building 1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An photo of the NIH campus from the ai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14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4832"/>
            <a:ext cx="6926263" cy="461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 smtClean="0"/>
              <a:t>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2564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Your Application Could Be Funded by One of 24 NIH Institutes or Centers </a:t>
            </a:r>
            <a:endParaRPr lang="en-US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579819" y="2031504"/>
            <a:ext cx="1412378" cy="66079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wrap="none" lIns="79233" tIns="38919" rIns="79233" bIns="38919" anchor="ctr"/>
          <a:lstStyle/>
          <a:p>
            <a:pPr algn="ctr" defTabSz="907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>
                <a:solidFill>
                  <a:srgbClr val="000000"/>
                </a:solidFill>
              </a:rPr>
              <a:t>Eunice Kennedy</a:t>
            </a:r>
          </a:p>
          <a:p>
            <a:pPr algn="ctr" defTabSz="907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>
                <a:solidFill>
                  <a:srgbClr val="000000"/>
                </a:solidFill>
              </a:rPr>
              <a:t>Shriver National Institute</a:t>
            </a:r>
          </a:p>
          <a:p>
            <a:pPr algn="ctr" defTabSz="907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>
                <a:solidFill>
                  <a:srgbClr val="000000"/>
                </a:solidFill>
              </a:rPr>
              <a:t>of Child Health and</a:t>
            </a:r>
          </a:p>
          <a:p>
            <a:pPr algn="ctr" defTabSz="907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>
                <a:solidFill>
                  <a:srgbClr val="000000"/>
                </a:solidFill>
              </a:rPr>
              <a:t>Human Development</a:t>
            </a:r>
          </a:p>
        </p:txBody>
      </p:sp>
      <p:grpSp>
        <p:nvGrpSpPr>
          <p:cNvPr id="63" name="Group 62" descr="An NIH organizational chart that lists all the NIH funding institutions:&#10;Fogarty International Center&#10;National Center for Advancing Translational Sciences&#10;National Center for Complementary and Alternative Medicine&#10;National Cancer Institute&#10;National Center for Research Resources (dissolved 12/2011)&#10;National Eye Institute&#10;National Human Genome Research Institute&#10;National Heart, Lung, and Blood Institute&#10;National Institute on Aging&#10;National Institute on Alcohol Abuse and Alcoholism&#10;National Institute of Allergy and Infectious Diseases&#10;National Institute of Arthritis and Musculoskeletal and Skin Diseases&#10;National Institute of Biomedical Imaging and Bioengineering&#10;Eunice Kennedy Shriver National Institute of Child Health and Human Development&#10;National Institute on Drug Abuse&#10;National Institute on Deafness and Other Communication Disorders&#10;National Institute of Dental and Craniofacial Research&#10;National Institute of Diabetes and Digestive and Kidney Diseases&#10;National Institute of Environmental Health Sciences&#10;National Institute of General Medical Sciences&#10;National Institute of Mental Health&#10;National Institute on Minority Health and Health Disparities&#10;National Institute on Neurological Disorders and Stroke&#10;National Library of Medicine&#10;&#10;It also lists the cneters that do not fund research:  the Clinical Center, Center for Information Technology and the Center for Scientific Review.&#10;"/>
          <p:cNvGrpSpPr/>
          <p:nvPr/>
        </p:nvGrpSpPr>
        <p:grpSpPr>
          <a:xfrm>
            <a:off x="181570" y="1244203"/>
            <a:ext cx="8737713" cy="5461992"/>
            <a:chOff x="181570" y="1244203"/>
            <a:chExt cx="8737713" cy="5461992"/>
          </a:xfrm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6925274" y="4889771"/>
              <a:ext cx="1570038" cy="230229"/>
            </a:xfrm>
            <a:custGeom>
              <a:avLst/>
              <a:gdLst>
                <a:gd name="T0" fmla="*/ 2147483647 w 988"/>
                <a:gd name="T1" fmla="*/ 2147483647 h 145"/>
                <a:gd name="T2" fmla="*/ 2147483647 w 988"/>
                <a:gd name="T3" fmla="*/ 0 h 145"/>
                <a:gd name="T4" fmla="*/ 0 w 988"/>
                <a:gd name="T5" fmla="*/ 0 h 145"/>
                <a:gd name="T6" fmla="*/ 0 60000 65536"/>
                <a:gd name="T7" fmla="*/ 0 60000 65536"/>
                <a:gd name="T8" fmla="*/ 0 60000 65536"/>
                <a:gd name="T9" fmla="*/ 0 w 988"/>
                <a:gd name="T10" fmla="*/ 0 h 145"/>
                <a:gd name="T11" fmla="*/ 988 w 9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8" h="145">
                  <a:moveTo>
                    <a:pt x="987" y="144"/>
                  </a:moveTo>
                  <a:lnTo>
                    <a:pt x="98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4588470" y="1603050"/>
              <a:ext cx="0" cy="2254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0062" tIns="40041" rIns="80062" bIns="40041" anchor="ctr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</a:pPr>
              <a:endParaRPr lang="en-US" sz="1900" b="1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4588470" y="1853920"/>
              <a:ext cx="0" cy="41917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0062" tIns="40041" rIns="80062" bIns="40041" anchor="ctr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</a:pPr>
              <a:endParaRPr lang="en-US" sz="1900" b="1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297713" y="1841215"/>
              <a:ext cx="1606550" cy="230229"/>
            </a:xfrm>
            <a:custGeom>
              <a:avLst/>
              <a:gdLst>
                <a:gd name="T0" fmla="*/ 0 w 1012"/>
                <a:gd name="T1" fmla="*/ 2147483647 h 145"/>
                <a:gd name="T2" fmla="*/ 0 w 1012"/>
                <a:gd name="T3" fmla="*/ 0 h 145"/>
                <a:gd name="T4" fmla="*/ 2147483647 w 1012"/>
                <a:gd name="T5" fmla="*/ 0 h 145"/>
                <a:gd name="T6" fmla="*/ 0 60000 65536"/>
                <a:gd name="T7" fmla="*/ 0 60000 65536"/>
                <a:gd name="T8" fmla="*/ 0 60000 65536"/>
                <a:gd name="T9" fmla="*/ 0 w 1012"/>
                <a:gd name="T10" fmla="*/ 0 h 145"/>
                <a:gd name="T11" fmla="*/ 1012 w 101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2" h="145">
                  <a:moveTo>
                    <a:pt x="0" y="144"/>
                  </a:moveTo>
                  <a:lnTo>
                    <a:pt x="0" y="0"/>
                  </a:lnTo>
                  <a:lnTo>
                    <a:pt x="1011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666875" y="2031504"/>
              <a:ext cx="1259086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on Alcohol Abuse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and Alcoholism</a:t>
              </a: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588470" y="1841215"/>
              <a:ext cx="787400" cy="230229"/>
            </a:xfrm>
            <a:custGeom>
              <a:avLst/>
              <a:gdLst>
                <a:gd name="T0" fmla="*/ 2147483647 w 496"/>
                <a:gd name="T1" fmla="*/ 2147483647 h 145"/>
                <a:gd name="T2" fmla="*/ 2147483647 w 496"/>
                <a:gd name="T3" fmla="*/ 0 h 145"/>
                <a:gd name="T4" fmla="*/ 0 w 496"/>
                <a:gd name="T5" fmla="*/ 0 h 145"/>
                <a:gd name="T6" fmla="*/ 0 60000 65536"/>
                <a:gd name="T7" fmla="*/ 0 60000 65536"/>
                <a:gd name="T8" fmla="*/ 0 60000 65536"/>
                <a:gd name="T9" fmla="*/ 0 w 496"/>
                <a:gd name="T10" fmla="*/ 0 h 145"/>
                <a:gd name="T11" fmla="*/ 496 w 496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45">
                  <a:moveTo>
                    <a:pt x="495" y="144"/>
                  </a:moveTo>
                  <a:lnTo>
                    <a:pt x="49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725295" y="2031504"/>
              <a:ext cx="129778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Arthritis and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Musculoskeletal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and Skin Diseases</a:t>
              </a: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274270" y="1841215"/>
              <a:ext cx="1568450" cy="230229"/>
            </a:xfrm>
            <a:custGeom>
              <a:avLst/>
              <a:gdLst>
                <a:gd name="T0" fmla="*/ 2147483647 w 988"/>
                <a:gd name="T1" fmla="*/ 2147483647 h 145"/>
                <a:gd name="T2" fmla="*/ 2147483647 w 988"/>
                <a:gd name="T3" fmla="*/ 0 h 145"/>
                <a:gd name="T4" fmla="*/ 0 w 988"/>
                <a:gd name="T5" fmla="*/ 0 h 145"/>
                <a:gd name="T6" fmla="*/ 0 60000 65536"/>
                <a:gd name="T7" fmla="*/ 0 60000 65536"/>
                <a:gd name="T8" fmla="*/ 0 60000 65536"/>
                <a:gd name="T9" fmla="*/ 0 w 988"/>
                <a:gd name="T10" fmla="*/ 0 h 145"/>
                <a:gd name="T11" fmla="*/ 988 w 9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8" h="145">
                  <a:moveTo>
                    <a:pt x="987" y="144"/>
                  </a:moveTo>
                  <a:lnTo>
                    <a:pt x="98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210598" y="2031504"/>
              <a:ext cx="1260574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National Cancer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Institute</a:t>
              </a: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588470" y="2857396"/>
              <a:ext cx="787400" cy="230229"/>
            </a:xfrm>
            <a:custGeom>
              <a:avLst/>
              <a:gdLst>
                <a:gd name="T0" fmla="*/ 2147483647 w 496"/>
                <a:gd name="T1" fmla="*/ 2147483647 h 145"/>
                <a:gd name="T2" fmla="*/ 2147483647 w 496"/>
                <a:gd name="T3" fmla="*/ 0 h 145"/>
                <a:gd name="T4" fmla="*/ 0 w 496"/>
                <a:gd name="T5" fmla="*/ 0 h 145"/>
                <a:gd name="T6" fmla="*/ 0 60000 65536"/>
                <a:gd name="T7" fmla="*/ 0 60000 65536"/>
                <a:gd name="T8" fmla="*/ 0 60000 65536"/>
                <a:gd name="T9" fmla="*/ 0 w 496"/>
                <a:gd name="T10" fmla="*/ 0 h 145"/>
                <a:gd name="T11" fmla="*/ 496 w 496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45">
                  <a:moveTo>
                    <a:pt x="495" y="144"/>
                  </a:moveTo>
                  <a:lnTo>
                    <a:pt x="49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725295" y="3048007"/>
              <a:ext cx="129778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on Drug Abuse</a:t>
              </a: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5274270" y="2857396"/>
              <a:ext cx="1568450" cy="230229"/>
            </a:xfrm>
            <a:custGeom>
              <a:avLst/>
              <a:gdLst>
                <a:gd name="T0" fmla="*/ 2147483647 w 988"/>
                <a:gd name="T1" fmla="*/ 2147483647 h 145"/>
                <a:gd name="T2" fmla="*/ 2147483647 w 988"/>
                <a:gd name="T3" fmla="*/ 0 h 145"/>
                <a:gd name="T4" fmla="*/ 0 w 988"/>
                <a:gd name="T5" fmla="*/ 0 h 145"/>
                <a:gd name="T6" fmla="*/ 0 60000 65536"/>
                <a:gd name="T7" fmla="*/ 0 60000 65536"/>
                <a:gd name="T8" fmla="*/ 0 60000 65536"/>
                <a:gd name="T9" fmla="*/ 0 w 988"/>
                <a:gd name="T10" fmla="*/ 0 h 145"/>
                <a:gd name="T11" fmla="*/ 988 w 9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8" h="145">
                  <a:moveTo>
                    <a:pt x="987" y="144"/>
                  </a:moveTo>
                  <a:lnTo>
                    <a:pt x="98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210598" y="3048007"/>
              <a:ext cx="1260574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Environmental 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Health Sciences</a:t>
              </a: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813408" y="1841215"/>
              <a:ext cx="1604963" cy="230229"/>
            </a:xfrm>
            <a:custGeom>
              <a:avLst/>
              <a:gdLst>
                <a:gd name="T0" fmla="*/ 0 w 1012"/>
                <a:gd name="T1" fmla="*/ 2147483647 h 145"/>
                <a:gd name="T2" fmla="*/ 0 w 1012"/>
                <a:gd name="T3" fmla="*/ 0 h 145"/>
                <a:gd name="T4" fmla="*/ 2147483647 w 1012"/>
                <a:gd name="T5" fmla="*/ 0 h 145"/>
                <a:gd name="T6" fmla="*/ 0 60000 65536"/>
                <a:gd name="T7" fmla="*/ 0 60000 65536"/>
                <a:gd name="T8" fmla="*/ 0 60000 65536"/>
                <a:gd name="T9" fmla="*/ 0 w 1012"/>
                <a:gd name="T10" fmla="*/ 0 h 145"/>
                <a:gd name="T11" fmla="*/ 1012 w 101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2" h="145">
                  <a:moveTo>
                    <a:pt x="0" y="144"/>
                  </a:moveTo>
                  <a:lnTo>
                    <a:pt x="0" y="0"/>
                  </a:lnTo>
                  <a:lnTo>
                    <a:pt x="1011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81575" y="2031504"/>
              <a:ext cx="1259086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on Aging</a:t>
              </a: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722070" y="1841215"/>
              <a:ext cx="1568450" cy="230229"/>
            </a:xfrm>
            <a:custGeom>
              <a:avLst/>
              <a:gdLst>
                <a:gd name="T0" fmla="*/ 2147483647 w 988"/>
                <a:gd name="T1" fmla="*/ 2147483647 h 145"/>
                <a:gd name="T2" fmla="*/ 2147483647 w 988"/>
                <a:gd name="T3" fmla="*/ 0 h 145"/>
                <a:gd name="T4" fmla="*/ 0 w 988"/>
                <a:gd name="T5" fmla="*/ 0 h 145"/>
                <a:gd name="T6" fmla="*/ 0 60000 65536"/>
                <a:gd name="T7" fmla="*/ 0 60000 65536"/>
                <a:gd name="T8" fmla="*/ 0 60000 65536"/>
                <a:gd name="T9" fmla="*/ 0 w 988"/>
                <a:gd name="T10" fmla="*/ 0 h 145"/>
                <a:gd name="T11" fmla="*/ 988 w 9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8" h="145">
                  <a:moveTo>
                    <a:pt x="987" y="144"/>
                  </a:moveTo>
                  <a:lnTo>
                    <a:pt x="98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822921" y="2857396"/>
              <a:ext cx="1633538" cy="230229"/>
            </a:xfrm>
            <a:custGeom>
              <a:avLst/>
              <a:gdLst>
                <a:gd name="T0" fmla="*/ 0 w 1029"/>
                <a:gd name="T1" fmla="*/ 2147483647 h 145"/>
                <a:gd name="T2" fmla="*/ 0 w 1029"/>
                <a:gd name="T3" fmla="*/ 0 h 145"/>
                <a:gd name="T4" fmla="*/ 2147483647 w 1029"/>
                <a:gd name="T5" fmla="*/ 0 h 145"/>
                <a:gd name="T6" fmla="*/ 0 60000 65536"/>
                <a:gd name="T7" fmla="*/ 0 60000 65536"/>
                <a:gd name="T8" fmla="*/ 0 60000 65536"/>
                <a:gd name="T9" fmla="*/ 0 w 1029"/>
                <a:gd name="T10" fmla="*/ 0 h 145"/>
                <a:gd name="T11" fmla="*/ 1029 w 1029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9" h="145">
                  <a:moveTo>
                    <a:pt x="0" y="144"/>
                  </a:moveTo>
                  <a:lnTo>
                    <a:pt x="0" y="0"/>
                  </a:lnTo>
                  <a:lnTo>
                    <a:pt x="1028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81570" y="3048007"/>
              <a:ext cx="128141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National Institute on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Deafness and Other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Communication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Disorders</a:t>
              </a: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6798278" y="2857396"/>
              <a:ext cx="1514475" cy="230229"/>
            </a:xfrm>
            <a:custGeom>
              <a:avLst/>
              <a:gdLst>
                <a:gd name="T0" fmla="*/ 2147483647 w 954"/>
                <a:gd name="T1" fmla="*/ 2147483647 h 145"/>
                <a:gd name="T2" fmla="*/ 2147483647 w 954"/>
                <a:gd name="T3" fmla="*/ 0 h 145"/>
                <a:gd name="T4" fmla="*/ 0 w 954"/>
                <a:gd name="T5" fmla="*/ 0 h 145"/>
                <a:gd name="T6" fmla="*/ 0 60000 65536"/>
                <a:gd name="T7" fmla="*/ 0 60000 65536"/>
                <a:gd name="T8" fmla="*/ 0 60000 65536"/>
                <a:gd name="T9" fmla="*/ 0 w 954"/>
                <a:gd name="T10" fmla="*/ 0 h 145"/>
                <a:gd name="T11" fmla="*/ 954 w 954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4" h="145">
                  <a:moveTo>
                    <a:pt x="953" y="144"/>
                  </a:moveTo>
                  <a:lnTo>
                    <a:pt x="95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7703344" y="3048007"/>
              <a:ext cx="1215926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Eye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Institute</a:t>
              </a: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802663" y="3873581"/>
              <a:ext cx="787400" cy="230229"/>
            </a:xfrm>
            <a:custGeom>
              <a:avLst/>
              <a:gdLst>
                <a:gd name="T0" fmla="*/ 0 w 496"/>
                <a:gd name="T1" fmla="*/ 2147483647 h 145"/>
                <a:gd name="T2" fmla="*/ 0 w 496"/>
                <a:gd name="T3" fmla="*/ 0 h 145"/>
                <a:gd name="T4" fmla="*/ 2147483647 w 496"/>
                <a:gd name="T5" fmla="*/ 0 h 145"/>
                <a:gd name="T6" fmla="*/ 0 60000 65536"/>
                <a:gd name="T7" fmla="*/ 0 60000 65536"/>
                <a:gd name="T8" fmla="*/ 0 60000 65536"/>
                <a:gd name="T9" fmla="*/ 0 w 496"/>
                <a:gd name="T10" fmla="*/ 0 h 145"/>
                <a:gd name="T11" fmla="*/ 496 w 496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45">
                  <a:moveTo>
                    <a:pt x="0" y="144"/>
                  </a:moveTo>
                  <a:lnTo>
                    <a:pt x="0" y="0"/>
                  </a:lnTo>
                  <a:lnTo>
                    <a:pt x="495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3153670" y="4064497"/>
              <a:ext cx="129778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Human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Genome Research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Institute</a:t>
              </a: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588470" y="3873581"/>
              <a:ext cx="787400" cy="230229"/>
            </a:xfrm>
            <a:custGeom>
              <a:avLst/>
              <a:gdLst>
                <a:gd name="T0" fmla="*/ 2147483647 w 496"/>
                <a:gd name="T1" fmla="*/ 2147483647 h 145"/>
                <a:gd name="T2" fmla="*/ 2147483647 w 496"/>
                <a:gd name="T3" fmla="*/ 0 h 145"/>
                <a:gd name="T4" fmla="*/ 0 w 496"/>
                <a:gd name="T5" fmla="*/ 0 h 145"/>
                <a:gd name="T6" fmla="*/ 0 60000 65536"/>
                <a:gd name="T7" fmla="*/ 0 60000 65536"/>
                <a:gd name="T8" fmla="*/ 0 60000 65536"/>
                <a:gd name="T9" fmla="*/ 0 w 496"/>
                <a:gd name="T10" fmla="*/ 0 h 145"/>
                <a:gd name="T11" fmla="*/ 496 w 496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45">
                  <a:moveTo>
                    <a:pt x="495" y="144"/>
                  </a:moveTo>
                  <a:lnTo>
                    <a:pt x="49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4725295" y="4064497"/>
              <a:ext cx="129778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Mental Health</a:t>
              </a: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5274270" y="3873581"/>
              <a:ext cx="1568450" cy="230229"/>
            </a:xfrm>
            <a:custGeom>
              <a:avLst/>
              <a:gdLst>
                <a:gd name="T0" fmla="*/ 2147483647 w 988"/>
                <a:gd name="T1" fmla="*/ 2147483647 h 145"/>
                <a:gd name="T2" fmla="*/ 2147483647 w 988"/>
                <a:gd name="T3" fmla="*/ 0 h 145"/>
                <a:gd name="T4" fmla="*/ 0 w 988"/>
                <a:gd name="T5" fmla="*/ 0 h 145"/>
                <a:gd name="T6" fmla="*/ 0 60000 65536"/>
                <a:gd name="T7" fmla="*/ 0 60000 65536"/>
                <a:gd name="T8" fmla="*/ 0 60000 65536"/>
                <a:gd name="T9" fmla="*/ 0 w 988"/>
                <a:gd name="T10" fmla="*/ 0 h 145"/>
                <a:gd name="T11" fmla="*/ 988 w 9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8" h="145">
                  <a:moveTo>
                    <a:pt x="987" y="144"/>
                  </a:moveTo>
                  <a:lnTo>
                    <a:pt x="98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6210598" y="4064497"/>
              <a:ext cx="1260574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Neurological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Disorders and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Stroke</a:t>
              </a: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822921" y="3873581"/>
              <a:ext cx="1633538" cy="230229"/>
            </a:xfrm>
            <a:custGeom>
              <a:avLst/>
              <a:gdLst>
                <a:gd name="T0" fmla="*/ 0 w 1029"/>
                <a:gd name="T1" fmla="*/ 2147483647 h 145"/>
                <a:gd name="T2" fmla="*/ 0 w 1029"/>
                <a:gd name="T3" fmla="*/ 0 h 145"/>
                <a:gd name="T4" fmla="*/ 2147483647 w 1029"/>
                <a:gd name="T5" fmla="*/ 0 h 145"/>
                <a:gd name="T6" fmla="*/ 0 60000 65536"/>
                <a:gd name="T7" fmla="*/ 0 60000 65536"/>
                <a:gd name="T8" fmla="*/ 0 60000 65536"/>
                <a:gd name="T9" fmla="*/ 0 w 1029"/>
                <a:gd name="T10" fmla="*/ 0 h 145"/>
                <a:gd name="T11" fmla="*/ 1029 w 1029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9" h="145">
                  <a:moveTo>
                    <a:pt x="0" y="144"/>
                  </a:moveTo>
                  <a:lnTo>
                    <a:pt x="0" y="0"/>
                  </a:lnTo>
                  <a:lnTo>
                    <a:pt x="1028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81570" y="4064497"/>
              <a:ext cx="1279922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General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Medical Sciences</a:t>
              </a: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6722070" y="3873581"/>
              <a:ext cx="1568450" cy="230229"/>
            </a:xfrm>
            <a:custGeom>
              <a:avLst/>
              <a:gdLst>
                <a:gd name="T0" fmla="*/ 2147483647 w 988"/>
                <a:gd name="T1" fmla="*/ 2147483647 h 145"/>
                <a:gd name="T2" fmla="*/ 2147483647 w 988"/>
                <a:gd name="T3" fmla="*/ 0 h 145"/>
                <a:gd name="T4" fmla="*/ 0 w 988"/>
                <a:gd name="T5" fmla="*/ 0 h 145"/>
                <a:gd name="T6" fmla="*/ 0 60000 65536"/>
                <a:gd name="T7" fmla="*/ 0 60000 65536"/>
                <a:gd name="T8" fmla="*/ 0 60000 65536"/>
                <a:gd name="T9" fmla="*/ 0 w 988"/>
                <a:gd name="T10" fmla="*/ 0 h 145"/>
                <a:gd name="T11" fmla="*/ 988 w 9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8" h="145">
                  <a:moveTo>
                    <a:pt x="987" y="144"/>
                  </a:moveTo>
                  <a:lnTo>
                    <a:pt x="98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7658708" y="4064497"/>
              <a:ext cx="1260575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Nursing Research</a:t>
              </a: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5350470" y="4889771"/>
              <a:ext cx="1568450" cy="230229"/>
            </a:xfrm>
            <a:custGeom>
              <a:avLst/>
              <a:gdLst>
                <a:gd name="T0" fmla="*/ 2147483647 w 988"/>
                <a:gd name="T1" fmla="*/ 2147483647 h 145"/>
                <a:gd name="T2" fmla="*/ 2147483647 w 988"/>
                <a:gd name="T3" fmla="*/ 0 h 145"/>
                <a:gd name="T4" fmla="*/ 0 w 988"/>
                <a:gd name="T5" fmla="*/ 0 h 145"/>
                <a:gd name="T6" fmla="*/ 0 60000 65536"/>
                <a:gd name="T7" fmla="*/ 0 60000 65536"/>
                <a:gd name="T8" fmla="*/ 0 60000 65536"/>
                <a:gd name="T9" fmla="*/ 0 w 988"/>
                <a:gd name="T10" fmla="*/ 0 h 145"/>
                <a:gd name="T11" fmla="*/ 988 w 988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8" h="145">
                  <a:moveTo>
                    <a:pt x="987" y="144"/>
                  </a:moveTo>
                  <a:lnTo>
                    <a:pt x="98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180840" y="5067598"/>
              <a:ext cx="1259086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Library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Medicine</a:t>
              </a: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5692689" y="6045398"/>
              <a:ext cx="1299269" cy="660797"/>
            </a:xfrm>
            <a:prstGeom prst="rect">
              <a:avLst/>
            </a:prstGeom>
            <a:solidFill>
              <a:srgbClr val="66A9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Center for 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Scientific Review</a:t>
              </a: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267558" y="4889771"/>
              <a:ext cx="1636713" cy="230229"/>
            </a:xfrm>
            <a:custGeom>
              <a:avLst/>
              <a:gdLst>
                <a:gd name="T0" fmla="*/ 0 w 1030"/>
                <a:gd name="T1" fmla="*/ 2147483647 h 145"/>
                <a:gd name="T2" fmla="*/ 0 w 1030"/>
                <a:gd name="T3" fmla="*/ 0 h 145"/>
                <a:gd name="T4" fmla="*/ 2147483647 w 1030"/>
                <a:gd name="T5" fmla="*/ 0 h 145"/>
                <a:gd name="T6" fmla="*/ 0 60000 65536"/>
                <a:gd name="T7" fmla="*/ 0 60000 65536"/>
                <a:gd name="T8" fmla="*/ 0 60000 65536"/>
                <a:gd name="T9" fmla="*/ 0 w 1030"/>
                <a:gd name="T10" fmla="*/ 0 h 145"/>
                <a:gd name="T11" fmla="*/ 1030 w 1030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0" h="145">
                  <a:moveTo>
                    <a:pt x="0" y="144"/>
                  </a:moveTo>
                  <a:lnTo>
                    <a:pt x="0" y="0"/>
                  </a:lnTo>
                  <a:lnTo>
                    <a:pt x="1029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1641583" y="5067598"/>
              <a:ext cx="1281410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National Center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for Complementary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and Alternative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Medicine</a:t>
              </a: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783613" y="1841215"/>
              <a:ext cx="806450" cy="230229"/>
            </a:xfrm>
            <a:custGeom>
              <a:avLst/>
              <a:gdLst>
                <a:gd name="T0" fmla="*/ 0 w 509"/>
                <a:gd name="T1" fmla="*/ 2147483647 h 145"/>
                <a:gd name="T2" fmla="*/ 0 w 509"/>
                <a:gd name="T3" fmla="*/ 0 h 145"/>
                <a:gd name="T4" fmla="*/ 2147483647 w 509"/>
                <a:gd name="T5" fmla="*/ 0 h 145"/>
                <a:gd name="T6" fmla="*/ 0 60000 65536"/>
                <a:gd name="T7" fmla="*/ 0 60000 65536"/>
                <a:gd name="T8" fmla="*/ 0 60000 65536"/>
                <a:gd name="T9" fmla="*/ 0 w 509"/>
                <a:gd name="T10" fmla="*/ 0 h 145"/>
                <a:gd name="T11" fmla="*/ 509 w 509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9" h="145">
                  <a:moveTo>
                    <a:pt x="0" y="144"/>
                  </a:moveTo>
                  <a:lnTo>
                    <a:pt x="0" y="0"/>
                  </a:lnTo>
                  <a:lnTo>
                    <a:pt x="508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3114973" y="2031504"/>
              <a:ext cx="1333500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of Allergy and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Infectious Diseases</a:t>
              </a: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802663" y="4889771"/>
              <a:ext cx="787400" cy="230229"/>
            </a:xfrm>
            <a:custGeom>
              <a:avLst/>
              <a:gdLst>
                <a:gd name="T0" fmla="*/ 0 w 496"/>
                <a:gd name="T1" fmla="*/ 2147483647 h 145"/>
                <a:gd name="T2" fmla="*/ 0 w 496"/>
                <a:gd name="T3" fmla="*/ 0 h 145"/>
                <a:gd name="T4" fmla="*/ 2147483647 w 496"/>
                <a:gd name="T5" fmla="*/ 0 h 145"/>
                <a:gd name="T6" fmla="*/ 0 60000 65536"/>
                <a:gd name="T7" fmla="*/ 0 60000 65536"/>
                <a:gd name="T8" fmla="*/ 0 60000 65536"/>
                <a:gd name="T9" fmla="*/ 0 w 496"/>
                <a:gd name="T10" fmla="*/ 0 h 145"/>
                <a:gd name="T11" fmla="*/ 496 w 496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45">
                  <a:moveTo>
                    <a:pt x="0" y="144"/>
                  </a:moveTo>
                  <a:lnTo>
                    <a:pt x="0" y="0"/>
                  </a:lnTo>
                  <a:lnTo>
                    <a:pt x="495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3153670" y="5081005"/>
              <a:ext cx="1297781" cy="65930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John E. Fogarty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International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Center</a:t>
              </a: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588470" y="4889771"/>
              <a:ext cx="787400" cy="230229"/>
            </a:xfrm>
            <a:custGeom>
              <a:avLst/>
              <a:gdLst>
                <a:gd name="T0" fmla="*/ 2147483647 w 496"/>
                <a:gd name="T1" fmla="*/ 2147483647 h 145"/>
                <a:gd name="T2" fmla="*/ 2147483647 w 496"/>
                <a:gd name="T3" fmla="*/ 0 h 145"/>
                <a:gd name="T4" fmla="*/ 0 w 496"/>
                <a:gd name="T5" fmla="*/ 0 h 145"/>
                <a:gd name="T6" fmla="*/ 0 60000 65536"/>
                <a:gd name="T7" fmla="*/ 0 60000 65536"/>
                <a:gd name="T8" fmla="*/ 0 60000 65536"/>
                <a:gd name="T9" fmla="*/ 0 w 496"/>
                <a:gd name="T10" fmla="*/ 0 h 145"/>
                <a:gd name="T11" fmla="*/ 496 w 496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45">
                  <a:moveTo>
                    <a:pt x="495" y="144"/>
                  </a:moveTo>
                  <a:lnTo>
                    <a:pt x="49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673898" y="5081005"/>
              <a:ext cx="1393823" cy="65930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National Center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for Advancing 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Translational Research</a:t>
              </a: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2327680" y="6045398"/>
              <a:ext cx="129778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 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Clinical Center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b="1" kern="0">
                <a:solidFill>
                  <a:srgbClr val="000000"/>
                </a:solidFill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2988270" y="5896423"/>
              <a:ext cx="33528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0062" tIns="40041" rIns="80062" bIns="40041" anchor="ctr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</a:pPr>
              <a:endParaRPr lang="en-US" sz="1900" b="1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4588470" y="5905950"/>
              <a:ext cx="0" cy="152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0062" tIns="40041" rIns="80062" bIns="40041" anchor="ctr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</a:pPr>
              <a:endParaRPr lang="en-US" sz="1900" b="1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2988270" y="5893248"/>
              <a:ext cx="0" cy="152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0062" tIns="40041" rIns="80062" bIns="40041" anchor="ctr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</a:pPr>
              <a:endParaRPr lang="en-US" sz="1900" b="1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6341070" y="5893248"/>
              <a:ext cx="0" cy="1524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0062" tIns="40041" rIns="80062" bIns="40041" anchor="ctr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</a:pPr>
              <a:endParaRPr lang="en-US" sz="1900" b="1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7602140" y="5067598"/>
              <a:ext cx="131564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 on 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Minority Health and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Health Disparities</a:t>
              </a: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829279" y="4889771"/>
              <a:ext cx="1500188" cy="230229"/>
            </a:xfrm>
            <a:custGeom>
              <a:avLst/>
              <a:gdLst>
                <a:gd name="T0" fmla="*/ 0 w 1030"/>
                <a:gd name="T1" fmla="*/ 2147483647 h 145"/>
                <a:gd name="T2" fmla="*/ 0 w 1030"/>
                <a:gd name="T3" fmla="*/ 0 h 145"/>
                <a:gd name="T4" fmla="*/ 2147483647 w 1030"/>
                <a:gd name="T5" fmla="*/ 0 h 145"/>
                <a:gd name="T6" fmla="*/ 0 60000 65536"/>
                <a:gd name="T7" fmla="*/ 0 60000 65536"/>
                <a:gd name="T8" fmla="*/ 0 60000 65536"/>
                <a:gd name="T9" fmla="*/ 0 w 1030"/>
                <a:gd name="T10" fmla="*/ 0 h 145"/>
                <a:gd name="T11" fmla="*/ 1030 w 1030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0" h="145">
                  <a:moveTo>
                    <a:pt x="0" y="144"/>
                  </a:moveTo>
                  <a:lnTo>
                    <a:pt x="0" y="0"/>
                  </a:lnTo>
                  <a:lnTo>
                    <a:pt x="1029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20265" y="5067598"/>
              <a:ext cx="128141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 of 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Biomedical Imaging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and Bioengineering</a:t>
              </a: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3839773" y="1244203"/>
              <a:ext cx="1498700" cy="43160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</a:rPr>
                <a:t>Office of the Director</a:t>
              </a: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3940975" y="6045398"/>
              <a:ext cx="1297781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Center for 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Information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Technology</a:t>
              </a: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2277074" y="3867235"/>
              <a:ext cx="1627188" cy="228641"/>
            </a:xfrm>
            <a:custGeom>
              <a:avLst/>
              <a:gdLst>
                <a:gd name="T0" fmla="*/ 0 w 1029"/>
                <a:gd name="T1" fmla="*/ 2147483647 h 145"/>
                <a:gd name="T2" fmla="*/ 0 w 1029"/>
                <a:gd name="T3" fmla="*/ 0 h 145"/>
                <a:gd name="T4" fmla="*/ 2147483647 w 1029"/>
                <a:gd name="T5" fmla="*/ 0 h 145"/>
                <a:gd name="T6" fmla="*/ 0 60000 65536"/>
                <a:gd name="T7" fmla="*/ 0 60000 65536"/>
                <a:gd name="T8" fmla="*/ 0 60000 65536"/>
                <a:gd name="T9" fmla="*/ 0 w 1029"/>
                <a:gd name="T10" fmla="*/ 0 h 145"/>
                <a:gd name="T11" fmla="*/ 1029 w 1029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9" h="145">
                  <a:moveTo>
                    <a:pt x="0" y="144"/>
                  </a:moveTo>
                  <a:lnTo>
                    <a:pt x="0" y="0"/>
                  </a:lnTo>
                  <a:lnTo>
                    <a:pt x="1028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629668" y="4064497"/>
              <a:ext cx="1279922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Heart,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Lung, and Blood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Institute</a:t>
              </a: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2296123" y="2857396"/>
              <a:ext cx="1608138" cy="230229"/>
            </a:xfrm>
            <a:custGeom>
              <a:avLst/>
              <a:gdLst>
                <a:gd name="T0" fmla="*/ 0 w 1013"/>
                <a:gd name="T1" fmla="*/ 2147483647 h 145"/>
                <a:gd name="T2" fmla="*/ 0 w 1013"/>
                <a:gd name="T3" fmla="*/ 0 h 145"/>
                <a:gd name="T4" fmla="*/ 2147483647 w 1013"/>
                <a:gd name="T5" fmla="*/ 0 h 145"/>
                <a:gd name="T6" fmla="*/ 0 60000 65536"/>
                <a:gd name="T7" fmla="*/ 0 60000 65536"/>
                <a:gd name="T8" fmla="*/ 0 60000 65536"/>
                <a:gd name="T9" fmla="*/ 0 w 1013"/>
                <a:gd name="T10" fmla="*/ 0 h 145"/>
                <a:gd name="T11" fmla="*/ 1013 w 1013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3" h="145">
                  <a:moveTo>
                    <a:pt x="0" y="144"/>
                  </a:moveTo>
                  <a:lnTo>
                    <a:pt x="0" y="0"/>
                  </a:lnTo>
                  <a:lnTo>
                    <a:pt x="1012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1666875" y="3048007"/>
              <a:ext cx="1259086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Dental and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Craniofacial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Research</a:t>
              </a: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3783613" y="2857396"/>
              <a:ext cx="806450" cy="230229"/>
            </a:xfrm>
            <a:custGeom>
              <a:avLst/>
              <a:gdLst>
                <a:gd name="T0" fmla="*/ 0 w 509"/>
                <a:gd name="T1" fmla="*/ 2147483647 h 145"/>
                <a:gd name="T2" fmla="*/ 0 w 509"/>
                <a:gd name="T3" fmla="*/ 0 h 145"/>
                <a:gd name="T4" fmla="*/ 2147483647 w 509"/>
                <a:gd name="T5" fmla="*/ 0 h 145"/>
                <a:gd name="T6" fmla="*/ 0 60000 65536"/>
                <a:gd name="T7" fmla="*/ 0 60000 65536"/>
                <a:gd name="T8" fmla="*/ 0 60000 65536"/>
                <a:gd name="T9" fmla="*/ 0 w 509"/>
                <a:gd name="T10" fmla="*/ 0 h 145"/>
                <a:gd name="T11" fmla="*/ 509 w 509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9" h="145">
                  <a:moveTo>
                    <a:pt x="0" y="144"/>
                  </a:moveTo>
                  <a:lnTo>
                    <a:pt x="0" y="0"/>
                  </a:lnTo>
                  <a:lnTo>
                    <a:pt x="508" y="0"/>
                  </a:ln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80057" tIns="40039" rIns="80057" bIns="40039"/>
            <a:lstStyle/>
            <a:p>
              <a:pPr algn="ctr" defTabSz="857036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1900" b="1" kern="0">
                <a:solidFill>
                  <a:srgbClr val="FFFFFF"/>
                </a:solidFill>
                <a:latin typeface="Bodoni MT" pitchFamily="18" charset="0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3114973" y="3048007"/>
              <a:ext cx="1333500" cy="66079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919191"/>
              </a:outerShdw>
            </a:effectLst>
          </p:spPr>
          <p:txBody>
            <a:bodyPr wrap="none" lIns="79233" tIns="38919" rIns="79233" bIns="38919" anchor="ctr"/>
            <a:lstStyle/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National Institute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of Diabetes and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Digestive and</a:t>
              </a:r>
            </a:p>
            <a:p>
              <a:pPr algn="ctr" defTabSz="907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>
                  <a:solidFill>
                    <a:srgbClr val="000000"/>
                  </a:solidFill>
                </a:rPr>
                <a:t>Kidney Diseases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0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 descr="A pie chart that shows spending inside and outside NIH -- $5.2 billion or 17% inside and $25.7 billion or 83% outside."/>
          <p:cNvGraphicFramePr/>
          <p:nvPr>
            <p:extLst>
              <p:ext uri="{D42A27DB-BD31-4B8C-83A1-F6EECF244321}">
                <p14:modId xmlns:p14="http://schemas.microsoft.com/office/powerpoint/2010/main" val="1653135827"/>
              </p:ext>
            </p:extLst>
          </p:nvPr>
        </p:nvGraphicFramePr>
        <p:xfrm>
          <a:off x="-304631" y="1066800"/>
          <a:ext cx="7010417" cy="498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057400" y="1524000"/>
            <a:ext cx="2057400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71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Spending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at NIH</a:t>
            </a:r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title"/>
          </p:nvPr>
        </p:nvSpPr>
        <p:spPr>
          <a:xfrm>
            <a:off x="519113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b="1" dirty="0" smtClean="0"/>
              <a:t>NIH Extramural &amp; Intramural Funding</a:t>
            </a:r>
            <a:br>
              <a:rPr lang="en-US" b="1" dirty="0" smtClean="0"/>
            </a:br>
            <a:r>
              <a:rPr lang="en-US" b="1" dirty="0"/>
              <a:t>FY 2012 Enacted: $30.9 Billion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955925" y="4973676"/>
            <a:ext cx="646286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/>
          <a:p>
            <a:pPr defTabSz="914171">
              <a:spcBef>
                <a:spcPct val="0"/>
              </a:spcBef>
            </a:pPr>
            <a:r>
              <a:rPr lang="en-US" i="1" dirty="0">
                <a:solidFill>
                  <a:srgbClr val="FFFFFF"/>
                </a:solidFill>
              </a:rPr>
              <a:t>83%</a:t>
            </a: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2554292" y="2598776"/>
            <a:ext cx="646286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/>
          <a:p>
            <a:pPr defTabSz="914171">
              <a:spcBef>
                <a:spcPct val="0"/>
              </a:spcBef>
            </a:pPr>
            <a:r>
              <a:rPr lang="en-US" i="1">
                <a:solidFill>
                  <a:srgbClr val="FFFFFF"/>
                </a:solidFill>
              </a:rPr>
              <a:t>17%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890713" y="4287851"/>
            <a:ext cx="2743200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71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Spending Outside NIH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$25.7 B</a:t>
            </a:r>
          </a:p>
        </p:txBody>
      </p:sp>
      <p:sp>
        <p:nvSpPr>
          <p:cNvPr id="29702" name="Left Arrow 11" descr="An Arrow pointing to the slice of the NIH budget pie that illustrates spending outside NIH."/>
          <p:cNvSpPr>
            <a:spLocks noChangeArrowheads="1"/>
          </p:cNvSpPr>
          <p:nvPr/>
        </p:nvSpPr>
        <p:spPr bwMode="auto">
          <a:xfrm>
            <a:off x="4125817" y="3733800"/>
            <a:ext cx="4230659" cy="2033588"/>
          </a:xfrm>
          <a:prstGeom prst="leftArrow">
            <a:avLst>
              <a:gd name="adj1" fmla="val 50000"/>
              <a:gd name="adj2" fmla="val 49985"/>
            </a:avLst>
          </a:prstGeom>
          <a:solidFill>
            <a:srgbClr val="DB4229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18" tIns="45709" rIns="91418" bIns="45709" anchor="ctr"/>
          <a:lstStyle/>
          <a:p>
            <a:pPr marL="231715" indent="-231715" defTabSz="91417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FFFFFF"/>
                </a:solidFill>
              </a:rPr>
              <a:t>Supports over 300,000 Scientists &amp; Research Personnel</a:t>
            </a:r>
          </a:p>
          <a:p>
            <a:pPr marL="231715" indent="-231715" defTabSz="91417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FFFFFF"/>
                </a:solidFill>
              </a:rPr>
              <a:t>Supports over 2,500 Institutions</a:t>
            </a:r>
          </a:p>
        </p:txBody>
      </p:sp>
      <p:sp>
        <p:nvSpPr>
          <p:cNvPr id="29703" name="Left Arrow 12" descr="An arrow pointing to spending at NIH slilce of the NIH budget pie."/>
          <p:cNvSpPr>
            <a:spLocks noChangeArrowheads="1"/>
          </p:cNvSpPr>
          <p:nvPr/>
        </p:nvSpPr>
        <p:spPr bwMode="auto">
          <a:xfrm>
            <a:off x="3338114" y="1521333"/>
            <a:ext cx="4993105" cy="1851025"/>
          </a:xfrm>
          <a:prstGeom prst="leftArrow">
            <a:avLst>
              <a:gd name="adj1" fmla="val 50000"/>
              <a:gd name="adj2" fmla="val 4999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18" tIns="45709" rIns="91418" bIns="45709" anchor="ctr"/>
          <a:lstStyle/>
          <a:p>
            <a:pPr marL="231715" indent="-231715" defTabSz="91417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prstClr val="white"/>
                </a:solidFill>
              </a:rPr>
              <a:t>$3.4 B Intramural Research </a:t>
            </a:r>
          </a:p>
          <a:p>
            <a:pPr marL="231715" indent="-231715" defTabSz="91417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prstClr val="white"/>
                </a:solidFill>
              </a:rPr>
              <a:t>$1.5 B Research Management &amp; Support </a:t>
            </a:r>
          </a:p>
          <a:p>
            <a:pPr marL="231715" indent="-231715" defTabSz="91417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prstClr val="white"/>
                </a:solidFill>
              </a:rPr>
              <a:t>$0.3 B Buildings and Facilities, Other</a:t>
            </a: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2410025" y="2262191"/>
            <a:ext cx="851471" cy="36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/>
          <a:p>
            <a:pPr defTabSz="914171" eaLnBrk="0" hangingPunct="0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$5.2 B</a:t>
            </a:r>
          </a:p>
        </p:txBody>
      </p:sp>
    </p:spTree>
    <p:extLst>
      <p:ext uri="{BB962C8B-B14F-4D97-AF65-F5344CB8AC3E}">
        <p14:creationId xmlns:p14="http://schemas.microsoft.com/office/powerpoint/2010/main" val="3613261237"/>
      </p:ext>
    </p:extLst>
  </p:cSld>
  <p:clrMapOvr>
    <a:masterClrMapping/>
  </p:clrMapOvr>
  <p:transition advTm="263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524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Performance History</a:t>
            </a:r>
            <a:endParaRPr lang="en-US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914400"/>
            <a:ext cx="8410576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500" b="1" dirty="0" smtClean="0">
                <a:solidFill>
                  <a:prstClr val="black"/>
                </a:solidFill>
              </a:rPr>
              <a:t>NIH-Supported Nobel Prize Winners: 144</a:t>
            </a:r>
          </a:p>
          <a:p>
            <a:pPr algn="ctr"/>
            <a:endParaRPr lang="en-US" sz="800" b="1" dirty="0" smtClean="0">
              <a:solidFill>
                <a:prstClr val="black"/>
              </a:solidFill>
            </a:endParaRPr>
          </a:p>
          <a:p>
            <a:pPr algn="ctr"/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2013 Winners </a:t>
            </a:r>
          </a:p>
          <a:p>
            <a:endParaRPr lang="en-US" sz="1800" b="1" dirty="0" smtClean="0">
              <a:solidFill>
                <a:prstClr val="black"/>
              </a:solidFill>
            </a:endParaRPr>
          </a:p>
          <a:p>
            <a:r>
              <a:rPr lang="en-US" sz="1800" b="1" dirty="0" smtClean="0">
                <a:solidFill>
                  <a:prstClr val="black"/>
                </a:solidFill>
              </a:rPr>
              <a:t>          </a:t>
            </a:r>
            <a:r>
              <a:rPr lang="en-US" sz="1800" b="1" dirty="0" smtClean="0">
                <a:solidFill>
                  <a:srgbClr val="66A900"/>
                </a:solidFill>
              </a:rPr>
              <a:t>Physiology </a:t>
            </a:r>
            <a:r>
              <a:rPr lang="en-US" sz="1800" b="1" dirty="0">
                <a:solidFill>
                  <a:srgbClr val="66A900"/>
                </a:solidFill>
              </a:rPr>
              <a:t>or </a:t>
            </a:r>
            <a:r>
              <a:rPr lang="en-US" sz="1800" b="1" dirty="0" smtClean="0">
                <a:solidFill>
                  <a:srgbClr val="66A900"/>
                </a:solidFill>
              </a:rPr>
              <a:t>Medicine</a:t>
            </a:r>
            <a:r>
              <a:rPr lang="en-US" sz="1800" b="1" dirty="0" smtClean="0">
                <a:solidFill>
                  <a:prstClr val="black"/>
                </a:solidFill>
              </a:rPr>
              <a:t>		                 </a:t>
            </a:r>
            <a:r>
              <a:rPr lang="en-US" sz="1800" b="1" dirty="0" smtClean="0">
                <a:solidFill>
                  <a:srgbClr val="66A900"/>
                </a:solidFill>
              </a:rPr>
              <a:t>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12" y="50292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      James               Randy            Thomas                          </a:t>
            </a:r>
            <a:r>
              <a:rPr lang="en-US" sz="1400" dirty="0"/>
              <a:t>Martin              Michael          </a:t>
            </a:r>
            <a:r>
              <a:rPr lang="en-US" sz="1400" dirty="0" smtClean="0"/>
              <a:t>   </a:t>
            </a:r>
            <a:r>
              <a:rPr lang="en-US" sz="1400" dirty="0" err="1"/>
              <a:t>Arieh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 Rothman         </a:t>
            </a:r>
            <a:r>
              <a:rPr lang="en-US" sz="1400" dirty="0" err="1" smtClean="0"/>
              <a:t>Schekman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Südhof</a:t>
            </a:r>
            <a:r>
              <a:rPr lang="en-US" sz="1400" dirty="0"/>
              <a:t>                     </a:t>
            </a:r>
            <a:r>
              <a:rPr lang="en-US" sz="1400" dirty="0" smtClean="0"/>
              <a:t>     </a:t>
            </a:r>
            <a:r>
              <a:rPr lang="en-US" sz="1400" dirty="0" err="1" smtClean="0"/>
              <a:t>Karplus</a:t>
            </a:r>
            <a:r>
              <a:rPr lang="en-US" sz="1400" dirty="0" smtClean="0"/>
              <a:t>               </a:t>
            </a:r>
            <a:r>
              <a:rPr lang="en-US" sz="1400" dirty="0"/>
              <a:t>Levitt  </a:t>
            </a:r>
            <a:r>
              <a:rPr lang="en-US" sz="1400" dirty="0" smtClean="0"/>
              <a:t>           </a:t>
            </a:r>
            <a:r>
              <a:rPr lang="en-US" sz="1400" dirty="0" err="1" smtClean="0"/>
              <a:t>Warshel</a:t>
            </a:r>
            <a:endParaRPr lang="en-US" sz="1400" dirty="0"/>
          </a:p>
        </p:txBody>
      </p:sp>
      <p:pic>
        <p:nvPicPr>
          <p:cNvPr id="1026" name="Picture 2" descr="Photo of James Rot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3369"/>
            <a:ext cx="1163475" cy="167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Photo of Randy Sche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75" y="3200401"/>
            <a:ext cx="1165541" cy="167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Photo of Thomas C. Südho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11" y="3200400"/>
            <a:ext cx="1216089" cy="167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rtin Karplu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8961"/>
            <a:ext cx="1228725" cy="168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Photo of Michael Levitt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208961"/>
            <a:ext cx="1189983" cy="168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Photo of Arieh Warshel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08" y="3200400"/>
            <a:ext cx="1143000" cy="1695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8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 descr="A lind chart shows the steady increase of overall  U.S. life expectancy from age about 71 years in 1970 to over 78 years in 2010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37205"/>
              </p:ext>
            </p:extLst>
          </p:nvPr>
        </p:nvGraphicFramePr>
        <p:xfrm>
          <a:off x="342908" y="1524000"/>
          <a:ext cx="6553200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7" descr="A photo of a nurse giving a patient an injectio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8" y="3429000"/>
            <a:ext cx="2028825" cy="201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352425" y="152400"/>
            <a:ext cx="8439150" cy="1206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b="1" dirty="0" smtClean="0"/>
              <a:t>The Benefits of Biomedical </a:t>
            </a:r>
            <a:br>
              <a:rPr lang="en-US" sz="3100" b="1" dirty="0" smtClean="0"/>
            </a:br>
            <a:r>
              <a:rPr lang="en-US" sz="3100" b="1" dirty="0" smtClean="0"/>
              <a:t>and Public Health Advances</a:t>
            </a:r>
            <a:br>
              <a:rPr lang="en-US" sz="3100" b="1" dirty="0" smtClean="0"/>
            </a:br>
            <a:r>
              <a:rPr lang="en-US" i="1" dirty="0" smtClean="0">
                <a:solidFill>
                  <a:srgbClr val="FFC000"/>
                </a:solidFill>
              </a:rPr>
              <a:t>U.S. Life Expectancy</a:t>
            </a:r>
            <a:endParaRPr lang="en-US" sz="2800" b="0" i="1" dirty="0">
              <a:solidFill>
                <a:srgbClr val="FFC000"/>
              </a:solidFill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763600" y="5715000"/>
            <a:ext cx="6807200" cy="30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defTabSz="914171">
              <a:spcBef>
                <a:spcPct val="0"/>
              </a:spcBef>
              <a:defRPr/>
            </a:pPr>
            <a:r>
              <a:rPr lang="en-US" sz="1400" dirty="0">
                <a:solidFill>
                  <a:prstClr val="black"/>
                </a:solidFill>
              </a:rPr>
              <a:t>Source: CDC National Vital Statistics Reports, </a:t>
            </a:r>
            <a:r>
              <a:rPr lang="en-US" sz="1400" dirty="0" err="1">
                <a:solidFill>
                  <a:prstClr val="black"/>
                </a:solidFill>
              </a:rPr>
              <a:t>Vol</a:t>
            </a:r>
            <a:r>
              <a:rPr lang="en-US" sz="1400" dirty="0">
                <a:solidFill>
                  <a:prstClr val="black"/>
                </a:solidFill>
              </a:rPr>
              <a:t> 60, No 4, January 11, 2012</a:t>
            </a:r>
          </a:p>
        </p:txBody>
      </p:sp>
      <p:pic>
        <p:nvPicPr>
          <p:cNvPr id="37895" name="Picture 7" descr="A Photo of a mother and child reading a book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6108" y="1219200"/>
            <a:ext cx="2032000" cy="201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1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18"/>
    </mc:Choice>
    <mc:Fallback xmlns="">
      <p:transition spd="slow" advTm="484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533400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Why Has NIH Been So Successful?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300" b="1" dirty="0">
                <a:solidFill>
                  <a:srgbClr val="688B2D"/>
                </a:solidFill>
              </a:rPr>
              <a:t>Peer Review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0" dirty="0" smtClean="0"/>
          </a:p>
          <a:p>
            <a:pPr>
              <a:lnSpc>
                <a:spcPct val="90000"/>
              </a:lnSpc>
            </a:pPr>
            <a:r>
              <a:rPr lang="en-US" sz="2300" b="0" dirty="0" smtClean="0"/>
              <a:t>Focus is on funding ideas not institutions.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b="0" dirty="0" smtClean="0"/>
          </a:p>
          <a:p>
            <a:pPr>
              <a:lnSpc>
                <a:spcPct val="90000"/>
              </a:lnSpc>
            </a:pPr>
            <a:r>
              <a:rPr lang="en-US" sz="2300" b="0" dirty="0" smtClean="0"/>
              <a:t>Ideas spring from local researchers.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b="0" dirty="0" smtClean="0"/>
          </a:p>
          <a:p>
            <a:pPr>
              <a:lnSpc>
                <a:spcPct val="90000"/>
              </a:lnSpc>
            </a:pPr>
            <a:r>
              <a:rPr lang="en-US" sz="2300" b="0" dirty="0" smtClean="0"/>
              <a:t>Researchers </a:t>
            </a:r>
            <a:r>
              <a:rPr lang="en-US" sz="2300" b="0" dirty="0"/>
              <a:t>must </a:t>
            </a:r>
            <a:r>
              <a:rPr lang="en-US" sz="2300" b="0" dirty="0" smtClean="0"/>
              <a:t>compete – like entrepreneurs – for funding.</a:t>
            </a:r>
            <a:endParaRPr lang="en-US" sz="2300" b="0" dirty="0"/>
          </a:p>
          <a:p>
            <a:pPr>
              <a:lnSpc>
                <a:spcPct val="90000"/>
              </a:lnSpc>
            </a:pPr>
            <a:endParaRPr lang="en-US" sz="800" b="0" dirty="0"/>
          </a:p>
          <a:p>
            <a:pPr>
              <a:lnSpc>
                <a:spcPct val="90000"/>
              </a:lnSpc>
            </a:pPr>
            <a:r>
              <a:rPr lang="en-US" sz="2300" b="0" dirty="0" smtClean="0"/>
              <a:t>Scientific experts do </a:t>
            </a:r>
            <a:r>
              <a:rPr lang="en-US" sz="2300" b="0" dirty="0"/>
              <a:t>the judging.</a:t>
            </a:r>
          </a:p>
          <a:p>
            <a:pPr>
              <a:lnSpc>
                <a:spcPct val="90000"/>
              </a:lnSpc>
            </a:pPr>
            <a:endParaRPr lang="en-US" sz="800" b="0" dirty="0"/>
          </a:p>
          <a:p>
            <a:pPr>
              <a:lnSpc>
                <a:spcPct val="90000"/>
              </a:lnSpc>
            </a:pPr>
            <a:r>
              <a:rPr lang="en-US" sz="2300" b="0" dirty="0"/>
              <a:t>Institutions receive funds only when their scientists submit successful applications. </a:t>
            </a:r>
          </a:p>
          <a:p>
            <a:pPr>
              <a:lnSpc>
                <a:spcPct val="90000"/>
              </a:lnSpc>
              <a:buNone/>
            </a:pPr>
            <a:endParaRPr lang="en-US" sz="800" b="0" dirty="0"/>
          </a:p>
          <a:p>
            <a:pPr>
              <a:lnSpc>
                <a:spcPct val="90000"/>
              </a:lnSpc>
            </a:pPr>
            <a:r>
              <a:rPr lang="en-US" sz="2300" b="0" dirty="0"/>
              <a:t>NIH program and review staff are separated</a:t>
            </a:r>
            <a:r>
              <a:rPr lang="en-US" sz="2300" b="0" dirty="0" smtClean="0"/>
              <a:t>.</a:t>
            </a:r>
            <a:r>
              <a:rPr lang="en-US" sz="2300" b="0" dirty="0"/>
              <a:t> </a:t>
            </a:r>
            <a:endParaRPr lang="en-US" sz="2300" b="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800" b="0" dirty="0" smtClean="0"/>
          </a:p>
          <a:p>
            <a:pPr>
              <a:lnSpc>
                <a:spcPct val="90000"/>
              </a:lnSpc>
            </a:pPr>
            <a:r>
              <a:rPr lang="en-US" sz="2300" b="0" dirty="0" smtClean="0"/>
              <a:t>Scientists </a:t>
            </a:r>
            <a:r>
              <a:rPr lang="en-US" sz="2300" b="0" dirty="0"/>
              <a:t>manage the peer review process.</a:t>
            </a:r>
          </a:p>
          <a:p>
            <a:pPr>
              <a:lnSpc>
                <a:spcPct val="90000"/>
              </a:lnSpc>
            </a:pPr>
            <a:endParaRPr lang="en-US" sz="2300" b="0" dirty="0"/>
          </a:p>
          <a:p>
            <a:pPr>
              <a:lnSpc>
                <a:spcPct val="90000"/>
              </a:lnSpc>
              <a:buNone/>
            </a:pPr>
            <a:endParaRPr 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3482600727"/>
      </p:ext>
    </p:extLst>
  </p:cSld>
  <p:clrMapOvr>
    <a:masterClrMapping/>
  </p:clrMapOvr>
  <p:transition advClick="0" advTm="41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NIH Peer Review System for Grant Applications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17" descr="images of NIH peer reviewers at work."/>
          <p:cNvGrpSpPr>
            <a:grpSpLocks/>
          </p:cNvGrpSpPr>
          <p:nvPr/>
        </p:nvGrpSpPr>
        <p:grpSpPr bwMode="auto">
          <a:xfrm>
            <a:off x="762000" y="4724400"/>
            <a:ext cx="7536359" cy="989707"/>
            <a:chOff x="1320800" y="1524000"/>
            <a:chExt cx="7321550" cy="990600"/>
          </a:xfrm>
        </p:grpSpPr>
        <p:pic>
          <p:nvPicPr>
            <p:cNvPr id="5" name="Picture 5" descr="DSC_00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800" y="1524000"/>
              <a:ext cx="1498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DSC_00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524000"/>
              <a:ext cx="14478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DSC_00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0" y="1524000"/>
              <a:ext cx="1498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DSC_00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1524000"/>
              <a:ext cx="15113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 descr="DSC_00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524000"/>
              <a:ext cx="14795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A graphic that shows two levels of NIH peer review with the text: &quot;First Level of Review -- Scientific Review Group (Study Section).  Second Level of Review -- NIH Institute/Center Counc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9" y="1447800"/>
            <a:ext cx="70358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A diagram of the NIH peer review process.  A researcher who initiates a research idea  is pictured sitting at a computer.  An arrow and boxes illustrates how he submits applciation to the NIH Center for Scientific Review, which assigns it to an IC &amp; IRG/Study section, which reviews it for scientific merit.  An other arrow points to a box titled Institute, which reviews the application again for relevance to the institutes priorities.  The IC Advisory Councils and Boards then recommend action and the Institute Director takes final action. "/>
          <p:cNvGrpSpPr/>
          <p:nvPr/>
        </p:nvGrpSpPr>
        <p:grpSpPr>
          <a:xfrm>
            <a:off x="777143" y="789881"/>
            <a:ext cx="7878404" cy="5257800"/>
            <a:chOff x="777143" y="789881"/>
            <a:chExt cx="7878404" cy="5257800"/>
          </a:xfrm>
        </p:grpSpPr>
        <p:sp>
          <p:nvSpPr>
            <p:cNvPr id="2351106" name="Rectangle 2"/>
            <p:cNvSpPr>
              <a:spLocks noChangeArrowheads="1"/>
            </p:cNvSpPr>
            <p:nvPr/>
          </p:nvSpPr>
          <p:spPr bwMode="auto">
            <a:xfrm>
              <a:off x="2887541" y="1484627"/>
              <a:ext cx="1928813" cy="69800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1107" name="Rectangle 3"/>
            <p:cNvSpPr>
              <a:spLocks noChangeArrowheads="1"/>
            </p:cNvSpPr>
            <p:nvPr/>
          </p:nvSpPr>
          <p:spPr bwMode="auto">
            <a:xfrm>
              <a:off x="796506" y="1484627"/>
              <a:ext cx="1928813" cy="69800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1108" name="Rectangle 4"/>
            <p:cNvSpPr>
              <a:spLocks noChangeArrowheads="1"/>
            </p:cNvSpPr>
            <p:nvPr/>
          </p:nvSpPr>
          <p:spPr bwMode="auto">
            <a:xfrm>
              <a:off x="5158647" y="789881"/>
              <a:ext cx="3266777" cy="44648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89" name="Text Box 6"/>
            <p:cNvSpPr txBox="1">
              <a:spLocks noChangeArrowheads="1"/>
            </p:cNvSpPr>
            <p:nvPr/>
          </p:nvSpPr>
          <p:spPr bwMode="auto">
            <a:xfrm>
              <a:off x="5384867" y="826790"/>
              <a:ext cx="2847082" cy="3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 dirty="0">
                  <a:solidFill>
                    <a:prstClr val="black"/>
                  </a:solidFill>
                  <a:latin typeface="Arial" charset="0"/>
                </a:rPr>
                <a:t>National Institutes of Health</a:t>
              </a:r>
            </a:p>
          </p:txBody>
        </p:sp>
        <p:sp>
          <p:nvSpPr>
            <p:cNvPr id="2351111" name="Rectangle 7"/>
            <p:cNvSpPr>
              <a:spLocks noChangeArrowheads="1"/>
            </p:cNvSpPr>
            <p:nvPr/>
          </p:nvSpPr>
          <p:spPr bwMode="auto">
            <a:xfrm>
              <a:off x="5158647" y="1669157"/>
              <a:ext cx="3266777" cy="444996"/>
            </a:xfrm>
            <a:prstGeom prst="rect">
              <a:avLst/>
            </a:prstGeom>
            <a:solidFill>
              <a:srgbClr val="BC9B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5401249" y="1713811"/>
              <a:ext cx="2854523" cy="3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 dirty="0">
                  <a:solidFill>
                    <a:prstClr val="black"/>
                  </a:solidFill>
                  <a:latin typeface="Arial" charset="0"/>
                </a:rPr>
                <a:t>Center for Scientific Review</a:t>
              </a:r>
            </a:p>
          </p:txBody>
        </p:sp>
        <p:sp>
          <p:nvSpPr>
            <p:cNvPr id="2351113" name="Rectangle 9"/>
            <p:cNvSpPr>
              <a:spLocks noChangeArrowheads="1"/>
            </p:cNvSpPr>
            <p:nvPr/>
          </p:nvSpPr>
          <p:spPr bwMode="auto">
            <a:xfrm>
              <a:off x="5158647" y="2559149"/>
              <a:ext cx="3266777" cy="446484"/>
            </a:xfrm>
            <a:prstGeom prst="rect">
              <a:avLst/>
            </a:prstGeom>
            <a:solidFill>
              <a:srgbClr val="8ABA3C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393" name="Text Box 10"/>
            <p:cNvSpPr txBox="1">
              <a:spLocks noChangeArrowheads="1"/>
            </p:cNvSpPr>
            <p:nvPr/>
          </p:nvSpPr>
          <p:spPr bwMode="auto">
            <a:xfrm>
              <a:off x="6035242" y="2612731"/>
              <a:ext cx="1522512" cy="3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 dirty="0">
                  <a:solidFill>
                    <a:prstClr val="black"/>
                  </a:solidFill>
                  <a:latin typeface="Arial" charset="0"/>
                </a:rPr>
                <a:t>Study Section</a:t>
              </a:r>
            </a:p>
          </p:txBody>
        </p:sp>
        <p:sp>
          <p:nvSpPr>
            <p:cNvPr id="2351115" name="Rectangle 11"/>
            <p:cNvSpPr>
              <a:spLocks noChangeArrowheads="1"/>
            </p:cNvSpPr>
            <p:nvPr/>
          </p:nvSpPr>
          <p:spPr bwMode="auto">
            <a:xfrm>
              <a:off x="5158647" y="3447653"/>
              <a:ext cx="3266777" cy="44648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6320990" y="3489331"/>
              <a:ext cx="939106" cy="3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Institute</a:t>
              </a:r>
            </a:p>
          </p:txBody>
        </p:sp>
        <p:sp>
          <p:nvSpPr>
            <p:cNvPr id="2351117" name="Rectangle 13"/>
            <p:cNvSpPr>
              <a:spLocks noChangeArrowheads="1"/>
            </p:cNvSpPr>
            <p:nvPr/>
          </p:nvSpPr>
          <p:spPr bwMode="auto">
            <a:xfrm>
              <a:off x="5158647" y="4339133"/>
              <a:ext cx="3266777" cy="44499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97" name="Text Box 14"/>
            <p:cNvSpPr txBox="1">
              <a:spLocks noChangeArrowheads="1"/>
            </p:cNvSpPr>
            <p:nvPr/>
          </p:nvSpPr>
          <p:spPr bwMode="auto">
            <a:xfrm>
              <a:off x="5288139" y="4385270"/>
              <a:ext cx="3086695" cy="3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Advisory Councils and Boards</a:t>
              </a:r>
            </a:p>
          </p:txBody>
        </p:sp>
        <p:sp>
          <p:nvSpPr>
            <p:cNvPr id="2351119" name="Rectangle 15"/>
            <p:cNvSpPr>
              <a:spLocks noChangeArrowheads="1"/>
            </p:cNvSpPr>
            <p:nvPr/>
          </p:nvSpPr>
          <p:spPr bwMode="auto">
            <a:xfrm>
              <a:off x="5158647" y="5229126"/>
              <a:ext cx="3266777" cy="44648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85428" tIns="42724" rIns="85428" bIns="42724" anchor="ctr"/>
            <a:lstStyle/>
            <a:p>
              <a:pPr defTabSz="91303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99" name="Text Box 16"/>
            <p:cNvSpPr txBox="1">
              <a:spLocks noChangeArrowheads="1"/>
            </p:cNvSpPr>
            <p:nvPr/>
          </p:nvSpPr>
          <p:spPr bwMode="auto">
            <a:xfrm>
              <a:off x="5916177" y="5276751"/>
              <a:ext cx="1763614" cy="3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Institute Director</a:t>
              </a:r>
            </a:p>
          </p:txBody>
        </p:sp>
        <p:sp>
          <p:nvSpPr>
            <p:cNvPr id="16400" name="Line 17"/>
            <p:cNvSpPr>
              <a:spLocks noChangeShapeType="1"/>
            </p:cNvSpPr>
            <p:nvPr/>
          </p:nvSpPr>
          <p:spPr bwMode="auto">
            <a:xfrm>
              <a:off x="6727291" y="2114158"/>
              <a:ext cx="0" cy="3988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5433" tIns="42726" rIns="85433" bIns="42726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>
              <a:off x="6727291" y="3010098"/>
              <a:ext cx="0" cy="3988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5433" tIns="42726" rIns="85433" bIns="42726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2" name="Line 19"/>
            <p:cNvSpPr>
              <a:spLocks noChangeShapeType="1"/>
            </p:cNvSpPr>
            <p:nvPr/>
          </p:nvSpPr>
          <p:spPr bwMode="auto">
            <a:xfrm>
              <a:off x="6727291" y="3904558"/>
              <a:ext cx="0" cy="3988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5433" tIns="42726" rIns="85433" bIns="42726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>
              <a:off x="6727291" y="4800508"/>
              <a:ext cx="0" cy="3988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5433" tIns="42726" rIns="85433" bIns="42726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04" name="Text Box 21"/>
            <p:cNvSpPr txBox="1">
              <a:spLocks noChangeArrowheads="1"/>
            </p:cNvSpPr>
            <p:nvPr/>
          </p:nvSpPr>
          <p:spPr bwMode="auto">
            <a:xfrm>
              <a:off x="5257800" y="2179637"/>
              <a:ext cx="3397747" cy="3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500" b="0" dirty="0">
                  <a:solidFill>
                    <a:prstClr val="black"/>
                  </a:solidFill>
                  <a:latin typeface="Arial" charset="0"/>
                </a:rPr>
                <a:t>Assigns to IC &amp;   IRG/Study Section</a:t>
              </a:r>
            </a:p>
          </p:txBody>
        </p:sp>
        <p:sp>
          <p:nvSpPr>
            <p:cNvPr id="16405" name="Text Box 22"/>
            <p:cNvSpPr txBox="1">
              <a:spLocks noChangeArrowheads="1"/>
            </p:cNvSpPr>
            <p:nvPr/>
          </p:nvSpPr>
          <p:spPr bwMode="auto">
            <a:xfrm>
              <a:off x="5474160" y="3084512"/>
              <a:ext cx="2726531" cy="3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500" b="0">
                  <a:solidFill>
                    <a:prstClr val="black"/>
                  </a:solidFill>
                  <a:latin typeface="Arial" charset="0"/>
                </a:rPr>
                <a:t>Reviews for      Scientific Merit</a:t>
              </a:r>
            </a:p>
          </p:txBody>
        </p:sp>
        <p:sp>
          <p:nvSpPr>
            <p:cNvPr id="16406" name="Text Box 23"/>
            <p:cNvSpPr txBox="1">
              <a:spLocks noChangeArrowheads="1"/>
            </p:cNvSpPr>
            <p:nvPr/>
          </p:nvSpPr>
          <p:spPr bwMode="auto">
            <a:xfrm>
              <a:off x="5398272" y="3970040"/>
              <a:ext cx="2503289" cy="3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500" b="0" dirty="0">
                  <a:solidFill>
                    <a:prstClr val="black"/>
                  </a:solidFill>
                  <a:latin typeface="Arial" charset="0"/>
                </a:rPr>
                <a:t>Evaluates for      Relevance</a:t>
              </a:r>
            </a:p>
          </p:txBody>
        </p:sp>
        <p:sp>
          <p:nvSpPr>
            <p:cNvPr id="16407" name="Text Box 24"/>
            <p:cNvSpPr txBox="1">
              <a:spLocks noChangeArrowheads="1"/>
            </p:cNvSpPr>
            <p:nvPr/>
          </p:nvSpPr>
          <p:spPr bwMode="auto">
            <a:xfrm>
              <a:off x="5352119" y="4874915"/>
              <a:ext cx="2196703" cy="3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500" b="0">
                  <a:solidFill>
                    <a:prstClr val="black"/>
                  </a:solidFill>
                  <a:latin typeface="Arial" charset="0"/>
                </a:rPr>
                <a:t>Recommends      Action</a:t>
              </a:r>
            </a:p>
          </p:txBody>
        </p:sp>
        <p:sp>
          <p:nvSpPr>
            <p:cNvPr id="16408" name="Text Box 25"/>
            <p:cNvSpPr txBox="1">
              <a:spLocks noChangeArrowheads="1"/>
            </p:cNvSpPr>
            <p:nvPr/>
          </p:nvSpPr>
          <p:spPr bwMode="auto">
            <a:xfrm>
              <a:off x="5929580" y="5732165"/>
              <a:ext cx="1735336" cy="3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500" b="0">
                  <a:solidFill>
                    <a:prstClr val="black"/>
                  </a:solidFill>
                  <a:latin typeface="Arial" charset="0"/>
                </a:rPr>
                <a:t>Takes Final Action</a:t>
              </a:r>
            </a:p>
          </p:txBody>
        </p:sp>
        <p:pic>
          <p:nvPicPr>
            <p:cNvPr id="16409" name="Picture 26" descr="A cartoon image of applicants looking at a computer screen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48" y="3313724"/>
              <a:ext cx="1346895" cy="129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Text Box 27"/>
            <p:cNvSpPr txBox="1">
              <a:spLocks noChangeArrowheads="1"/>
            </p:cNvSpPr>
            <p:nvPr/>
          </p:nvSpPr>
          <p:spPr bwMode="auto">
            <a:xfrm>
              <a:off x="867928" y="1503974"/>
              <a:ext cx="1820168" cy="60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 dirty="0">
                  <a:solidFill>
                    <a:prstClr val="black"/>
                  </a:solidFill>
                  <a:latin typeface="Arial" charset="0"/>
                </a:rPr>
                <a:t>Research</a:t>
              </a:r>
            </a:p>
            <a:p>
              <a:pPr defTabSz="913031">
                <a:spcBef>
                  <a:spcPct val="0"/>
                </a:spcBef>
              </a:pPr>
              <a:r>
                <a:rPr lang="en-US" sz="1700" b="0" dirty="0">
                  <a:solidFill>
                    <a:prstClr val="black"/>
                  </a:solidFill>
                  <a:latin typeface="Arial" charset="0"/>
                </a:rPr>
                <a:t>Grant Application</a:t>
              </a:r>
            </a:p>
          </p:txBody>
        </p:sp>
        <p:sp>
          <p:nvSpPr>
            <p:cNvPr id="16411" name="Text Box 28"/>
            <p:cNvSpPr txBox="1">
              <a:spLocks noChangeArrowheads="1"/>
            </p:cNvSpPr>
            <p:nvPr/>
          </p:nvSpPr>
          <p:spPr bwMode="auto">
            <a:xfrm>
              <a:off x="2954498" y="1503974"/>
              <a:ext cx="1808262" cy="60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 dirty="0">
                  <a:solidFill>
                    <a:prstClr val="black"/>
                  </a:solidFill>
                  <a:latin typeface="Arial" charset="0"/>
                </a:rPr>
                <a:t>School or Other</a:t>
              </a:r>
            </a:p>
            <a:p>
              <a:pPr defTabSz="913031">
                <a:spcBef>
                  <a:spcPct val="0"/>
                </a:spcBef>
              </a:pPr>
              <a:r>
                <a:rPr lang="en-US" sz="1700" b="0" dirty="0">
                  <a:solidFill>
                    <a:prstClr val="black"/>
                  </a:solidFill>
                  <a:latin typeface="Arial" charset="0"/>
                </a:rPr>
                <a:t>Research Center</a:t>
              </a:r>
            </a:p>
          </p:txBody>
        </p:sp>
        <p:sp>
          <p:nvSpPr>
            <p:cNvPr id="16412" name="Text Box 29"/>
            <p:cNvSpPr txBox="1">
              <a:spLocks noChangeArrowheads="1"/>
            </p:cNvSpPr>
            <p:nvPr/>
          </p:nvSpPr>
          <p:spPr bwMode="auto">
            <a:xfrm>
              <a:off x="777143" y="2648460"/>
              <a:ext cx="1594544" cy="55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lnSpc>
                  <a:spcPct val="90000"/>
                </a:lnSpc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Initiates</a:t>
              </a:r>
            </a:p>
            <a:p>
              <a:pPr defTabSz="913031">
                <a:lnSpc>
                  <a:spcPct val="90000"/>
                </a:lnSpc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Research Idea</a:t>
              </a:r>
            </a:p>
          </p:txBody>
        </p:sp>
        <p:sp>
          <p:nvSpPr>
            <p:cNvPr id="16413" name="Text Box 30"/>
            <p:cNvSpPr txBox="1">
              <a:spLocks noChangeArrowheads="1"/>
            </p:cNvSpPr>
            <p:nvPr/>
          </p:nvSpPr>
          <p:spPr bwMode="auto">
            <a:xfrm>
              <a:off x="777150" y="4735033"/>
              <a:ext cx="1107281" cy="55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lnSpc>
                  <a:spcPct val="90000"/>
                </a:lnSpc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Conducts</a:t>
              </a:r>
            </a:p>
            <a:p>
              <a:pPr defTabSz="913031">
                <a:lnSpc>
                  <a:spcPct val="90000"/>
                </a:lnSpc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Research</a:t>
              </a:r>
            </a:p>
          </p:txBody>
        </p:sp>
        <p:sp>
          <p:nvSpPr>
            <p:cNvPr id="16414" name="Text Box 31"/>
            <p:cNvSpPr txBox="1">
              <a:spLocks noChangeArrowheads="1"/>
            </p:cNvSpPr>
            <p:nvPr/>
          </p:nvSpPr>
          <p:spPr bwMode="auto">
            <a:xfrm>
              <a:off x="2628565" y="4041481"/>
              <a:ext cx="1727894" cy="34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b="0">
                  <a:solidFill>
                    <a:prstClr val="black"/>
                  </a:solidFill>
                  <a:latin typeface="Arial" charset="0"/>
                </a:rPr>
                <a:t>Allocates Funds</a:t>
              </a:r>
            </a:p>
          </p:txBody>
        </p:sp>
        <p:sp>
          <p:nvSpPr>
            <p:cNvPr id="16415" name="Text Box 32"/>
            <p:cNvSpPr txBox="1">
              <a:spLocks noChangeArrowheads="1"/>
            </p:cNvSpPr>
            <p:nvPr/>
          </p:nvSpPr>
          <p:spPr bwMode="auto">
            <a:xfrm>
              <a:off x="2537779" y="2874681"/>
              <a:ext cx="2256234" cy="3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423" tIns="42721" rIns="85423" bIns="42721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Bodoni MT" pitchFamily="18" charset="0"/>
                  <a:ea typeface="ＭＳ Ｐゴシック" pitchFamily="1" charset="-128"/>
                </a:defRPr>
              </a:lvl9pPr>
            </a:lstStyle>
            <a:p>
              <a:pPr defTabSz="913031">
                <a:spcBef>
                  <a:spcPct val="0"/>
                </a:spcBef>
              </a:pPr>
              <a:r>
                <a:rPr lang="en-US" sz="1700" dirty="0">
                  <a:solidFill>
                    <a:srgbClr val="E57200"/>
                  </a:solidFill>
                  <a:latin typeface="Arial" charset="0"/>
                </a:rPr>
                <a:t>Submits Application</a:t>
              </a:r>
            </a:p>
          </p:txBody>
        </p:sp>
        <p:sp>
          <p:nvSpPr>
            <p:cNvPr id="16416" name="Freeform 33"/>
            <p:cNvSpPr>
              <a:spLocks/>
            </p:cNvSpPr>
            <p:nvPr/>
          </p:nvSpPr>
          <p:spPr bwMode="auto">
            <a:xfrm>
              <a:off x="2393433" y="3301817"/>
              <a:ext cx="1174253" cy="635497"/>
            </a:xfrm>
            <a:custGeom>
              <a:avLst/>
              <a:gdLst>
                <a:gd name="T0" fmla="*/ 0 w 739"/>
                <a:gd name="T1" fmla="*/ 2147483647 h 400"/>
                <a:gd name="T2" fmla="*/ 2147483647 w 739"/>
                <a:gd name="T3" fmla="*/ 2147483647 h 400"/>
                <a:gd name="T4" fmla="*/ 2147483647 w 739"/>
                <a:gd name="T5" fmla="*/ 0 h 400"/>
                <a:gd name="T6" fmla="*/ 0 60000 65536"/>
                <a:gd name="T7" fmla="*/ 0 60000 65536"/>
                <a:gd name="T8" fmla="*/ 0 60000 65536"/>
                <a:gd name="T9" fmla="*/ 0 w 739"/>
                <a:gd name="T10" fmla="*/ 0 h 400"/>
                <a:gd name="T11" fmla="*/ 739 w 739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9" h="400">
                  <a:moveTo>
                    <a:pt x="0" y="400"/>
                  </a:moveTo>
                  <a:cubicBezTo>
                    <a:pt x="101" y="388"/>
                    <a:pt x="485" y="390"/>
                    <a:pt x="608" y="323"/>
                  </a:cubicBezTo>
                  <a:cubicBezTo>
                    <a:pt x="731" y="256"/>
                    <a:pt x="712" y="67"/>
                    <a:pt x="739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5428" tIns="42724" rIns="85428" bIns="42724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7" name="Freeform 34"/>
            <p:cNvSpPr>
              <a:spLocks/>
            </p:cNvSpPr>
            <p:nvPr/>
          </p:nvSpPr>
          <p:spPr bwMode="auto">
            <a:xfrm>
              <a:off x="3664408" y="4423982"/>
              <a:ext cx="1428750" cy="1044773"/>
            </a:xfrm>
            <a:custGeom>
              <a:avLst/>
              <a:gdLst>
                <a:gd name="T0" fmla="*/ 2147483647 w 899"/>
                <a:gd name="T1" fmla="*/ 2147483647 h 658"/>
                <a:gd name="T2" fmla="*/ 2147483647 w 899"/>
                <a:gd name="T3" fmla="*/ 2147483647 h 658"/>
                <a:gd name="T4" fmla="*/ 2147483647 w 899"/>
                <a:gd name="T5" fmla="*/ 0 h 658"/>
                <a:gd name="T6" fmla="*/ 0 60000 65536"/>
                <a:gd name="T7" fmla="*/ 0 60000 65536"/>
                <a:gd name="T8" fmla="*/ 0 60000 65536"/>
                <a:gd name="T9" fmla="*/ 0 w 899"/>
                <a:gd name="T10" fmla="*/ 0 h 658"/>
                <a:gd name="T11" fmla="*/ 899 w 899"/>
                <a:gd name="T12" fmla="*/ 658 h 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9" h="658">
                  <a:moveTo>
                    <a:pt x="899" y="631"/>
                  </a:moveTo>
                  <a:cubicBezTo>
                    <a:pt x="773" y="618"/>
                    <a:pt x="282" y="658"/>
                    <a:pt x="141" y="553"/>
                  </a:cubicBezTo>
                  <a:cubicBezTo>
                    <a:pt x="0" y="448"/>
                    <a:pt x="71" y="115"/>
                    <a:pt x="5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5428" tIns="42724" rIns="85428" bIns="42724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8" name="Freeform 35"/>
            <p:cNvSpPr>
              <a:spLocks/>
            </p:cNvSpPr>
            <p:nvPr/>
          </p:nvSpPr>
          <p:spPr bwMode="auto">
            <a:xfrm>
              <a:off x="2128502" y="4423982"/>
              <a:ext cx="1123652" cy="663773"/>
            </a:xfrm>
            <a:custGeom>
              <a:avLst/>
              <a:gdLst>
                <a:gd name="T0" fmla="*/ 2147483647 w 708"/>
                <a:gd name="T1" fmla="*/ 0 h 418"/>
                <a:gd name="T2" fmla="*/ 2147483647 w 708"/>
                <a:gd name="T3" fmla="*/ 2147483647 h 418"/>
                <a:gd name="T4" fmla="*/ 0 w 708"/>
                <a:gd name="T5" fmla="*/ 2147483647 h 418"/>
                <a:gd name="T6" fmla="*/ 0 60000 65536"/>
                <a:gd name="T7" fmla="*/ 0 60000 65536"/>
                <a:gd name="T8" fmla="*/ 0 60000 65536"/>
                <a:gd name="T9" fmla="*/ 0 w 708"/>
                <a:gd name="T10" fmla="*/ 0 h 418"/>
                <a:gd name="T11" fmla="*/ 708 w 708"/>
                <a:gd name="T12" fmla="*/ 418 h 4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8" h="418">
                  <a:moveTo>
                    <a:pt x="682" y="0"/>
                  </a:moveTo>
                  <a:cubicBezTo>
                    <a:pt x="667" y="58"/>
                    <a:pt x="708" y="284"/>
                    <a:pt x="594" y="351"/>
                  </a:cubicBezTo>
                  <a:cubicBezTo>
                    <a:pt x="480" y="418"/>
                    <a:pt x="124" y="390"/>
                    <a:pt x="0" y="4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5428" tIns="42724" rIns="85428" bIns="42724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19" name="Freeform 36"/>
            <p:cNvSpPr>
              <a:spLocks/>
            </p:cNvSpPr>
            <p:nvPr/>
          </p:nvSpPr>
          <p:spPr bwMode="auto">
            <a:xfrm>
              <a:off x="3707568" y="2179653"/>
              <a:ext cx="1382614" cy="669727"/>
            </a:xfrm>
            <a:custGeom>
              <a:avLst/>
              <a:gdLst>
                <a:gd name="T0" fmla="*/ 0 w 871"/>
                <a:gd name="T1" fmla="*/ 2147483647 h 422"/>
                <a:gd name="T2" fmla="*/ 2147483647 w 871"/>
                <a:gd name="T3" fmla="*/ 2147483647 h 422"/>
                <a:gd name="T4" fmla="*/ 2147483647 w 871"/>
                <a:gd name="T5" fmla="*/ 0 h 422"/>
                <a:gd name="T6" fmla="*/ 0 60000 65536"/>
                <a:gd name="T7" fmla="*/ 0 60000 65536"/>
                <a:gd name="T8" fmla="*/ 0 60000 65536"/>
                <a:gd name="T9" fmla="*/ 0 w 871"/>
                <a:gd name="T10" fmla="*/ 0 h 422"/>
                <a:gd name="T11" fmla="*/ 871 w 871"/>
                <a:gd name="T12" fmla="*/ 422 h 4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1" h="422">
                  <a:moveTo>
                    <a:pt x="0" y="422"/>
                  </a:moveTo>
                  <a:cubicBezTo>
                    <a:pt x="35" y="392"/>
                    <a:pt x="58" y="311"/>
                    <a:pt x="203" y="241"/>
                  </a:cubicBezTo>
                  <a:cubicBezTo>
                    <a:pt x="348" y="171"/>
                    <a:pt x="732" y="50"/>
                    <a:pt x="871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5428" tIns="42724" rIns="85428" bIns="42724" anchor="ctr"/>
            <a:lstStyle/>
            <a:p>
              <a:pPr defTabSz="91303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20" name="Rectangle 37"/>
          <p:cNvSpPr>
            <a:spLocks noGrp="1" noChangeArrowheads="1"/>
          </p:cNvSpPr>
          <p:nvPr>
            <p:ph type="title"/>
          </p:nvPr>
        </p:nvSpPr>
        <p:spPr>
          <a:xfrm>
            <a:off x="741440" y="152400"/>
            <a:ext cx="7160121" cy="532805"/>
          </a:xfrm>
        </p:spPr>
        <p:txBody>
          <a:bodyPr/>
          <a:lstStyle/>
          <a:p>
            <a:pPr eaLnBrk="1" hangingPunct="1"/>
            <a:r>
              <a:rPr lang="en-US" sz="2600" b="1" dirty="0"/>
              <a:t>Review Process for a Research Grant</a:t>
            </a:r>
          </a:p>
        </p:txBody>
      </p:sp>
    </p:spTree>
    <p:extLst>
      <p:ext uri="{BB962C8B-B14F-4D97-AF65-F5344CB8AC3E}">
        <p14:creationId xmlns:p14="http://schemas.microsoft.com/office/powerpoint/2010/main" val="33835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er for Scientific Revie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C3A77"/>
        </a:solidFill>
        <a:ln>
          <a:noFill/>
        </a:ln>
        <a:extLst/>
      </a:spPr>
      <a:bodyPr wrap="square" lIns="85433" tIns="42726" rIns="85433" bIns="42726">
        <a:spAutoFit/>
      </a:bodyPr>
      <a:lstStyle>
        <a:defPPr eaLnBrk="1" hangingPunct="1">
          <a:spcBef>
            <a:spcPct val="50000"/>
          </a:spcBef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BD5B5"/>
    </a:hlink>
    <a:folHlink>
      <a:srgbClr val="800080"/>
    </a:folHlink>
  </a:clrScheme>
  <a:fontScheme name="1_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BD5B5"/>
    </a:hlink>
    <a:folHlink>
      <a:srgbClr val="800080"/>
    </a:folHlink>
  </a:clrScheme>
  <a:fontScheme name="1_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0000000000000000000000000000001 xmlns="07347dcf-b454-4ecf-b582-84bdd40c08c7">Review</S0000000000000000000000000000001>
    <P0000000000000000000000000000001 xmlns="07347dcf-b454-4ecf-b582-84bdd40c08c7">
      <Url>http://public.csr.nih.gov/_layouts/hisoftware/ScanResultsDialog.aspx?ItemUniqueId=09b1e54a-99ef-462f-b3b3-9a6beec000e9&amp;fieldName=Accessibility&amp;IsDlg=1</Url>
      <Description>Review</Description>
    </P000000000000000000000000000000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AA479241C4447B5E02DCE81FC562E" ma:contentTypeVersion="4" ma:contentTypeDescription="Create a new document." ma:contentTypeScope="" ma:versionID="59005725f058dbee1e905f0466ed4e13">
  <xsd:schema xmlns:xsd="http://www.w3.org/2001/XMLSchema" xmlns:xs="http://www.w3.org/2001/XMLSchema" xmlns:p="http://schemas.microsoft.com/office/2006/metadata/properties" xmlns:ns1="http://schemas.microsoft.com/sharepoint/v3" xmlns:ns2="07347dcf-b454-4ecf-b582-84bdd40c08c7" targetNamespace="http://schemas.microsoft.com/office/2006/metadata/properties" ma:root="true" ma:fieldsID="6ae2c845d89c8aaad7c0cf15aa2d2843" ns1:_="" ns2:_="">
    <xsd:import namespace="http://schemas.microsoft.com/sharepoint/v3"/>
    <xsd:import namespace="07347dcf-b454-4ecf-b582-84bdd40c08c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0000000000000000000000000000001" minOccurs="0"/>
                <xsd:element ref="ns2:S000000000000000000000000000000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47dcf-b454-4ecf-b582-84bdd40c08c7" elementFormDefault="qualified">
    <xsd:import namespace="http://schemas.microsoft.com/office/2006/documentManagement/types"/>
    <xsd:import namespace="http://schemas.microsoft.com/office/infopath/2007/PartnerControls"/>
    <xsd:element name="P0000000000000000000000000000001" ma:index="11" nillable="true" ma:displayName="Accessibility" ma:internalName="P000000000000000000000000000000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0000000000000000000000000000001" ma:index="12" nillable="true" ma:displayName="Accessibility" ma:internalName="S0000000000000000000000000000001" ma:readOnly="false">
      <xsd:simpleType>
        <xsd:restriction base="dms:Choice">
          <xsd:enumeration value="None"/>
          <xsd:enumeration value="Passed"/>
          <xsd:enumeration value="Review"/>
          <xsd:enumeration value="Fail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DC81D2-F97C-43FB-A69B-E38CA251E8FB}"/>
</file>

<file path=customXml/itemProps2.xml><?xml version="1.0" encoding="utf-8"?>
<ds:datastoreItem xmlns:ds="http://schemas.openxmlformats.org/officeDocument/2006/customXml" ds:itemID="{832CB34A-DF76-43C7-B767-56190013D22C}"/>
</file>

<file path=customXml/itemProps3.xml><?xml version="1.0" encoding="utf-8"?>
<ds:datastoreItem xmlns:ds="http://schemas.openxmlformats.org/officeDocument/2006/customXml" ds:itemID="{3E3657E4-3AD6-42F4-B419-57336A8B6784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545</Words>
  <Application>Microsoft Office PowerPoint</Application>
  <PresentationFormat>On-screen Show (4:3)</PresentationFormat>
  <Paragraphs>173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Center for Scientific Review</vt:lpstr>
      <vt:lpstr>The Review of Your NIH Grant Application Begins Here</vt:lpstr>
      <vt:lpstr>National Institutes of Health</vt:lpstr>
      <vt:lpstr>Your Application Could Be Funded by One of 24 NIH Institutes or Centers </vt:lpstr>
      <vt:lpstr>NIH Extramural &amp; Intramural Funding FY 2012 Enacted: $30.9 Billion</vt:lpstr>
      <vt:lpstr>Performance History</vt:lpstr>
      <vt:lpstr>The Benefits of Biomedical  and Public Health Advances U.S. Life Expectancy</vt:lpstr>
      <vt:lpstr>Why Has NIH Been So Successful? </vt:lpstr>
      <vt:lpstr>NIH Peer Review System for Grant Applications </vt:lpstr>
      <vt:lpstr>Review Process for a Research Grant</vt:lpstr>
      <vt:lpstr>The Gateway for NIH Grant Applications</vt:lpstr>
      <vt:lpstr>CSR Peer Review – Fiscal Year 2013</vt:lpstr>
      <vt:lpstr>CSR Mission </vt:lpstr>
      <vt:lpstr>We Want Your Applications!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Review of Your NIH Grant Application Begins Here</dc:title>
  <dc:creator>Luckett, Donald (NIH/CSR) [E]</dc:creator>
  <cp:lastModifiedBy>Luckett, Donald (NIH/CSR) [E]</cp:lastModifiedBy>
  <cp:revision>13</cp:revision>
  <dcterms:created xsi:type="dcterms:W3CDTF">2014-08-28T18:55:54Z</dcterms:created>
  <dcterms:modified xsi:type="dcterms:W3CDTF">2015-11-06T15:45:13Z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0x010100170AA479241C4447B5E02DCE81FC562E</vt:lpwstr>
  </property>
  <property fmtid="{D5CDD505-2E9C-101B-9397-08002B2CF9AE}" pid="3" name="Order">
    <vt:r8>2100</vt:r8>
  </property>
  <property fmtid="{D5CDD505-2E9C-101B-9397-08002B2CF9AE}" pid="4" name="Approval Leve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