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7"/>
  </p:notesMasterIdLst>
  <p:sldIdLst>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6" r:id="rId23"/>
    <p:sldId id="283" r:id="rId24"/>
    <p:sldId id="284" r:id="rId25"/>
    <p:sldId id="28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0" y="-14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CC8CE-F21D-43F9-A1CF-BC88F1B70FB8}" type="datetimeFigureOut">
              <a:rPr lang="en-US" smtClean="0"/>
              <a:t>11/6/2015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0BE3E-9718-4DCB-9D4B-DD3E51758C6C}" type="slidenum">
              <a:rPr lang="en-US" smtClean="0"/>
              <a:t>‹#›</a:t>
            </a:fld>
            <a:endParaRPr lang="en-US"/>
          </a:p>
        </p:txBody>
      </p:sp>
    </p:spTree>
    <p:extLst>
      <p:ext uri="{BB962C8B-B14F-4D97-AF65-F5344CB8AC3E}">
        <p14:creationId xmlns:p14="http://schemas.microsoft.com/office/powerpoint/2010/main" val="360617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a:t>
            </a:fld>
            <a:endParaRPr lang="en-US" dirty="0"/>
          </a:p>
        </p:txBody>
      </p:sp>
    </p:spTree>
    <p:extLst>
      <p:ext uri="{BB962C8B-B14F-4D97-AF65-F5344CB8AC3E}">
        <p14:creationId xmlns:p14="http://schemas.microsoft.com/office/powerpoint/2010/main" val="41640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7</a:t>
            </a:fld>
            <a:endParaRPr lang="en-US" dirty="0"/>
          </a:p>
        </p:txBody>
      </p:sp>
    </p:spTree>
    <p:extLst>
      <p:ext uri="{BB962C8B-B14F-4D97-AF65-F5344CB8AC3E}">
        <p14:creationId xmlns:p14="http://schemas.microsoft.com/office/powerpoint/2010/main" val="194026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9</a:t>
            </a:fld>
            <a:endParaRPr lang="en-US" dirty="0"/>
          </a:p>
        </p:txBody>
      </p:sp>
    </p:spTree>
    <p:extLst>
      <p:ext uri="{BB962C8B-B14F-4D97-AF65-F5344CB8AC3E}">
        <p14:creationId xmlns:p14="http://schemas.microsoft.com/office/powerpoint/2010/main" val="397766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16</a:t>
            </a:fld>
            <a:endParaRPr lang="en-US" dirty="0"/>
          </a:p>
        </p:txBody>
      </p:sp>
    </p:spTree>
    <p:extLst>
      <p:ext uri="{BB962C8B-B14F-4D97-AF65-F5344CB8AC3E}">
        <p14:creationId xmlns:p14="http://schemas.microsoft.com/office/powerpoint/2010/main" val="66595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important reminders.  The Authorized</a:t>
            </a:r>
            <a:r>
              <a:rPr lang="en-US" baseline="0" dirty="0" smtClean="0"/>
              <a:t> Organizational Representative (AOR) in your grants office is responsible for submitting your application on time, but you are responsible for the content.  Do not sit back and wait for e-mails.  Proactively check your </a:t>
            </a:r>
            <a:r>
              <a:rPr lang="en-US" baseline="0" dirty="0" err="1" smtClean="0"/>
              <a:t>eRA</a:t>
            </a:r>
            <a:r>
              <a:rPr lang="en-US" baseline="0" dirty="0" smtClean="0"/>
              <a:t> Commons account.  If you cannot see your application in Commons, neither can we, and if we can’t see it we can’t review it.  Start the submission process early – days early rather than hours early – so that you have plenty of time to view your application after it is complied on Commons.  Sometimes things don’t look the same in Commons as it did on your office computer.  Take the time to look at the application the way your </a:t>
            </a:r>
            <a:r>
              <a:rPr lang="en-US" baseline="0" dirty="0" err="1" smtClean="0"/>
              <a:t>reveiwers</a:t>
            </a:r>
            <a:r>
              <a:rPr lang="en-US" baseline="0" dirty="0" smtClean="0"/>
              <a:t> will see it.  Attachments such as letters of support can be omitted.  Give yourself plenty of time to submit a corrected copy if necessary.  We cannot accept missing pieces or corrected pages after the fact.</a:t>
            </a:r>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19</a:t>
            </a:fld>
            <a:endParaRPr lang="en-US" dirty="0"/>
          </a:p>
        </p:txBody>
      </p:sp>
    </p:spTree>
    <p:extLst>
      <p:ext uri="{BB962C8B-B14F-4D97-AF65-F5344CB8AC3E}">
        <p14:creationId xmlns:p14="http://schemas.microsoft.com/office/powerpoint/2010/main" val="365313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DRR is at the end of the Grants.gov</a:t>
            </a:r>
            <a:r>
              <a:rPr lang="en-US" baseline="0" dirty="0" smtClean="0"/>
              <a:t> pipeline.  We process applications for organizations across the Department of Health and Human Services in addition to the NIH.  Some applications are sent directly to various NIH institutes for review.  The remaining applications, about 70%, are distributed among CSR study sections.  DRR also plays an active role in problem solving and policy compliance.</a:t>
            </a:r>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275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22</a:t>
            </a:fld>
            <a:endParaRPr lang="en-US" dirty="0"/>
          </a:p>
        </p:txBody>
      </p:sp>
    </p:spTree>
    <p:extLst>
      <p:ext uri="{BB962C8B-B14F-4D97-AF65-F5344CB8AC3E}">
        <p14:creationId xmlns:p14="http://schemas.microsoft.com/office/powerpoint/2010/main" val="1978614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8"/>
            <a:ext cx="7772400" cy="1102519"/>
          </a:xfrm>
        </p:spPr>
        <p:txBody>
          <a:bodyPr>
            <a:normAutofit/>
          </a:bodyPr>
          <a:lstStyle>
            <a:lvl1pPr>
              <a:defRPr sz="28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6" name="Slide Number Placeholder 5"/>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299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26478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90"/>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0"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0" y="1451390"/>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228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Tree>
    <p:extLst>
      <p:ext uri="{BB962C8B-B14F-4D97-AF65-F5344CB8AC3E}">
        <p14:creationId xmlns:p14="http://schemas.microsoft.com/office/powerpoint/2010/main" val="269145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1390"/>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0"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0" y="1451390"/>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Tree>
    <p:extLst>
      <p:ext uri="{BB962C8B-B14F-4D97-AF65-F5344CB8AC3E}">
        <p14:creationId xmlns:p14="http://schemas.microsoft.com/office/powerpoint/2010/main" val="148407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Tree>
    <p:extLst>
      <p:ext uri="{BB962C8B-B14F-4D97-AF65-F5344CB8AC3E}">
        <p14:creationId xmlns:p14="http://schemas.microsoft.com/office/powerpoint/2010/main" val="154852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endParaRPr lang="en-US" dirty="0"/>
          </a:p>
        </p:txBody>
      </p:sp>
    </p:spTree>
    <p:extLst>
      <p:ext uri="{BB962C8B-B14F-4D97-AF65-F5344CB8AC3E}">
        <p14:creationId xmlns:p14="http://schemas.microsoft.com/office/powerpoint/2010/main" val="162571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6899" y="724467"/>
            <a:ext cx="7160121" cy="399604"/>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6899" y="1220019"/>
            <a:ext cx="3507878" cy="3429000"/>
          </a:xfrm>
        </p:spPr>
        <p:txBody>
          <a:bodyPr lIns="85428" tIns="42724" rIns="85428" bIns="42724"/>
          <a:lstStyle/>
          <a:p>
            <a:pPr lvl="0"/>
            <a:endParaRPr lang="en-US" noProof="0" smtClean="0"/>
          </a:p>
        </p:txBody>
      </p:sp>
      <p:sp>
        <p:nvSpPr>
          <p:cNvPr id="4" name="Text Placeholder 3"/>
          <p:cNvSpPr>
            <a:spLocks noGrp="1"/>
          </p:cNvSpPr>
          <p:nvPr>
            <p:ph type="body" sz="half" idx="2"/>
          </p:nvPr>
        </p:nvSpPr>
        <p:spPr>
          <a:xfrm>
            <a:off x="4997686" y="1220019"/>
            <a:ext cx="3509367"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48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5F59A6BE-D671-46EF-9E06-A743DC70687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990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721519"/>
            <a:ext cx="7162800" cy="400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30706" y="1143000"/>
            <a:ext cx="3513667"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9839" y="1143000"/>
            <a:ext cx="3513667"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6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6" name="Slide Number Placeholder 5"/>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080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51390"/>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50"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1451390"/>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9" name="Slide Number Placeholder 8"/>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055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5" name="Slide Number Placeholder 4"/>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710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28700"/>
            <a:ext cx="82296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
        <p:nvSpPr>
          <p:cNvPr id="4" name="Date Placeholder 3"/>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6" name="Slide Number Placeholder 5"/>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869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51390"/>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50"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1451390"/>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
        <p:nvSpPr>
          <p:cNvPr id="7" name="Date Placeholder 6"/>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10" name="Slide Number Placeholder 9"/>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148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4514850"/>
            <a:ext cx="716280" cy="537210"/>
          </a:xfrm>
          <a:prstGeom prst="rect">
            <a:avLst/>
          </a:prstGeom>
        </p:spPr>
      </p:pic>
      <p:sp>
        <p:nvSpPr>
          <p:cNvPr id="3" name="Date Placeholder 2"/>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5" name="Slide Number Placeholder 4"/>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930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solidFill>
                  <a:prstClr val="black"/>
                </a:solidFill>
              </a:rPr>
              <a:t>October 30, 2014</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Data Policy Issues Meeting at OER</a:t>
            </a:r>
            <a:endParaRPr lang="en-US">
              <a:solidFill>
                <a:prstClr val="black"/>
              </a:solidFill>
            </a:endParaRPr>
          </a:p>
        </p:txBody>
      </p:sp>
      <p:sp>
        <p:nvSpPr>
          <p:cNvPr id="5" name="Slide Number Placeholder 4"/>
          <p:cNvSpPr>
            <a:spLocks noGrp="1"/>
          </p:cNvSpPr>
          <p:nvPr>
            <p:ph type="sldNum" sz="quarter" idx="12"/>
          </p:nvPr>
        </p:nvSpPr>
        <p:spPr/>
        <p:txBody>
          <a:bodyPr/>
          <a:lstStyle/>
          <a:p>
            <a:fld id="{7C2F6945-2A2C-314E-A127-1D24CE71BE0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813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8"/>
            <a:ext cx="7772400" cy="1102519"/>
          </a:xfrm>
        </p:spPr>
        <p:txBody>
          <a:bodyPr>
            <a:normAutofit/>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971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solidFill>
              </a:defRPr>
            </a:lvl1pPr>
          </a:lstStyle>
          <a:p>
            <a:pPr defTabSz="913031"/>
            <a:r>
              <a:rPr lang="en-US" smtClean="0">
                <a:solidFill>
                  <a:prstClr val="black"/>
                </a:solidFill>
              </a:rPr>
              <a:t>October 30, 2014</a:t>
            </a:r>
            <a:endParaRPr lang="en-US">
              <a:solidFill>
                <a:prstClr val="black"/>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solidFill>
              </a:defRPr>
            </a:lvl1pPr>
          </a:lstStyle>
          <a:p>
            <a:pPr defTabSz="913031"/>
            <a:r>
              <a:rPr lang="en-US" smtClean="0">
                <a:solidFill>
                  <a:prstClr val="black"/>
                </a:solidFill>
              </a:rPr>
              <a:t>Data Policy Issues Meeting at OER</a:t>
            </a:r>
            <a:endParaRPr lang="en-US">
              <a:solidFill>
                <a:prstClr val="black"/>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defTabSz="913031"/>
            <a:fld id="{7C2F6945-2A2C-314E-A127-1D24CE71BE0E}" type="slidenum">
              <a:rPr lang="en-US" smtClean="0">
                <a:solidFill>
                  <a:prstClr val="black"/>
                </a:solidFill>
              </a:rPr>
              <a:pPr defTabSz="913031"/>
              <a:t>‹#›</a:t>
            </a:fld>
            <a:endParaRPr lang="en-US">
              <a:solidFill>
                <a:prstClr val="black"/>
              </a:solidFill>
            </a:endParaRPr>
          </a:p>
        </p:txBody>
      </p:sp>
    </p:spTree>
    <p:extLst>
      <p:ext uri="{BB962C8B-B14F-4D97-AF65-F5344CB8AC3E}">
        <p14:creationId xmlns:p14="http://schemas.microsoft.com/office/powerpoint/2010/main" val="339388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3031"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38225973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3031"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ants.nih.gov/grants/guide/listserv.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grants.nih.gov/grants/guide/notice-files/NOT-OD-15-039.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grants.nih.gov/grants/ElectronicReceipt/files/registration_handou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smtClean="0"/>
              <a:t>What University Administrators Need to Know About </a:t>
            </a:r>
            <a:r>
              <a:rPr lang="en-US" dirty="0"/>
              <a:t>Getting from Submission to Review</a:t>
            </a:r>
          </a:p>
        </p:txBody>
      </p:sp>
      <p:sp>
        <p:nvSpPr>
          <p:cNvPr id="5" name="Subtitle 4"/>
          <p:cNvSpPr>
            <a:spLocks noGrp="1"/>
          </p:cNvSpPr>
          <p:nvPr>
            <p:ph type="subTitle" idx="1"/>
          </p:nvPr>
        </p:nvSpPr>
        <p:spPr>
          <a:xfrm>
            <a:off x="1981200" y="3409950"/>
            <a:ext cx="7315200" cy="1200150"/>
          </a:xfrm>
        </p:spPr>
        <p:txBody>
          <a:bodyPr>
            <a:noAutofit/>
          </a:bodyPr>
          <a:lstStyle/>
          <a:p>
            <a:pPr>
              <a:spcBef>
                <a:spcPts val="0"/>
              </a:spcBef>
            </a:pPr>
            <a:r>
              <a:rPr lang="en-US" sz="2000" b="1" smtClean="0"/>
              <a:t>Cathleen Cooper, Ph.D.</a:t>
            </a:r>
            <a:endParaRPr lang="en-US" sz="2000" b="1" dirty="0" smtClean="0"/>
          </a:p>
          <a:p>
            <a:pPr>
              <a:spcBef>
                <a:spcPts val="0"/>
              </a:spcBef>
            </a:pPr>
            <a:r>
              <a:rPr lang="en-US" sz="2000" b="1" dirty="0" smtClean="0"/>
              <a:t>Director, CSR Division of Receipt and Referral</a:t>
            </a:r>
            <a:endParaRPr lang="en-US" sz="2000" b="1" dirty="0"/>
          </a:p>
        </p:txBody>
      </p:sp>
    </p:spTree>
    <p:extLst>
      <p:ext uri="{BB962C8B-B14F-4D97-AF65-F5344CB8AC3E}">
        <p14:creationId xmlns:p14="http://schemas.microsoft.com/office/powerpoint/2010/main" val="296418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e Part 1 overview Information section of a sample FOA.  A red box highlights the &quot;Components of Participating Organizations&quot; and a purple arrow points to a lists of NIH Institutes and Centers participating in the F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6692"/>
            <a:ext cx="6428175" cy="242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a:off x="304800" y="1582590"/>
            <a:ext cx="1828800" cy="1471281"/>
          </a:xfrm>
          <a:prstGeom prst="rect">
            <a:avLst/>
          </a:prstGeom>
          <a:noFill/>
          <a:ln>
            <a:noFill/>
          </a:ln>
          <a:extLst/>
        </p:spPr>
        <p:txBody>
          <a:bodyPr wrap="square" lIns="85433" tIns="42726" rIns="85433" bIns="42726" rtlCol="0">
            <a:spAutoFit/>
          </a:bodyPr>
          <a:lstStyle/>
          <a:p>
            <a:pPr algn="ctr" eaLnBrk="1" hangingPunct="1">
              <a:spcBef>
                <a:spcPct val="50000"/>
              </a:spcBef>
            </a:pPr>
            <a:r>
              <a:rPr lang="en-US" dirty="0" smtClean="0"/>
              <a:t>Only these ICs can fund an application through this FOA</a:t>
            </a:r>
            <a:endParaRPr lang="en-US" dirty="0"/>
          </a:p>
        </p:txBody>
      </p:sp>
      <p:sp>
        <p:nvSpPr>
          <p:cNvPr id="2" name="Title 1"/>
          <p:cNvSpPr>
            <a:spLocks noGrp="1"/>
          </p:cNvSpPr>
          <p:nvPr>
            <p:ph type="title"/>
          </p:nvPr>
        </p:nvSpPr>
        <p:spPr/>
        <p:txBody>
          <a:bodyPr/>
          <a:lstStyle/>
          <a:p>
            <a:r>
              <a:rPr lang="en-US" dirty="0" smtClean="0"/>
              <a:t>Not all NIH Institutes/Centers are on all FOAs</a:t>
            </a:r>
            <a:endParaRPr lang="en-US" dirty="0"/>
          </a:p>
        </p:txBody>
      </p:sp>
    </p:spTree>
    <p:extLst>
      <p:ext uri="{BB962C8B-B14F-4D97-AF65-F5344CB8AC3E}">
        <p14:creationId xmlns:p14="http://schemas.microsoft.com/office/powerpoint/2010/main" val="115818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381000" y="3143250"/>
            <a:ext cx="8514626" cy="1194282"/>
          </a:xfrm>
          <a:prstGeom prst="rect">
            <a:avLst/>
          </a:prstGeom>
          <a:noFill/>
          <a:ln>
            <a:noFill/>
          </a:ln>
          <a:extLst/>
        </p:spPr>
        <p:txBody>
          <a:bodyPr wrap="none" lIns="85433" tIns="42726" rIns="85433" bIns="42726" rtlCol="0">
            <a:spAutoFit/>
          </a:bodyPr>
          <a:lstStyle/>
          <a:p>
            <a:pPr eaLnBrk="1" hangingPunct="1">
              <a:spcBef>
                <a:spcPct val="50000"/>
              </a:spcBef>
            </a:pPr>
            <a:r>
              <a:rPr lang="en-US" b="1" dirty="0" smtClean="0">
                <a:solidFill>
                  <a:srgbClr val="6C3A77"/>
                </a:solidFill>
              </a:rPr>
              <a:t>Why is this important?</a:t>
            </a:r>
          </a:p>
          <a:p>
            <a:pPr marL="285750" indent="-285750" eaLnBrk="1" hangingPunct="1">
              <a:spcBef>
                <a:spcPct val="50000"/>
              </a:spcBef>
              <a:buFont typeface="Arial" panose="020B0604020202020204" pitchFamily="34" charset="0"/>
              <a:buChar char="•"/>
            </a:pPr>
            <a:r>
              <a:rPr lang="en-US" dirty="0" smtClean="0"/>
              <a:t>Re-using old application packet for new FOA sends new application to old FOA</a:t>
            </a:r>
          </a:p>
          <a:p>
            <a:pPr marL="285750" indent="-285750" eaLnBrk="1" hangingPunct="1">
              <a:spcBef>
                <a:spcPct val="50000"/>
              </a:spcBef>
              <a:buFont typeface="Arial" panose="020B0604020202020204" pitchFamily="34" charset="0"/>
              <a:buChar char="•"/>
            </a:pPr>
            <a:r>
              <a:rPr lang="en-US" dirty="0" smtClean="0"/>
              <a:t>Expired application packet will bounce at Grants.gov </a:t>
            </a:r>
            <a:endParaRPr lang="en-US" dirty="0"/>
          </a:p>
        </p:txBody>
      </p:sp>
      <p:sp>
        <p:nvSpPr>
          <p:cNvPr id="8" name="TextBox 7"/>
          <p:cNvSpPr txBox="1"/>
          <p:nvPr/>
        </p:nvSpPr>
        <p:spPr bwMode="auto">
          <a:xfrm>
            <a:off x="5181600" y="1485900"/>
            <a:ext cx="3755646" cy="640284"/>
          </a:xfrm>
          <a:prstGeom prst="rect">
            <a:avLst/>
          </a:prstGeom>
          <a:noFill/>
          <a:ln>
            <a:noFill/>
          </a:ln>
          <a:extLst/>
        </p:spPr>
        <p:txBody>
          <a:bodyPr wrap="square" lIns="85433" tIns="42726" rIns="85433" bIns="42726" rtlCol="0">
            <a:spAutoFit/>
          </a:bodyPr>
          <a:lstStyle/>
          <a:p>
            <a:pPr algn="ctr" eaLnBrk="1" hangingPunct="1">
              <a:spcBef>
                <a:spcPct val="50000"/>
              </a:spcBef>
            </a:pPr>
            <a:r>
              <a:rPr lang="en-US" dirty="0" smtClean="0"/>
              <a:t>Application will be submitted to this FOA</a:t>
            </a:r>
            <a:endParaRPr lang="en-US" dirty="0"/>
          </a:p>
        </p:txBody>
      </p:sp>
      <p:pic>
        <p:nvPicPr>
          <p:cNvPr id="2050" name="Picture 2" descr="An image from the Grants Application Package page on the grants.gove web site that indicates the title of the FOA, offering agency and related information including opening and closing dates and agency contact.  A purple arrow points to a box that contains the opportunity numb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867176"/>
            <a:ext cx="4724809" cy="187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FOA # is Hardwired in Application Forms Packet</a:t>
            </a:r>
            <a:endParaRPr lang="en-US" dirty="0"/>
          </a:p>
        </p:txBody>
      </p:sp>
    </p:spTree>
    <p:extLst>
      <p:ext uri="{BB962C8B-B14F-4D97-AF65-F5344CB8AC3E}">
        <p14:creationId xmlns:p14="http://schemas.microsoft.com/office/powerpoint/2010/main" val="141242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Follow Application Guide and Instructions</a:t>
            </a:r>
            <a:endParaRPr lang="en-US" dirty="0"/>
          </a:p>
        </p:txBody>
      </p:sp>
    </p:spTree>
    <p:extLst>
      <p:ext uri="{BB962C8B-B14F-4D97-AF65-F5344CB8AC3E}">
        <p14:creationId xmlns:p14="http://schemas.microsoft.com/office/powerpoint/2010/main" val="383737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image of the Part 1 Overview Information section of a sample FOA. There is an arrow that points to other related NIH guide not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16" y="859373"/>
            <a:ext cx="4928702" cy="201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An image of the cover page to the SF424 Application Guide for NIH and Other PHS ag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9458"/>
            <a:ext cx="34385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bwMode="auto">
          <a:xfrm flipH="1">
            <a:off x="1095314" y="2743200"/>
            <a:ext cx="3764281" cy="1194282"/>
          </a:xfrm>
          <a:prstGeom prst="rect">
            <a:avLst/>
          </a:prstGeom>
          <a:noFill/>
          <a:ln>
            <a:noFill/>
          </a:ln>
          <a:extLst/>
        </p:spPr>
        <p:txBody>
          <a:bodyPr wrap="square" lIns="85433" tIns="42726" rIns="85433" bIns="42726" rtlCol="0">
            <a:spAutoFit/>
          </a:bodyPr>
          <a:lstStyle/>
          <a:p>
            <a:pPr marL="342900" indent="-342900">
              <a:spcBef>
                <a:spcPct val="50000"/>
              </a:spcBef>
              <a:buFontTx/>
              <a:buAutoNum type="arabicPeriod"/>
            </a:pPr>
            <a:r>
              <a:rPr lang="en-US" dirty="0"/>
              <a:t>The SF424 Application Guide</a:t>
            </a:r>
          </a:p>
          <a:p>
            <a:pPr marL="342900" indent="-342900" eaLnBrk="1" hangingPunct="1">
              <a:spcBef>
                <a:spcPct val="50000"/>
              </a:spcBef>
              <a:buAutoNum type="arabicPeriod"/>
            </a:pPr>
            <a:r>
              <a:rPr lang="en-US" dirty="0" smtClean="0"/>
              <a:t>The FOA</a:t>
            </a:r>
          </a:p>
          <a:p>
            <a:pPr marL="342900" indent="-342900" eaLnBrk="1" hangingPunct="1">
              <a:spcBef>
                <a:spcPct val="50000"/>
              </a:spcBef>
              <a:buAutoNum type="arabicPeriod"/>
            </a:pPr>
            <a:r>
              <a:rPr lang="en-US" dirty="0" smtClean="0"/>
              <a:t>NIH Guide Notices</a:t>
            </a:r>
            <a:endParaRPr lang="en-US" dirty="0"/>
          </a:p>
        </p:txBody>
      </p:sp>
      <p:sp>
        <p:nvSpPr>
          <p:cNvPr id="3" name="Title 2"/>
          <p:cNvSpPr>
            <a:spLocks noGrp="1"/>
          </p:cNvSpPr>
          <p:nvPr>
            <p:ph type="title"/>
          </p:nvPr>
        </p:nvSpPr>
        <p:spPr/>
        <p:txBody>
          <a:bodyPr/>
          <a:lstStyle/>
          <a:p>
            <a:r>
              <a:rPr lang="en-US" dirty="0" smtClean="0"/>
              <a:t>Use These Sources to Prepare Application</a:t>
            </a:r>
            <a:endParaRPr lang="en-US" dirty="0"/>
          </a:p>
        </p:txBody>
      </p:sp>
    </p:spTree>
    <p:extLst>
      <p:ext uri="{BB962C8B-B14F-4D97-AF65-F5344CB8AC3E}">
        <p14:creationId xmlns:p14="http://schemas.microsoft.com/office/powerpoint/2010/main" val="31732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mage of a list notices posted in the NIH guide titled: Weekly NIH Funding Opportunities and Notic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962" r="51759" b="11451"/>
          <a:stretch/>
        </p:blipFill>
        <p:spPr bwMode="auto">
          <a:xfrm>
            <a:off x="1295400" y="2820534"/>
            <a:ext cx="5715000" cy="163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742950"/>
            <a:ext cx="8229600" cy="3314700"/>
          </a:xfrm>
        </p:spPr>
        <p:txBody>
          <a:bodyPr/>
          <a:lstStyle/>
          <a:p>
            <a:r>
              <a:rPr lang="en-US" dirty="0" smtClean="0"/>
              <a:t>Subscribe to the NIH Guide Listserv:</a:t>
            </a:r>
          </a:p>
          <a:p>
            <a:pPr lvl="1" indent="0">
              <a:buNone/>
            </a:pPr>
            <a:r>
              <a:rPr lang="en-US" dirty="0"/>
              <a:t>	</a:t>
            </a:r>
            <a:r>
              <a:rPr lang="en-US" dirty="0">
                <a:hlinkClick r:id="rId3"/>
              </a:rPr>
              <a:t>http://</a:t>
            </a:r>
            <a:r>
              <a:rPr lang="en-US" dirty="0" smtClean="0">
                <a:hlinkClick r:id="rId3"/>
              </a:rPr>
              <a:t>grants.nih.gov/grants/guide/listserv.htm</a:t>
            </a:r>
            <a:r>
              <a:rPr lang="en-US" dirty="0" smtClean="0"/>
              <a:t> </a:t>
            </a:r>
          </a:p>
          <a:p>
            <a:r>
              <a:rPr lang="en-US" dirty="0" smtClean="0"/>
              <a:t>Get a weekly digest of </a:t>
            </a:r>
          </a:p>
          <a:p>
            <a:pPr lvl="1"/>
            <a:r>
              <a:rPr lang="en-US" dirty="0"/>
              <a:t>New Guide Notices with information you need to know</a:t>
            </a:r>
          </a:p>
          <a:p>
            <a:pPr lvl="1"/>
            <a:r>
              <a:rPr lang="en-US" dirty="0" smtClean="0"/>
              <a:t>New Funding Opportunity Announcements</a:t>
            </a:r>
          </a:p>
        </p:txBody>
      </p:sp>
      <p:sp>
        <p:nvSpPr>
          <p:cNvPr id="2" name="Title 1"/>
          <p:cNvSpPr>
            <a:spLocks noGrp="1"/>
          </p:cNvSpPr>
          <p:nvPr>
            <p:ph type="title"/>
          </p:nvPr>
        </p:nvSpPr>
        <p:spPr/>
        <p:txBody>
          <a:bodyPr>
            <a:normAutofit/>
          </a:bodyPr>
          <a:lstStyle/>
          <a:p>
            <a:r>
              <a:rPr lang="en-US" dirty="0" smtClean="0"/>
              <a:t>Get the Latest New and Information about NIH</a:t>
            </a:r>
            <a:endParaRPr lang="en-US" dirty="0"/>
          </a:p>
        </p:txBody>
      </p:sp>
    </p:spTree>
    <p:extLst>
      <p:ext uri="{BB962C8B-B14F-4D97-AF65-F5344CB8AC3E}">
        <p14:creationId xmlns:p14="http://schemas.microsoft.com/office/powerpoint/2010/main" val="185020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Submit and Track Your Application</a:t>
            </a:r>
            <a:endParaRPr lang="en-US" dirty="0"/>
          </a:p>
        </p:txBody>
      </p:sp>
    </p:spTree>
    <p:extLst>
      <p:ext uri="{BB962C8B-B14F-4D97-AF65-F5344CB8AC3E}">
        <p14:creationId xmlns:p14="http://schemas.microsoft.com/office/powerpoint/2010/main" val="124817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3314700"/>
          </a:xfrm>
        </p:spPr>
        <p:txBody>
          <a:bodyPr>
            <a:normAutofit fontScale="92500" lnSpcReduction="20000"/>
          </a:bodyPr>
          <a:lstStyle/>
          <a:p>
            <a:pPr marL="0" indent="0" algn="ctr">
              <a:buNone/>
            </a:pPr>
            <a:r>
              <a:rPr lang="en-US" b="1" dirty="0" smtClean="0">
                <a:solidFill>
                  <a:srgbClr val="6C3A77"/>
                </a:solidFill>
              </a:rPr>
              <a:t>START EARLY!</a:t>
            </a:r>
          </a:p>
          <a:p>
            <a:pPr marL="0" indent="0" algn="ctr">
              <a:buNone/>
            </a:pPr>
            <a:endParaRPr lang="en-US" dirty="0" smtClean="0"/>
          </a:p>
          <a:p>
            <a:pPr marL="0" indent="0">
              <a:buNone/>
            </a:pPr>
            <a:r>
              <a:rPr lang="en-US" dirty="0" smtClean="0"/>
              <a:t>Application must be accepted </a:t>
            </a:r>
            <a:r>
              <a:rPr lang="en-US" b="1" dirty="0">
                <a:solidFill>
                  <a:srgbClr val="719500"/>
                </a:solidFill>
              </a:rPr>
              <a:t>TWICE</a:t>
            </a:r>
            <a:r>
              <a:rPr lang="en-US" dirty="0"/>
              <a:t>: </a:t>
            </a:r>
            <a:r>
              <a:rPr lang="en-US" dirty="0" smtClean="0"/>
              <a:t>Grants.gov and NIH</a:t>
            </a:r>
          </a:p>
          <a:p>
            <a:endParaRPr lang="en-US" b="1" dirty="0">
              <a:solidFill>
                <a:srgbClr val="6C3A77"/>
              </a:solidFill>
            </a:endParaRPr>
          </a:p>
          <a:p>
            <a:r>
              <a:rPr lang="en-US" dirty="0" smtClean="0"/>
              <a:t>Grants.gov tracking number looks like this:  GRANT12345678</a:t>
            </a:r>
          </a:p>
          <a:p>
            <a:endParaRPr lang="en-US" dirty="0" smtClean="0"/>
          </a:p>
          <a:p>
            <a:r>
              <a:rPr lang="en-US" dirty="0" err="1" smtClean="0"/>
              <a:t>eRA</a:t>
            </a:r>
            <a:r>
              <a:rPr lang="en-US" dirty="0" smtClean="0"/>
              <a:t> Commons tracking number looks like this:  AN3087654</a:t>
            </a:r>
          </a:p>
          <a:p>
            <a:endParaRPr lang="en-US" dirty="0"/>
          </a:p>
          <a:p>
            <a:pPr marL="0" indent="0">
              <a:buNone/>
            </a:pPr>
            <a:r>
              <a:rPr lang="en-US" b="1" dirty="0" smtClean="0">
                <a:solidFill>
                  <a:srgbClr val="6C3A77"/>
                </a:solidFill>
              </a:rPr>
              <a:t>Your application has not been (provisionally) accepted by NIH until it as an accession (AN) number.</a:t>
            </a:r>
            <a:endParaRPr lang="en-US" b="1" dirty="0">
              <a:solidFill>
                <a:srgbClr val="6C3A77"/>
              </a:solidFill>
            </a:endParaRPr>
          </a:p>
        </p:txBody>
      </p:sp>
      <p:sp>
        <p:nvSpPr>
          <p:cNvPr id="2" name="Title 1"/>
          <p:cNvSpPr>
            <a:spLocks noGrp="1"/>
          </p:cNvSpPr>
          <p:nvPr>
            <p:ph type="title"/>
          </p:nvPr>
        </p:nvSpPr>
        <p:spPr/>
        <p:txBody>
          <a:bodyPr>
            <a:normAutofit/>
          </a:bodyPr>
          <a:lstStyle/>
          <a:p>
            <a:r>
              <a:rPr lang="en-US" dirty="0" smtClean="0"/>
              <a:t>How NOT to submit a Late Application</a:t>
            </a:r>
            <a:endParaRPr lang="en-US" dirty="0"/>
          </a:p>
        </p:txBody>
      </p:sp>
    </p:spTree>
    <p:extLst>
      <p:ext uri="{BB962C8B-B14F-4D97-AF65-F5344CB8AC3E}">
        <p14:creationId xmlns:p14="http://schemas.microsoft.com/office/powerpoint/2010/main" val="103974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6C3A77"/>
                </a:solidFill>
              </a:rPr>
              <a:t>Check </a:t>
            </a:r>
            <a:r>
              <a:rPr lang="en-US" b="1" dirty="0" err="1">
                <a:solidFill>
                  <a:srgbClr val="6C3A77"/>
                </a:solidFill>
              </a:rPr>
              <a:t>eRA</a:t>
            </a:r>
            <a:r>
              <a:rPr lang="en-US" b="1" dirty="0">
                <a:solidFill>
                  <a:srgbClr val="6C3A77"/>
                </a:solidFill>
              </a:rPr>
              <a:t> Commons for your submitted application</a:t>
            </a:r>
          </a:p>
          <a:p>
            <a:pPr marL="292615" lvl="2" indent="0">
              <a:buNone/>
            </a:pPr>
            <a:r>
              <a:rPr lang="en-US" dirty="0"/>
              <a:t>(e-mails are sent but can be caught in SPAM filters)</a:t>
            </a:r>
          </a:p>
          <a:p>
            <a:pPr lvl="1" indent="0">
              <a:buNone/>
            </a:pPr>
            <a:endParaRPr lang="en-US" b="1" dirty="0">
              <a:solidFill>
                <a:srgbClr val="6C3A77"/>
              </a:solidFill>
            </a:endParaRPr>
          </a:p>
          <a:p>
            <a:r>
              <a:rPr lang="en-US" dirty="0"/>
              <a:t>High volume at deadlines slows processing/validation time</a:t>
            </a:r>
          </a:p>
          <a:p>
            <a:r>
              <a:rPr lang="en-US" dirty="0"/>
              <a:t>On time application = submitted error-free by 5 PM </a:t>
            </a:r>
            <a:r>
              <a:rPr lang="en-US" dirty="0" smtClean="0"/>
              <a:t>local (applicant organization) </a:t>
            </a:r>
            <a:r>
              <a:rPr lang="en-US" dirty="0"/>
              <a:t>time on due date</a:t>
            </a:r>
          </a:p>
          <a:p>
            <a:r>
              <a:rPr lang="en-US" dirty="0">
                <a:solidFill>
                  <a:srgbClr val="719500"/>
                </a:solidFill>
              </a:rPr>
              <a:t>Errors</a:t>
            </a:r>
            <a:r>
              <a:rPr lang="en-US" dirty="0"/>
              <a:t> cause rejection – </a:t>
            </a:r>
            <a:r>
              <a:rPr lang="en-US" dirty="0">
                <a:solidFill>
                  <a:srgbClr val="719500"/>
                </a:solidFill>
              </a:rPr>
              <a:t>Warnings</a:t>
            </a:r>
            <a:r>
              <a:rPr lang="en-US" dirty="0"/>
              <a:t> are error-free and accepted</a:t>
            </a:r>
          </a:p>
          <a:p>
            <a:r>
              <a:rPr lang="en-US" b="1" dirty="0"/>
              <a:t>No error correction window that extends deadline</a:t>
            </a:r>
          </a:p>
          <a:p>
            <a:endParaRPr lang="en-US" dirty="0"/>
          </a:p>
        </p:txBody>
      </p:sp>
      <p:sp>
        <p:nvSpPr>
          <p:cNvPr id="2" name="Title 1"/>
          <p:cNvSpPr>
            <a:spLocks noGrp="1"/>
          </p:cNvSpPr>
          <p:nvPr>
            <p:ph type="title"/>
          </p:nvPr>
        </p:nvSpPr>
        <p:spPr/>
        <p:txBody>
          <a:bodyPr/>
          <a:lstStyle/>
          <a:p>
            <a:r>
              <a:rPr lang="en-US" dirty="0" smtClean="0"/>
              <a:t>Follow your e-Submission!</a:t>
            </a:r>
            <a:endParaRPr lang="en-US" dirty="0"/>
          </a:p>
        </p:txBody>
      </p:sp>
    </p:spTree>
    <p:extLst>
      <p:ext uri="{BB962C8B-B14F-4D97-AF65-F5344CB8AC3E}">
        <p14:creationId xmlns:p14="http://schemas.microsoft.com/office/powerpoint/2010/main" val="39167166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time application – error free application submitted by 5 PM local (applicant organization) time on the due date.</a:t>
            </a:r>
          </a:p>
          <a:p>
            <a:pPr marL="0" indent="0">
              <a:buNone/>
            </a:pPr>
            <a:endParaRPr lang="en-US" dirty="0" smtClean="0"/>
          </a:p>
          <a:p>
            <a:r>
              <a:rPr lang="en-US" b="1" dirty="0" smtClean="0">
                <a:solidFill>
                  <a:srgbClr val="6C3A77"/>
                </a:solidFill>
              </a:rPr>
              <a:t>Under limited circumstances</a:t>
            </a:r>
            <a:r>
              <a:rPr lang="en-US" dirty="0" smtClean="0"/>
              <a:t>, NIH </a:t>
            </a:r>
            <a:r>
              <a:rPr lang="en-US" dirty="0" smtClean="0">
                <a:solidFill>
                  <a:srgbClr val="6C3A77"/>
                </a:solidFill>
              </a:rPr>
              <a:t>might </a:t>
            </a:r>
            <a:r>
              <a:rPr lang="en-US" dirty="0" smtClean="0"/>
              <a:t>accept an application submitted within the two weeks after the due date.</a:t>
            </a:r>
          </a:p>
          <a:p>
            <a:pPr marL="0" indent="0">
              <a:buNone/>
            </a:pPr>
            <a:endParaRPr lang="en-US" dirty="0"/>
          </a:p>
          <a:p>
            <a:pPr marL="0" indent="0" algn="ctr">
              <a:buNone/>
            </a:pPr>
            <a:r>
              <a:rPr lang="en-US" b="1" dirty="0" smtClean="0">
                <a:solidFill>
                  <a:srgbClr val="6C3A77"/>
                </a:solidFill>
              </a:rPr>
              <a:t>Please read </a:t>
            </a:r>
            <a:r>
              <a:rPr lang="en-US" b="1" dirty="0" smtClean="0">
                <a:solidFill>
                  <a:srgbClr val="6C3A77"/>
                </a:solidFill>
                <a:hlinkClick r:id="rId2"/>
              </a:rPr>
              <a:t>NOT-OD-15-039 </a:t>
            </a:r>
            <a:r>
              <a:rPr lang="en-US" b="1" dirty="0" smtClean="0">
                <a:solidFill>
                  <a:srgbClr val="6C3A77"/>
                </a:solidFill>
              </a:rPr>
              <a:t>carefully for the terms and limitations of the NIH late policy.  </a:t>
            </a:r>
            <a:endParaRPr lang="en-US" b="1" dirty="0">
              <a:solidFill>
                <a:srgbClr val="6C3A77"/>
              </a:solidFill>
            </a:endParaRPr>
          </a:p>
        </p:txBody>
      </p:sp>
      <p:sp>
        <p:nvSpPr>
          <p:cNvPr id="2" name="Title 1"/>
          <p:cNvSpPr>
            <a:spLocks noGrp="1"/>
          </p:cNvSpPr>
          <p:nvPr>
            <p:ph type="title"/>
          </p:nvPr>
        </p:nvSpPr>
        <p:spPr/>
        <p:txBody>
          <a:bodyPr/>
          <a:lstStyle/>
          <a:p>
            <a:r>
              <a:rPr lang="en-US" dirty="0" smtClean="0"/>
              <a:t>NIH Late Policy – NOT-OD-15-039</a:t>
            </a:r>
            <a:endParaRPr lang="en-US" dirty="0"/>
          </a:p>
        </p:txBody>
      </p:sp>
    </p:spTree>
    <p:extLst>
      <p:ext uri="{BB962C8B-B14F-4D97-AF65-F5344CB8AC3E}">
        <p14:creationId xmlns:p14="http://schemas.microsoft.com/office/powerpoint/2010/main" val="269039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AORs submit applications</a:t>
            </a:r>
          </a:p>
          <a:p>
            <a:r>
              <a:rPr lang="en-US" dirty="0" smtClean="0"/>
              <a:t>PD/PIs are responsible for accuracy of content</a:t>
            </a:r>
          </a:p>
          <a:p>
            <a:r>
              <a:rPr lang="en-US" dirty="0" smtClean="0"/>
              <a:t>You should not wait for e-mails; proactively check </a:t>
            </a:r>
            <a:r>
              <a:rPr lang="en-US" dirty="0" err="1" smtClean="0"/>
              <a:t>eRA</a:t>
            </a:r>
            <a:r>
              <a:rPr lang="en-US" dirty="0" smtClean="0"/>
              <a:t> Commons!</a:t>
            </a:r>
          </a:p>
          <a:p>
            <a:pPr marL="0" indent="0">
              <a:buNone/>
            </a:pPr>
            <a:endParaRPr lang="en-US" dirty="0"/>
          </a:p>
          <a:p>
            <a:pPr marL="0" indent="0" algn="ctr">
              <a:buNone/>
            </a:pPr>
            <a:r>
              <a:rPr lang="en-US" b="1" dirty="0" smtClean="0">
                <a:solidFill>
                  <a:srgbClr val="6C3A77"/>
                </a:solidFill>
              </a:rPr>
              <a:t>Remember</a:t>
            </a:r>
          </a:p>
          <a:p>
            <a:pPr marL="0" indent="0" algn="ctr">
              <a:buNone/>
            </a:pPr>
            <a:r>
              <a:rPr lang="en-US" b="1" dirty="0" smtClean="0">
                <a:solidFill>
                  <a:srgbClr val="6C3A77"/>
                </a:solidFill>
              </a:rPr>
              <a:t>It is your PI’s career and livelihood on the line</a:t>
            </a:r>
          </a:p>
          <a:p>
            <a:pPr marL="0" indent="0" algn="ctr">
              <a:buNone/>
            </a:pPr>
            <a:r>
              <a:rPr lang="en-US" b="1" dirty="0" smtClean="0">
                <a:solidFill>
                  <a:srgbClr val="6C3A77"/>
                </a:solidFill>
              </a:rPr>
              <a:t>Do not make any assumptions!</a:t>
            </a:r>
            <a:endParaRPr lang="en-US" b="1" dirty="0">
              <a:solidFill>
                <a:srgbClr val="6C3A77"/>
              </a:solidFill>
            </a:endParaRPr>
          </a:p>
        </p:txBody>
      </p:sp>
      <p:sp>
        <p:nvSpPr>
          <p:cNvPr id="2" name="Title 1"/>
          <p:cNvSpPr>
            <a:spLocks noGrp="1"/>
          </p:cNvSpPr>
          <p:nvPr>
            <p:ph type="title"/>
          </p:nvPr>
        </p:nvSpPr>
        <p:spPr/>
        <p:txBody>
          <a:bodyPr/>
          <a:lstStyle/>
          <a:p>
            <a:r>
              <a:rPr lang="en-US" dirty="0" smtClean="0"/>
              <a:t>Keep Track of Your Application</a:t>
            </a:r>
            <a:endParaRPr lang="en-US" dirty="0"/>
          </a:p>
        </p:txBody>
      </p:sp>
    </p:spTree>
    <p:extLst>
      <p:ext uri="{BB962C8B-B14F-4D97-AF65-F5344CB8AC3E}">
        <p14:creationId xmlns:p14="http://schemas.microsoft.com/office/powerpoint/2010/main" val="318148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he electronic application process can be divided into four general steps.  First, both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Finally, your authorized organizational representative (AOR) will submit the application for you, after which time it is your responsibility to view your application and track its progress through the system.  NIH and CSR first see your application after it clears Grants.go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971550"/>
            <a:ext cx="8187638" cy="330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Electronic Application Process (Overview)</a:t>
            </a:r>
            <a:endParaRPr lang="en-US" dirty="0"/>
          </a:p>
        </p:txBody>
      </p:sp>
    </p:spTree>
    <p:extLst>
      <p:ext uri="{BB962C8B-B14F-4D97-AF65-F5344CB8AC3E}">
        <p14:creationId xmlns:p14="http://schemas.microsoft.com/office/powerpoint/2010/main" val="244863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NIH has your application!</a:t>
            </a:r>
            <a:br>
              <a:rPr lang="en-US" dirty="0" smtClean="0"/>
            </a:br>
            <a:r>
              <a:rPr lang="en-US" dirty="0" smtClean="0"/>
              <a:t>What happens next?</a:t>
            </a:r>
            <a:endParaRPr lang="en-US" dirty="0"/>
          </a:p>
        </p:txBody>
      </p:sp>
    </p:spTree>
    <p:extLst>
      <p:ext uri="{BB962C8B-B14F-4D97-AF65-F5344CB8AC3E}">
        <p14:creationId xmlns:p14="http://schemas.microsoft.com/office/powerpoint/2010/main" val="198908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diagram that shows applications flowing into DRR and going to Other HHS agencies (CDC, FDA) and to NIH Institutes that also review applications and to C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1" y="1543051"/>
            <a:ext cx="7212013" cy="151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92500" lnSpcReduction="10000"/>
          </a:bodyPr>
          <a:lstStyle/>
          <a:p>
            <a:pPr marL="0" indent="0">
              <a:buNone/>
            </a:pPr>
            <a:r>
              <a:rPr lang="en-US" sz="2400" dirty="0"/>
              <a:t>Incoming applications for all of NIH + other HHS </a:t>
            </a:r>
            <a:r>
              <a:rPr lang="en-US" sz="2400" dirty="0" smtClean="0"/>
              <a:t>Agencies</a:t>
            </a:r>
            <a:endParaRPr lang="en-US" dirty="0"/>
          </a:p>
          <a:p>
            <a:pPr marL="0" indent="0">
              <a:buNone/>
            </a:pPr>
            <a:endParaRPr lang="en-US" dirty="0"/>
          </a:p>
          <a:p>
            <a:pPr marL="0" indent="0">
              <a:buNone/>
            </a:pPr>
            <a:endParaRPr lang="en-US" dirty="0"/>
          </a:p>
          <a:p>
            <a:pPr marL="0" indent="0">
              <a:buNone/>
            </a:pPr>
            <a:endParaRPr lang="en-US" i="1" dirty="0"/>
          </a:p>
          <a:p>
            <a:pPr marL="0" indent="0" algn="ctr">
              <a:buNone/>
            </a:pPr>
            <a:endParaRPr lang="en-US" dirty="0"/>
          </a:p>
          <a:p>
            <a:pPr marL="0" indent="0" algn="ctr">
              <a:buNone/>
            </a:pPr>
            <a:endParaRPr lang="en-US" dirty="0" smtClean="0"/>
          </a:p>
          <a:p>
            <a:pPr marL="0" indent="0" algn="ctr">
              <a:buNone/>
            </a:pPr>
            <a:r>
              <a:rPr lang="en-US" sz="2400" dirty="0" smtClean="0"/>
              <a:t>Remaining </a:t>
            </a:r>
            <a:r>
              <a:rPr lang="en-US" sz="2400" dirty="0"/>
              <a:t>applications distributed among CSR IRGs</a:t>
            </a:r>
          </a:p>
          <a:p>
            <a:pPr marL="0" indent="0">
              <a:buNone/>
            </a:pPr>
            <a:endParaRPr lang="en-US" dirty="0" smtClean="0"/>
          </a:p>
          <a:p>
            <a:pPr marL="0" indent="0" algn="ctr">
              <a:buNone/>
            </a:pPr>
            <a:r>
              <a:rPr lang="en-US" dirty="0" smtClean="0"/>
              <a:t>Problems?  Policy Compliance?</a:t>
            </a:r>
            <a:endParaRPr lang="en-US" dirty="0"/>
          </a:p>
        </p:txBody>
      </p:sp>
      <p:sp>
        <p:nvSpPr>
          <p:cNvPr id="2" name="Title 1"/>
          <p:cNvSpPr>
            <a:spLocks noGrp="1"/>
          </p:cNvSpPr>
          <p:nvPr>
            <p:ph type="title"/>
          </p:nvPr>
        </p:nvSpPr>
        <p:spPr>
          <a:xfrm>
            <a:off x="450273" y="250532"/>
            <a:ext cx="8229600" cy="571500"/>
          </a:xfrm>
        </p:spPr>
        <p:txBody>
          <a:bodyPr/>
          <a:lstStyle/>
          <a:p>
            <a:r>
              <a:rPr lang="en-US" dirty="0" smtClean="0"/>
              <a:t>DRR is at the End of the Grants.gov Pipeline</a:t>
            </a:r>
            <a:endParaRPr lang="en-US" dirty="0"/>
          </a:p>
        </p:txBody>
      </p:sp>
    </p:spTree>
    <p:extLst>
      <p:ext uri="{BB962C8B-B14F-4D97-AF65-F5344CB8AC3E}">
        <p14:creationId xmlns:p14="http://schemas.microsoft.com/office/powerpoint/2010/main" val="297507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hoto of a scientist in DRR working in his office."/>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28750"/>
            <a:ext cx="3505201" cy="21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457200" y="857251"/>
            <a:ext cx="4267200" cy="3477833"/>
          </a:xfrm>
        </p:spPr>
        <p:txBody>
          <a:bodyPr>
            <a:normAutofit fontScale="85000" lnSpcReduction="10000"/>
          </a:bodyPr>
          <a:lstStyle/>
          <a:p>
            <a:endParaRPr lang="en-US" dirty="0" smtClean="0"/>
          </a:p>
          <a:p>
            <a:r>
              <a:rPr lang="en-US" dirty="0" smtClean="0"/>
              <a:t>Determines if application is</a:t>
            </a:r>
          </a:p>
          <a:p>
            <a:pPr lvl="1"/>
            <a:r>
              <a:rPr lang="en-US" dirty="0" smtClean="0"/>
              <a:t>on time</a:t>
            </a:r>
          </a:p>
          <a:p>
            <a:pPr lvl="1"/>
            <a:r>
              <a:rPr lang="en-US" dirty="0"/>
              <a:t>f</a:t>
            </a:r>
            <a:r>
              <a:rPr lang="en-US" dirty="0" smtClean="0"/>
              <a:t>ormatted correctly</a:t>
            </a:r>
          </a:p>
          <a:p>
            <a:pPr lvl="1"/>
            <a:r>
              <a:rPr lang="en-US" dirty="0"/>
              <a:t>c</a:t>
            </a:r>
            <a:r>
              <a:rPr lang="en-US" dirty="0" smtClean="0"/>
              <a:t>omplete</a:t>
            </a:r>
          </a:p>
          <a:p>
            <a:pPr lvl="1"/>
            <a:r>
              <a:rPr lang="en-US" dirty="0"/>
              <a:t>c</a:t>
            </a:r>
            <a:r>
              <a:rPr lang="en-US" dirty="0" smtClean="0"/>
              <a:t>ompliant</a:t>
            </a:r>
          </a:p>
          <a:p>
            <a:r>
              <a:rPr lang="en-US" dirty="0" smtClean="0"/>
              <a:t>Considers Cover Letter Requests</a:t>
            </a:r>
          </a:p>
          <a:p>
            <a:r>
              <a:rPr lang="en-US" dirty="0" smtClean="0"/>
              <a:t>Makes Institute Assignment for funding consideration</a:t>
            </a:r>
          </a:p>
          <a:p>
            <a:r>
              <a:rPr lang="en-US" dirty="0" smtClean="0"/>
              <a:t>Makes Study Section Assignment for review</a:t>
            </a:r>
          </a:p>
        </p:txBody>
      </p:sp>
      <p:sp>
        <p:nvSpPr>
          <p:cNvPr id="2" name="Title 1"/>
          <p:cNvSpPr>
            <a:spLocks noGrp="1"/>
          </p:cNvSpPr>
          <p:nvPr>
            <p:ph type="title"/>
          </p:nvPr>
        </p:nvSpPr>
        <p:spPr/>
        <p:txBody>
          <a:bodyPr/>
          <a:lstStyle/>
          <a:p>
            <a:r>
              <a:rPr lang="en-US" dirty="0" smtClean="0"/>
              <a:t>What does DRR do?</a:t>
            </a:r>
            <a:endParaRPr lang="en-US" dirty="0"/>
          </a:p>
        </p:txBody>
      </p:sp>
    </p:spTree>
    <p:extLst>
      <p:ext uri="{BB962C8B-B14F-4D97-AF65-F5344CB8AC3E}">
        <p14:creationId xmlns:p14="http://schemas.microsoft.com/office/powerpoint/2010/main" val="320119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pPr marL="0" indent="0">
              <a:buNone/>
            </a:pPr>
            <a:r>
              <a:rPr lang="en-US" dirty="0" smtClean="0"/>
              <a:t>CSR takes assignment requests seriously, and will try to honor them with the requested assignment, but keep in mind:</a:t>
            </a:r>
          </a:p>
          <a:p>
            <a:pPr marL="0" indent="0">
              <a:buNone/>
            </a:pPr>
            <a:endParaRPr lang="en-US" dirty="0" smtClean="0"/>
          </a:p>
          <a:p>
            <a:pPr marL="457200" indent="-457200">
              <a:buAutoNum type="arabicPeriod"/>
            </a:pPr>
            <a:r>
              <a:rPr lang="en-US" dirty="0" smtClean="0"/>
              <a:t>Application will be sent first to requested IC/IRG, </a:t>
            </a:r>
            <a:r>
              <a:rPr lang="en-US" b="1" i="1" dirty="0" smtClean="0">
                <a:solidFill>
                  <a:srgbClr val="6C3A77"/>
                </a:solidFill>
              </a:rPr>
              <a:t>BUT</a:t>
            </a:r>
            <a:r>
              <a:rPr lang="en-US" b="1" i="1" dirty="0">
                <a:solidFill>
                  <a:srgbClr val="6C3A77"/>
                </a:solidFill>
              </a:rPr>
              <a:t> </a:t>
            </a:r>
            <a:r>
              <a:rPr lang="en-US" dirty="0" smtClean="0"/>
              <a:t>ICs/IRGs can decline the assignment if not appropriate</a:t>
            </a:r>
          </a:p>
          <a:p>
            <a:pPr marL="457200" indent="-457200">
              <a:buAutoNum type="arabicPeriod"/>
            </a:pPr>
            <a:r>
              <a:rPr lang="en-US" dirty="0" smtClean="0"/>
              <a:t>Some FOAs are already set for IC vs. CSR review</a:t>
            </a:r>
          </a:p>
          <a:p>
            <a:pPr marL="457200" indent="-457200">
              <a:buAutoNum type="arabicPeriod"/>
            </a:pPr>
            <a:r>
              <a:rPr lang="en-US" dirty="0" smtClean="0"/>
              <a:t>Some FOAs are clustered for review in a SEP</a:t>
            </a:r>
          </a:p>
          <a:p>
            <a:pPr marL="457200" indent="-457200">
              <a:buAutoNum type="arabicPeriod"/>
            </a:pPr>
            <a:r>
              <a:rPr lang="en-US" dirty="0" smtClean="0"/>
              <a:t>Other issues are considered such as conflict of interest on requested review group</a:t>
            </a:r>
          </a:p>
        </p:txBody>
      </p:sp>
      <p:sp>
        <p:nvSpPr>
          <p:cNvPr id="7" name="Title 6"/>
          <p:cNvSpPr>
            <a:spLocks noGrp="1"/>
          </p:cNvSpPr>
          <p:nvPr>
            <p:ph type="title"/>
          </p:nvPr>
        </p:nvSpPr>
        <p:spPr/>
        <p:txBody>
          <a:bodyPr/>
          <a:lstStyle/>
          <a:p>
            <a:r>
              <a:rPr lang="en-US" dirty="0" smtClean="0"/>
              <a:t>Honoring Assignment Requests</a:t>
            </a:r>
            <a:endParaRPr lang="en-US" dirty="0"/>
          </a:p>
        </p:txBody>
      </p:sp>
    </p:spTree>
    <p:extLst>
      <p:ext uri="{BB962C8B-B14F-4D97-AF65-F5344CB8AC3E}">
        <p14:creationId xmlns:p14="http://schemas.microsoft.com/office/powerpoint/2010/main" val="55754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creen shot of the status page of an applicants eRA Commons account.  An arrow at the top of the page points to the status of the sample application section, which states &quot; Scientific Review Group review pending. Refer any questions to the Scientific Review Administrator.&quot; An arrow at the bottom of the image points to the date of the review meeting that will assess the given application.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040863"/>
            <a:ext cx="7620000" cy="329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Follow Progress of Application in </a:t>
            </a:r>
            <a:r>
              <a:rPr lang="en-US" dirty="0" err="1" smtClean="0"/>
              <a:t>eRA</a:t>
            </a:r>
            <a:r>
              <a:rPr lang="en-US" dirty="0" smtClean="0"/>
              <a:t> Commons</a:t>
            </a:r>
            <a:endParaRPr lang="en-US" dirty="0"/>
          </a:p>
        </p:txBody>
      </p:sp>
    </p:spTree>
    <p:extLst>
      <p:ext uri="{BB962C8B-B14F-4D97-AF65-F5344CB8AC3E}">
        <p14:creationId xmlns:p14="http://schemas.microsoft.com/office/powerpoint/2010/main" val="195119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to Apply and Register</a:t>
            </a:r>
            <a:endParaRPr lang="en-US" dirty="0"/>
          </a:p>
        </p:txBody>
      </p:sp>
    </p:spTree>
    <p:extLst>
      <p:ext uri="{BB962C8B-B14F-4D97-AF65-F5344CB8AC3E}">
        <p14:creationId xmlns:p14="http://schemas.microsoft.com/office/powerpoint/2010/main" val="244819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b="1" dirty="0" smtClean="0">
                <a:solidFill>
                  <a:srgbClr val="7030A0"/>
                </a:solidFill>
              </a:rPr>
              <a:t>Why are so many registrations required?</a:t>
            </a:r>
          </a:p>
          <a:p>
            <a:pPr marL="0" indent="0">
              <a:buNone/>
            </a:pPr>
            <a:endParaRPr lang="en-US" dirty="0" smtClean="0"/>
          </a:p>
          <a:p>
            <a:r>
              <a:rPr lang="en-US" dirty="0" smtClean="0"/>
              <a:t>Verify Eligibility to Apply</a:t>
            </a:r>
          </a:p>
          <a:p>
            <a:r>
              <a:rPr lang="en-US" dirty="0" smtClean="0"/>
              <a:t>Satisfy Legal Requirements</a:t>
            </a:r>
          </a:p>
          <a:p>
            <a:r>
              <a:rPr lang="en-US" dirty="0" smtClean="0"/>
              <a:t>Track and Account for Expenditure of Federal Money</a:t>
            </a:r>
          </a:p>
          <a:p>
            <a:r>
              <a:rPr lang="en-US" dirty="0" smtClean="0"/>
              <a:t>Create Reports</a:t>
            </a:r>
          </a:p>
          <a:p>
            <a:endParaRPr lang="en-US" dirty="0"/>
          </a:p>
          <a:p>
            <a:pPr marL="0" indent="0" algn="ctr">
              <a:buNone/>
            </a:pPr>
            <a:r>
              <a:rPr lang="en-US" dirty="0" smtClean="0"/>
              <a:t>All registrations MUST be completed and active before submission</a:t>
            </a:r>
          </a:p>
          <a:p>
            <a:pPr marL="0" indent="0">
              <a:buNone/>
            </a:pPr>
            <a:endParaRPr lang="en-US" dirty="0" smtClean="0"/>
          </a:p>
          <a:p>
            <a:pPr marL="0" indent="0" algn="ctr">
              <a:buNone/>
            </a:pPr>
            <a:r>
              <a:rPr lang="en-US" dirty="0">
                <a:hlinkClick r:id="rId2"/>
              </a:rPr>
              <a:t>http://grants.nih.gov/grants/ElectronicReceipt/files/registration_handout.pdf</a:t>
            </a:r>
            <a:endParaRPr lang="en-US" dirty="0" smtClean="0"/>
          </a:p>
        </p:txBody>
      </p:sp>
      <p:sp>
        <p:nvSpPr>
          <p:cNvPr id="2" name="Title 1"/>
          <p:cNvSpPr>
            <a:spLocks noGrp="1"/>
          </p:cNvSpPr>
          <p:nvPr>
            <p:ph type="title"/>
          </p:nvPr>
        </p:nvSpPr>
        <p:spPr/>
        <p:txBody>
          <a:bodyPr/>
          <a:lstStyle/>
          <a:p>
            <a:r>
              <a:rPr lang="en-US" dirty="0" smtClean="0"/>
              <a:t>Registrations Required to Submit Applications</a:t>
            </a:r>
            <a:endParaRPr lang="en-US" dirty="0"/>
          </a:p>
        </p:txBody>
      </p:sp>
    </p:spTree>
    <p:extLst>
      <p:ext uri="{BB962C8B-B14F-4D97-AF65-F5344CB8AC3E}">
        <p14:creationId xmlns:p14="http://schemas.microsoft.com/office/powerpoint/2010/main" val="556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solidFill>
                  <a:srgbClr val="6C3A77"/>
                </a:solidFill>
              </a:rPr>
              <a:t>Several </a:t>
            </a:r>
            <a:r>
              <a:rPr lang="en-US" b="1" dirty="0" smtClean="0">
                <a:solidFill>
                  <a:srgbClr val="6C3A77"/>
                </a:solidFill>
              </a:rPr>
              <a:t>WEEKS </a:t>
            </a:r>
            <a:r>
              <a:rPr lang="en-US" b="1" dirty="0">
                <a:solidFill>
                  <a:srgbClr val="6C3A77"/>
                </a:solidFill>
              </a:rPr>
              <a:t>before you submit:</a:t>
            </a:r>
          </a:p>
          <a:p>
            <a:pPr marL="0" indent="0">
              <a:buNone/>
            </a:pPr>
            <a:endParaRPr lang="en-US" dirty="0"/>
          </a:p>
          <a:p>
            <a:pPr lvl="1"/>
            <a:r>
              <a:rPr lang="en-US" dirty="0"/>
              <a:t>Log on to </a:t>
            </a:r>
            <a:r>
              <a:rPr lang="en-US" b="1" dirty="0">
                <a:solidFill>
                  <a:srgbClr val="6C3A77"/>
                </a:solidFill>
              </a:rPr>
              <a:t>SAM</a:t>
            </a:r>
            <a:r>
              <a:rPr lang="en-US" dirty="0"/>
              <a:t>, Grants.gov and </a:t>
            </a:r>
            <a:r>
              <a:rPr lang="en-US" dirty="0" err="1"/>
              <a:t>eRA</a:t>
            </a:r>
            <a:r>
              <a:rPr lang="en-US" dirty="0"/>
              <a:t> Commons</a:t>
            </a:r>
          </a:p>
          <a:p>
            <a:pPr lvl="1"/>
            <a:r>
              <a:rPr lang="en-US" dirty="0"/>
              <a:t>Ensure all registrations will be active ON </a:t>
            </a:r>
            <a:r>
              <a:rPr lang="en-US" dirty="0" smtClean="0"/>
              <a:t>submission day </a:t>
            </a:r>
            <a:r>
              <a:rPr lang="en-US" dirty="0"/>
              <a:t>OR</a:t>
            </a:r>
          </a:p>
          <a:p>
            <a:pPr lvl="1"/>
            <a:r>
              <a:rPr lang="en-US" dirty="0"/>
              <a:t>Update/renew registrations as </a:t>
            </a:r>
            <a:r>
              <a:rPr lang="en-US" dirty="0" smtClean="0"/>
              <a:t>required.</a:t>
            </a:r>
            <a:endParaRPr lang="en-US" dirty="0"/>
          </a:p>
          <a:p>
            <a:endParaRPr lang="en-US" b="1" dirty="0" smtClean="0">
              <a:solidFill>
                <a:srgbClr val="7030A0"/>
              </a:solidFill>
            </a:endParaRPr>
          </a:p>
          <a:p>
            <a:endParaRPr lang="en-US" b="1" dirty="0">
              <a:solidFill>
                <a:srgbClr val="7030A0"/>
              </a:solidFill>
            </a:endParaRPr>
          </a:p>
          <a:p>
            <a:r>
              <a:rPr lang="en-US" b="1" dirty="0" smtClean="0">
                <a:solidFill>
                  <a:srgbClr val="6C3A77"/>
                </a:solidFill>
              </a:rPr>
              <a:t>BEWARE:  Systems </a:t>
            </a:r>
            <a:r>
              <a:rPr lang="en-US" b="1" dirty="0">
                <a:solidFill>
                  <a:srgbClr val="6C3A77"/>
                </a:solidFill>
              </a:rPr>
              <a:t>for Award </a:t>
            </a:r>
            <a:r>
              <a:rPr lang="en-US" b="1" dirty="0" smtClean="0">
                <a:solidFill>
                  <a:srgbClr val="6C3A77"/>
                </a:solidFill>
              </a:rPr>
              <a:t>Management (SAM) </a:t>
            </a:r>
          </a:p>
          <a:p>
            <a:pPr lvl="1"/>
            <a:r>
              <a:rPr lang="en-US" dirty="0" smtClean="0"/>
              <a:t>Expires annually, reminders sent to E-biz Point Of Contact (POC)</a:t>
            </a:r>
          </a:p>
          <a:p>
            <a:pPr lvl="1"/>
            <a:r>
              <a:rPr lang="en-US" dirty="0" smtClean="0"/>
              <a:t>Can take 6 weeks to establish/renew</a:t>
            </a:r>
          </a:p>
          <a:p>
            <a:pPr lvl="1"/>
            <a:r>
              <a:rPr lang="en-US" dirty="0" smtClean="0"/>
              <a:t>Has multiple steps where your input is required to move forward</a:t>
            </a:r>
          </a:p>
          <a:p>
            <a:pPr lvl="1"/>
            <a:r>
              <a:rPr lang="en-US" dirty="0" smtClean="0"/>
              <a:t>Takes 24 business hours until SAM activation is recognized on Grants.gov</a:t>
            </a:r>
            <a:endParaRPr lang="en-US" dirty="0"/>
          </a:p>
        </p:txBody>
      </p:sp>
      <p:sp>
        <p:nvSpPr>
          <p:cNvPr id="2" name="Title 1"/>
          <p:cNvSpPr>
            <a:spLocks noGrp="1"/>
          </p:cNvSpPr>
          <p:nvPr>
            <p:ph type="title"/>
          </p:nvPr>
        </p:nvSpPr>
        <p:spPr/>
        <p:txBody>
          <a:bodyPr/>
          <a:lstStyle/>
          <a:p>
            <a:r>
              <a:rPr lang="en-US" dirty="0" smtClean="0"/>
              <a:t>Registration Reminders, Part I</a:t>
            </a:r>
            <a:endParaRPr lang="en-US" dirty="0"/>
          </a:p>
        </p:txBody>
      </p:sp>
    </p:spTree>
    <p:extLst>
      <p:ext uri="{BB962C8B-B14F-4D97-AF65-F5344CB8AC3E}">
        <p14:creationId xmlns:p14="http://schemas.microsoft.com/office/powerpoint/2010/main" val="52446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Keep your E-biz POC up-to-date (SAM)</a:t>
            </a:r>
          </a:p>
          <a:p>
            <a:r>
              <a:rPr lang="en-US" dirty="0" smtClean="0"/>
              <a:t>Have multiple AORs (people authorized to submit applications)</a:t>
            </a:r>
          </a:p>
          <a:p>
            <a:r>
              <a:rPr lang="en-US" dirty="0" smtClean="0"/>
              <a:t>Note that NIH does not accept applications submitted late due to expired or inactive registrations. </a:t>
            </a:r>
          </a:p>
        </p:txBody>
      </p:sp>
      <p:sp>
        <p:nvSpPr>
          <p:cNvPr id="2" name="Title 1"/>
          <p:cNvSpPr>
            <a:spLocks noGrp="1"/>
          </p:cNvSpPr>
          <p:nvPr>
            <p:ph type="title"/>
          </p:nvPr>
        </p:nvSpPr>
        <p:spPr/>
        <p:txBody>
          <a:bodyPr/>
          <a:lstStyle/>
          <a:p>
            <a:r>
              <a:rPr lang="en-US" dirty="0" smtClean="0"/>
              <a:t>Registration Reminders, Part II</a:t>
            </a:r>
            <a:endParaRPr lang="en-US" dirty="0"/>
          </a:p>
        </p:txBody>
      </p:sp>
    </p:spTree>
    <p:extLst>
      <p:ext uri="{BB962C8B-B14F-4D97-AF65-F5344CB8AC3E}">
        <p14:creationId xmlns:p14="http://schemas.microsoft.com/office/powerpoint/2010/main" val="386830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Funding Opportunity Announcement</a:t>
            </a:r>
            <a:endParaRPr lang="en-US" dirty="0"/>
          </a:p>
        </p:txBody>
      </p:sp>
    </p:spTree>
    <p:extLst>
      <p:ext uri="{BB962C8B-B14F-4D97-AF65-F5344CB8AC3E}">
        <p14:creationId xmlns:p14="http://schemas.microsoft.com/office/powerpoint/2010/main" val="175300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applications MUST be submitted to an active FOA</a:t>
            </a:r>
          </a:p>
          <a:p>
            <a:r>
              <a:rPr lang="en-US" dirty="0" smtClean="0"/>
              <a:t>An appropriate NIH Institute/Center must be sponsor/co-Sponsor on that FOA</a:t>
            </a:r>
          </a:p>
          <a:p>
            <a:r>
              <a:rPr lang="en-US" dirty="0" smtClean="0"/>
              <a:t>Application form packets must be downloaded from the FOA you intended to use (if not using system-to-system solution)</a:t>
            </a:r>
          </a:p>
          <a:p>
            <a:endParaRPr lang="en-US" dirty="0"/>
          </a:p>
        </p:txBody>
      </p:sp>
      <p:sp>
        <p:nvSpPr>
          <p:cNvPr id="2" name="Title 1"/>
          <p:cNvSpPr>
            <a:spLocks noGrp="1"/>
          </p:cNvSpPr>
          <p:nvPr>
            <p:ph type="title"/>
          </p:nvPr>
        </p:nvSpPr>
        <p:spPr/>
        <p:txBody>
          <a:bodyPr/>
          <a:lstStyle/>
          <a:p>
            <a:r>
              <a:rPr lang="en-US" dirty="0" smtClean="0"/>
              <a:t>Funding Opportunity Announcements (FOAs)</a:t>
            </a:r>
            <a:endParaRPr lang="en-US" dirty="0"/>
          </a:p>
        </p:txBody>
      </p:sp>
    </p:spTree>
    <p:extLst>
      <p:ext uri="{BB962C8B-B14F-4D97-AF65-F5344CB8AC3E}">
        <p14:creationId xmlns:p14="http://schemas.microsoft.com/office/powerpoint/2010/main" val="297908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e Advanced Funding Opportunities and Notices Search Web page."/>
          <p:cNvPicPr>
            <a:picLocks noChangeAspect="1" noChangeArrowheads="1"/>
          </p:cNvPicPr>
          <p:nvPr/>
        </p:nvPicPr>
        <p:blipFill rotWithShape="1">
          <a:blip r:embed="rId3">
            <a:extLst>
              <a:ext uri="{28A0092B-C50C-407E-A947-70E740481C1C}">
                <a14:useLocalDpi xmlns:a14="http://schemas.microsoft.com/office/drawing/2010/main" val="0"/>
              </a:ext>
            </a:extLst>
          </a:blip>
          <a:srcRect l="7454" t="15852" r="58195" b="8889"/>
          <a:stretch/>
        </p:blipFill>
        <p:spPr bwMode="auto">
          <a:xfrm>
            <a:off x="1676400" y="1028700"/>
            <a:ext cx="5486400" cy="281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Find a Funding Opportunity (FOA)</a:t>
            </a:r>
            <a:endParaRPr lang="en-US" dirty="0"/>
          </a:p>
        </p:txBody>
      </p:sp>
    </p:spTree>
    <p:extLst>
      <p:ext uri="{BB962C8B-B14F-4D97-AF65-F5344CB8AC3E}">
        <p14:creationId xmlns:p14="http://schemas.microsoft.com/office/powerpoint/2010/main" val="198590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_CSR2013">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0AA479241C4447B5E02DCE81FC562E" ma:contentTypeVersion="4" ma:contentTypeDescription="Create a new document." ma:contentTypeScope="" ma:versionID="59005725f058dbee1e905f0466ed4e13">
  <xsd:schema xmlns:xsd="http://www.w3.org/2001/XMLSchema" xmlns:xs="http://www.w3.org/2001/XMLSchema" xmlns:p="http://schemas.microsoft.com/office/2006/metadata/properties" xmlns:ns1="http://schemas.microsoft.com/sharepoint/v3" xmlns:ns2="07347dcf-b454-4ecf-b582-84bdd40c08c7" targetNamespace="http://schemas.microsoft.com/office/2006/metadata/properties" ma:root="true" ma:fieldsID="6ae2c845d89c8aaad7c0cf15aa2d2843" ns1:_="" ns2:_="">
    <xsd:import namespace="http://schemas.microsoft.com/sharepoint/v3"/>
    <xsd:import namespace="07347dcf-b454-4ecf-b582-84bdd40c08c7"/>
    <xsd:element name="properties">
      <xsd:complexType>
        <xsd:sequence>
          <xsd:element name="documentManagement">
            <xsd:complexType>
              <xsd:all>
                <xsd:element ref="ns1:PublishingStartDate" minOccurs="0"/>
                <xsd:element ref="ns1:PublishingExpirationDate" minOccurs="0"/>
                <xsd:element ref="ns2:P0000000000000000000000000000001" minOccurs="0"/>
                <xsd:element ref="ns2:S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47dcf-b454-4ecf-b582-84bdd40c08c7" elementFormDefault="qualified">
    <xsd:import namespace="http://schemas.microsoft.com/office/2006/documentManagement/types"/>
    <xsd:import namespace="http://schemas.microsoft.com/office/infopath/2007/PartnerControls"/>
    <xsd:element name="P0000000000000000000000000000001" ma:index="11" nillable="true" ma:displayName="Accessibility" ma:internalName="P0000000000000000000000000000001">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12" nillable="true" ma:displayName="Accessibility" ma:internalName="S0000000000000000000000000000001"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0000000000000000000000000000001 xmlns="07347dcf-b454-4ecf-b582-84bdd40c08c7">Review</S0000000000000000000000000000001>
    <P0000000000000000000000000000001 xmlns="07347dcf-b454-4ecf-b582-84bdd40c08c7">
      <Url>http://public.csr.nih.gov/_layouts/hisoftware/ScanResultsDialog.aspx?ItemUniqueId=09264d3d-b64f-46ea-a38c-a6055a224fce&amp;fieldName=Accessibility&amp;IsDlg=1</Url>
      <Description>Review</Description>
    </P0000000000000000000000000000001>
  </documentManagement>
</p:properties>
</file>

<file path=customXml/itemProps1.xml><?xml version="1.0" encoding="utf-8"?>
<ds:datastoreItem xmlns:ds="http://schemas.openxmlformats.org/officeDocument/2006/customXml" ds:itemID="{B6F05ED5-BDE2-442C-9CCE-69F5BD52C3F6}"/>
</file>

<file path=customXml/itemProps2.xml><?xml version="1.0" encoding="utf-8"?>
<ds:datastoreItem xmlns:ds="http://schemas.openxmlformats.org/officeDocument/2006/customXml" ds:itemID="{EE7C26C0-D7EF-4C42-93BD-541146867AFD}"/>
</file>

<file path=customXml/itemProps3.xml><?xml version="1.0" encoding="utf-8"?>
<ds:datastoreItem xmlns:ds="http://schemas.openxmlformats.org/officeDocument/2006/customXml" ds:itemID="{F6D38705-340D-4394-86BA-6393A91C4FB6}"/>
</file>

<file path=docProps/app.xml><?xml version="1.0" encoding="utf-8"?>
<Properties xmlns="http://schemas.openxmlformats.org/officeDocument/2006/extended-properties" xmlns:vt="http://schemas.openxmlformats.org/officeDocument/2006/docPropsVTypes">
  <TotalTime>129</TotalTime>
  <Words>964</Words>
  <Application>Microsoft Office PowerPoint</Application>
  <PresentationFormat>On-screen Show (16:9)</PresentationFormat>
  <Paragraphs>128</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Theme_CSR2013</vt:lpstr>
      <vt:lpstr>Center for Scientific Review</vt:lpstr>
      <vt:lpstr> What University Administrators Need to Know About Getting from Submission to Review</vt:lpstr>
      <vt:lpstr>Electronic Application Process (Overview)</vt:lpstr>
      <vt:lpstr>Prepare to Apply and Register</vt:lpstr>
      <vt:lpstr>Registrations Required to Submit Applications</vt:lpstr>
      <vt:lpstr>Registration Reminders, Part I</vt:lpstr>
      <vt:lpstr>Registration Reminders, Part II</vt:lpstr>
      <vt:lpstr>Find a Funding Opportunity Announcement</vt:lpstr>
      <vt:lpstr>Funding Opportunity Announcements (FOAs)</vt:lpstr>
      <vt:lpstr>Find a Funding Opportunity (FOA)</vt:lpstr>
      <vt:lpstr>Not all NIH Institutes/Centers are on all FOAs</vt:lpstr>
      <vt:lpstr>FOA # is Hardwired in Application Forms Packet</vt:lpstr>
      <vt:lpstr>Follow Application Guide and Instructions</vt:lpstr>
      <vt:lpstr>Use These Sources to Prepare Application</vt:lpstr>
      <vt:lpstr>Get the Latest New and Information about NIH</vt:lpstr>
      <vt:lpstr>Submit and Track Your Application</vt:lpstr>
      <vt:lpstr>How NOT to submit a Late Application</vt:lpstr>
      <vt:lpstr>Follow your e-Submission!</vt:lpstr>
      <vt:lpstr>NIH Late Policy – NOT-OD-15-039</vt:lpstr>
      <vt:lpstr>Keep Track of Your Application</vt:lpstr>
      <vt:lpstr>NIH has your application! What happens next?</vt:lpstr>
      <vt:lpstr>DRR is at the End of the Grants.gov Pipeline</vt:lpstr>
      <vt:lpstr>What does DRR do?</vt:lpstr>
      <vt:lpstr>Honoring Assignment Requests</vt:lpstr>
      <vt:lpstr>Follow Progress of Application in eRA Commons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Luckett, Donald (NIH/CSR) [E]</dc:creator>
  <cp:lastModifiedBy>Luckett, Donald (NIH/CSR) [E]</cp:lastModifiedBy>
  <cp:revision>17</cp:revision>
  <dcterms:created xsi:type="dcterms:W3CDTF">2015-05-27T15:03:25Z</dcterms:created>
  <dcterms:modified xsi:type="dcterms:W3CDTF">2015-11-06T16:31:58Z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0x010100170AA479241C4447B5E02DCE81FC562E</vt:lpwstr>
  </property>
  <property fmtid="{D5CDD505-2E9C-101B-9397-08002B2CF9AE}" pid="3" name="Order">
    <vt:r8>2200</vt:r8>
  </property>
  <property fmtid="{D5CDD505-2E9C-101B-9397-08002B2CF9AE}" pid="4" name="Approval Leve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