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7"/>
  </p:notesMasterIdLst>
  <p:handoutMasterIdLst>
    <p:handoutMasterId r:id="rId28"/>
  </p:handoutMasterIdLst>
  <p:sldIdLst>
    <p:sldId id="515" r:id="rId5"/>
    <p:sldId id="517" r:id="rId6"/>
    <p:sldId id="531" r:id="rId7"/>
    <p:sldId id="596" r:id="rId8"/>
    <p:sldId id="533" r:id="rId9"/>
    <p:sldId id="641" r:id="rId10"/>
    <p:sldId id="642" r:id="rId11"/>
    <p:sldId id="643" r:id="rId12"/>
    <p:sldId id="629" r:id="rId13"/>
    <p:sldId id="644" r:id="rId14"/>
    <p:sldId id="645" r:id="rId15"/>
    <p:sldId id="647" r:id="rId16"/>
    <p:sldId id="648" r:id="rId17"/>
    <p:sldId id="649" r:id="rId18"/>
    <p:sldId id="636" r:id="rId19"/>
    <p:sldId id="535" r:id="rId20"/>
    <p:sldId id="637" r:id="rId21"/>
    <p:sldId id="547" r:id="rId22"/>
    <p:sldId id="537" r:id="rId23"/>
    <p:sldId id="544" r:id="rId24"/>
    <p:sldId id="610" r:id="rId25"/>
    <p:sldId id="626" r:id="rId26"/>
  </p:sldIdLst>
  <p:sldSz cx="9144000" cy="5143500" type="screen16x9"/>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7851A"/>
    <a:srgbClr val="FAFFD9"/>
    <a:srgbClr val="FFD9D9"/>
    <a:srgbClr val="FEA4A4"/>
    <a:srgbClr val="D5E1EF"/>
    <a:srgbClr val="1F497D"/>
    <a:srgbClr val="993300"/>
    <a:srgbClr val="FF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375" autoAdjust="0"/>
  </p:normalViewPr>
  <p:slideViewPr>
    <p:cSldViewPr>
      <p:cViewPr>
        <p:scale>
          <a:sx n="66" d="100"/>
          <a:sy n="66" d="100"/>
        </p:scale>
        <p:origin x="-102" y="-12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11/10/2015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126068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11/10/2015</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568687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7E4866-AE39-4BBE-A8FF-D3507388D14B}" type="slidenum">
              <a:rPr lang="en-US" smtClean="0"/>
              <a:pPr eaLnBrk="1" hangingPunct="1"/>
              <a:t>1</a:t>
            </a:fld>
            <a:endParaRPr lang="en-US" smtClean="0"/>
          </a:p>
        </p:txBody>
      </p:sp>
    </p:spTree>
    <p:extLst>
      <p:ext uri="{BB962C8B-B14F-4D97-AF65-F5344CB8AC3E}">
        <p14:creationId xmlns:p14="http://schemas.microsoft.com/office/powerpoint/2010/main" val="16169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program and grants management each have a role in the application/award process, so we’ll go into those a little bit now.</a:t>
            </a:r>
          </a:p>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10</a:t>
            </a:fld>
            <a:endParaRPr lang="en-US"/>
          </a:p>
        </p:txBody>
      </p:sp>
    </p:spTree>
    <p:extLst>
      <p:ext uri="{BB962C8B-B14F-4D97-AF65-F5344CB8AC3E}">
        <p14:creationId xmlns:p14="http://schemas.microsoft.com/office/powerpoint/2010/main" val="375813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DE534-7D9E-4343-8DD6-9D55B573B37E}" type="slidenum">
              <a:rPr lang="en-US" smtClean="0"/>
              <a:pPr eaLnBrk="1" hangingPunct="1"/>
              <a:t>15</a:t>
            </a:fld>
            <a:endParaRPr lang="en-US" smtClean="0"/>
          </a:p>
        </p:txBody>
      </p:sp>
    </p:spTree>
    <p:extLst>
      <p:ext uri="{BB962C8B-B14F-4D97-AF65-F5344CB8AC3E}">
        <p14:creationId xmlns:p14="http://schemas.microsoft.com/office/powerpoint/2010/main" val="382110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31F5E7-4F0C-4687-A453-2FE716F9E033}" type="slidenum">
              <a:rPr lang="en-US" smtClean="0"/>
              <a:pPr eaLnBrk="1" hangingPunct="1"/>
              <a:t>16</a:t>
            </a:fld>
            <a:endParaRPr lang="en-US" smtClean="0"/>
          </a:p>
        </p:txBody>
      </p:sp>
    </p:spTree>
    <p:extLst>
      <p:ext uri="{BB962C8B-B14F-4D97-AF65-F5344CB8AC3E}">
        <p14:creationId xmlns:p14="http://schemas.microsoft.com/office/powerpoint/2010/main" val="417954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DE534-7D9E-4343-8DD6-9D55B573B37E}" type="slidenum">
              <a:rPr lang="en-US" smtClean="0">
                <a:solidFill>
                  <a:prstClr val="black"/>
                </a:solidFill>
              </a:rPr>
              <a:pPr eaLnBrk="1" hangingPunct="1"/>
              <a:t>17</a:t>
            </a:fld>
            <a:endParaRPr lang="en-US" smtClean="0">
              <a:solidFill>
                <a:prstClr val="black"/>
              </a:solidFill>
            </a:endParaRPr>
          </a:p>
        </p:txBody>
      </p:sp>
    </p:spTree>
    <p:extLst>
      <p:ext uri="{BB962C8B-B14F-4D97-AF65-F5344CB8AC3E}">
        <p14:creationId xmlns:p14="http://schemas.microsoft.com/office/powerpoint/2010/main" val="382110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459C51A-76D6-4EEC-920A-66278D10AB70}" type="slidenum">
              <a:rPr lang="en-US" sz="1200" smtClean="0"/>
              <a:pPr/>
              <a:t>18</a:t>
            </a:fld>
            <a:endParaRPr lang="en-US" sz="1200" smtClean="0"/>
          </a:p>
        </p:txBody>
      </p:sp>
      <p:sp>
        <p:nvSpPr>
          <p:cNvPr id="114691" name="Rectangle 2"/>
          <p:cNvSpPr>
            <a:spLocks noGrp="1" noRot="1" noChangeAspect="1" noChangeArrowheads="1" noTextEdit="1"/>
          </p:cNvSpPr>
          <p:nvPr>
            <p:ph type="sldImg"/>
          </p:nvPr>
        </p:nvSpPr>
        <p:spPr>
          <a:xfrm>
            <a:off x="330200" y="696913"/>
            <a:ext cx="6197600" cy="348615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400" smtClean="0">
                <a:latin typeface="Arial" pitchFamily="34" charset="0"/>
              </a:rPr>
              <a:t>The standard terms and conditions are located in the NIHGPS.  The NIHGPS incorporates the applicable grant regulations that apply to NIH awards.  </a:t>
            </a:r>
          </a:p>
          <a:p>
            <a:pPr eaLnBrk="1" hangingPunct="1">
              <a:lnSpc>
                <a:spcPct val="80000"/>
              </a:lnSpc>
            </a:pPr>
            <a:r>
              <a:rPr lang="en-US" sz="1400" smtClean="0">
                <a:latin typeface="Arial" pitchFamily="34" charset="0"/>
              </a:rPr>
              <a:t>An award that includes a conditional restriction should include the appropriate details as to how to lift that restriction, eg who to submit info to </a:t>
            </a:r>
          </a:p>
          <a:p>
            <a:pPr eaLnBrk="1" hangingPunct="1">
              <a:lnSpc>
                <a:spcPct val="80000"/>
              </a:lnSpc>
            </a:pPr>
            <a:endParaRPr lang="en-US" sz="1400" smtClean="0">
              <a:latin typeface="Arial" pitchFamily="34" charset="0"/>
            </a:endParaRPr>
          </a:p>
          <a:p>
            <a:pPr eaLnBrk="1" hangingPunct="1">
              <a:lnSpc>
                <a:spcPct val="80000"/>
              </a:lnSpc>
            </a:pPr>
            <a:r>
              <a:rPr lang="en-US" sz="1400" smtClean="0">
                <a:latin typeface="Arial" pitchFamily="34" charset="0"/>
              </a:rPr>
              <a:t>The award-specific terms are located on the awards document, including a mention of the appropriate use of unobligated funds, and whether or not those funds are available for automatic carryover.</a:t>
            </a:r>
          </a:p>
          <a:p>
            <a:pPr eaLnBrk="1" hangingPunct="1">
              <a:lnSpc>
                <a:spcPct val="80000"/>
              </a:lnSpc>
            </a:pPr>
            <a:endParaRPr lang="en-US" sz="1400" smtClean="0">
              <a:latin typeface="Arial" pitchFamily="34" charset="0"/>
            </a:endParaRPr>
          </a:p>
          <a:p>
            <a:pPr eaLnBrk="1" hangingPunct="1">
              <a:lnSpc>
                <a:spcPct val="80000"/>
              </a:lnSpc>
            </a:pPr>
            <a:r>
              <a:rPr lang="en-US" sz="1400" smtClean="0">
                <a:latin typeface="Arial" pitchFamily="34" charset="0"/>
              </a:rPr>
              <a:t>There are informational terms, including appropriate URLs and addresses for submitting information.  </a:t>
            </a:r>
          </a:p>
          <a:p>
            <a:pPr eaLnBrk="1" hangingPunct="1">
              <a:lnSpc>
                <a:spcPct val="80000"/>
              </a:lnSpc>
            </a:pPr>
            <a:endParaRPr lang="en-US" sz="1400" smtClean="0">
              <a:latin typeface="Arial" pitchFamily="34" charset="0"/>
            </a:endParaRPr>
          </a:p>
          <a:p>
            <a:pPr eaLnBrk="1" hangingPunct="1">
              <a:lnSpc>
                <a:spcPct val="80000"/>
              </a:lnSpc>
            </a:pPr>
            <a:r>
              <a:rPr lang="en-US" sz="1400" smtClean="0">
                <a:latin typeface="Arial" pitchFamily="34" charset="0"/>
              </a:rPr>
              <a:t>And the most helpful information bits are the names and contact information of your grants management specialist and program official.  The contact information will include the telephone number and e-mail address</a:t>
            </a:r>
          </a:p>
        </p:txBody>
      </p:sp>
    </p:spTree>
    <p:extLst>
      <p:ext uri="{BB962C8B-B14F-4D97-AF65-F5344CB8AC3E}">
        <p14:creationId xmlns:p14="http://schemas.microsoft.com/office/powerpoint/2010/main" val="423191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2BC83-63D7-4AAE-955D-2BFB0E04595E}" type="slidenum">
              <a:rPr lang="en-US" smtClean="0"/>
              <a:pPr eaLnBrk="1" hangingPunct="1"/>
              <a:t>19</a:t>
            </a:fld>
            <a:endParaRPr lang="en-US" smtClean="0"/>
          </a:p>
        </p:txBody>
      </p:sp>
    </p:spTree>
    <p:extLst>
      <p:ext uri="{BB962C8B-B14F-4D97-AF65-F5344CB8AC3E}">
        <p14:creationId xmlns:p14="http://schemas.microsoft.com/office/powerpoint/2010/main" val="16972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F4A243-04C6-468D-B8FC-E46F1FB13725}" type="slidenum">
              <a:rPr lang="en-US" smtClean="0"/>
              <a:pPr eaLnBrk="1" hangingPunct="1"/>
              <a:t>20</a:t>
            </a:fld>
            <a:endParaRPr lang="en-US" smtClean="0"/>
          </a:p>
        </p:txBody>
      </p:sp>
    </p:spTree>
    <p:extLst>
      <p:ext uri="{BB962C8B-B14F-4D97-AF65-F5344CB8AC3E}">
        <p14:creationId xmlns:p14="http://schemas.microsoft.com/office/powerpoint/2010/main" val="228145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30200" y="696913"/>
            <a:ext cx="6197600" cy="348615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7066" indent="-291179">
              <a:defRPr sz="2400">
                <a:solidFill>
                  <a:schemeClr val="tx1"/>
                </a:solidFill>
                <a:latin typeface="Arial" pitchFamily="34" charset="0"/>
              </a:defRPr>
            </a:lvl2pPr>
            <a:lvl3pPr marL="1164717" indent="-232943">
              <a:defRPr sz="2400">
                <a:solidFill>
                  <a:schemeClr val="tx1"/>
                </a:solidFill>
                <a:latin typeface="Arial" pitchFamily="34" charset="0"/>
              </a:defRPr>
            </a:lvl3pPr>
            <a:lvl4pPr marL="1630604" indent="-232943">
              <a:defRPr sz="2400">
                <a:solidFill>
                  <a:schemeClr val="tx1"/>
                </a:solidFill>
                <a:latin typeface="Arial" pitchFamily="34" charset="0"/>
              </a:defRPr>
            </a:lvl4pPr>
            <a:lvl5pPr marL="2096491" indent="-232943">
              <a:defRPr sz="2400">
                <a:solidFill>
                  <a:schemeClr val="tx1"/>
                </a:solidFill>
                <a:latin typeface="Arial" pitchFamily="34" charset="0"/>
              </a:defRPr>
            </a:lvl5pPr>
            <a:lvl6pPr marL="2562377" indent="-232943" eaLnBrk="0" fontAlgn="base" hangingPunct="0">
              <a:spcBef>
                <a:spcPct val="0"/>
              </a:spcBef>
              <a:spcAft>
                <a:spcPct val="0"/>
              </a:spcAft>
              <a:defRPr sz="2400">
                <a:solidFill>
                  <a:schemeClr val="tx1"/>
                </a:solidFill>
                <a:latin typeface="Arial" pitchFamily="34" charset="0"/>
              </a:defRPr>
            </a:lvl6pPr>
            <a:lvl7pPr marL="3028264" indent="-232943" eaLnBrk="0" fontAlgn="base" hangingPunct="0">
              <a:spcBef>
                <a:spcPct val="0"/>
              </a:spcBef>
              <a:spcAft>
                <a:spcPct val="0"/>
              </a:spcAft>
              <a:defRPr sz="2400">
                <a:solidFill>
                  <a:schemeClr val="tx1"/>
                </a:solidFill>
                <a:latin typeface="Arial" pitchFamily="34" charset="0"/>
              </a:defRPr>
            </a:lvl7pPr>
            <a:lvl8pPr marL="3494151" indent="-232943" eaLnBrk="0" fontAlgn="base" hangingPunct="0">
              <a:spcBef>
                <a:spcPct val="0"/>
              </a:spcBef>
              <a:spcAft>
                <a:spcPct val="0"/>
              </a:spcAft>
              <a:defRPr sz="2400">
                <a:solidFill>
                  <a:schemeClr val="tx1"/>
                </a:solidFill>
                <a:latin typeface="Arial" pitchFamily="34" charset="0"/>
              </a:defRPr>
            </a:lvl8pPr>
            <a:lvl9pPr marL="3960038" indent="-232943" eaLnBrk="0" fontAlgn="base" hangingPunct="0">
              <a:spcBef>
                <a:spcPct val="0"/>
              </a:spcBef>
              <a:spcAft>
                <a:spcPct val="0"/>
              </a:spcAft>
              <a:defRPr sz="2400">
                <a:solidFill>
                  <a:schemeClr val="tx1"/>
                </a:solidFill>
                <a:latin typeface="Arial" pitchFamily="34" charset="0"/>
              </a:defRPr>
            </a:lvl9pPr>
          </a:lstStyle>
          <a:p>
            <a:fld id="{08CB3471-64BE-4BDE-8A76-229F8FC0C234}" type="slidenum">
              <a:rPr lang="en-US" sz="1200"/>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7B266-2396-46D6-891E-B3575F110061}" type="slidenum">
              <a:rPr lang="en-US" smtClean="0"/>
              <a:pPr eaLnBrk="1" hangingPunct="1"/>
              <a:t>2</a:t>
            </a:fld>
            <a:endParaRPr lang="en-US" smtClean="0"/>
          </a:p>
        </p:txBody>
      </p:sp>
    </p:spTree>
    <p:extLst>
      <p:ext uri="{BB962C8B-B14F-4D97-AF65-F5344CB8AC3E}">
        <p14:creationId xmlns:p14="http://schemas.microsoft.com/office/powerpoint/2010/main" val="52082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7288AF-7C66-4E68-B233-DF26AC7B4840}" type="slidenum">
              <a:rPr lang="en-US" smtClean="0"/>
              <a:pPr eaLnBrk="1" hangingPunct="1"/>
              <a:t>3</a:t>
            </a:fld>
            <a:endParaRPr lang="en-US" smtClean="0"/>
          </a:p>
        </p:txBody>
      </p:sp>
    </p:spTree>
    <p:extLst>
      <p:ext uri="{BB962C8B-B14F-4D97-AF65-F5344CB8AC3E}">
        <p14:creationId xmlns:p14="http://schemas.microsoft.com/office/powerpoint/2010/main" val="424188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4</a:t>
            </a:fld>
            <a:endParaRPr lang="en-US"/>
          </a:p>
        </p:txBody>
      </p:sp>
    </p:spTree>
    <p:extLst>
      <p:ext uri="{BB962C8B-B14F-4D97-AF65-F5344CB8AC3E}">
        <p14:creationId xmlns:p14="http://schemas.microsoft.com/office/powerpoint/2010/main" val="133562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ADE81B-8E3F-4BBF-9DA4-97EE53D6895F}" type="slidenum">
              <a:rPr lang="en-US" smtClean="0"/>
              <a:pPr eaLnBrk="1" hangingPunct="1"/>
              <a:t>5</a:t>
            </a:fld>
            <a:endParaRPr lang="en-US" smtClean="0"/>
          </a:p>
        </p:txBody>
      </p:sp>
    </p:spTree>
    <p:extLst>
      <p:ext uri="{BB962C8B-B14F-4D97-AF65-F5344CB8AC3E}">
        <p14:creationId xmlns:p14="http://schemas.microsoft.com/office/powerpoint/2010/main" val="127496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330200" y="696913"/>
            <a:ext cx="6197600" cy="348615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35B5B9E-1250-4A14-A5AE-926A4D3BF1DC}" type="slidenum">
              <a:rPr lang="en-US" sz="1200" smtClean="0">
                <a:solidFill>
                  <a:prstClr val="black"/>
                </a:solidFill>
              </a:rPr>
              <a:pPr/>
              <a:t>6</a:t>
            </a:fld>
            <a:endParaRPr lang="en-US" sz="1200" smtClean="0">
              <a:solidFill>
                <a:prstClr val="black"/>
              </a:solidFill>
            </a:endParaRPr>
          </a:p>
        </p:txBody>
      </p:sp>
    </p:spTree>
    <p:extLst>
      <p:ext uri="{BB962C8B-B14F-4D97-AF65-F5344CB8AC3E}">
        <p14:creationId xmlns:p14="http://schemas.microsoft.com/office/powerpoint/2010/main" val="289020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330200" y="696913"/>
            <a:ext cx="6197600" cy="348615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35B5B9E-1250-4A14-A5AE-926A4D3BF1DC}" type="slidenum">
              <a:rPr lang="en-US" sz="1200" smtClean="0">
                <a:solidFill>
                  <a:prstClr val="black"/>
                </a:solidFill>
              </a:rPr>
              <a:pPr/>
              <a:t>7</a:t>
            </a:fld>
            <a:endParaRPr lang="en-US" sz="1200" smtClean="0">
              <a:solidFill>
                <a:prstClr val="black"/>
              </a:solidFill>
            </a:endParaRPr>
          </a:p>
        </p:txBody>
      </p:sp>
    </p:spTree>
    <p:extLst>
      <p:ext uri="{BB962C8B-B14F-4D97-AF65-F5344CB8AC3E}">
        <p14:creationId xmlns:p14="http://schemas.microsoft.com/office/powerpoint/2010/main" val="289020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330200" y="696913"/>
            <a:ext cx="6197600" cy="348615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35B5B9E-1250-4A14-A5AE-926A4D3BF1DC}" type="slidenum">
              <a:rPr lang="en-US" sz="1200" smtClean="0">
                <a:solidFill>
                  <a:prstClr val="black"/>
                </a:solidFill>
              </a:rPr>
              <a:pPr/>
              <a:t>8</a:t>
            </a:fld>
            <a:endParaRPr lang="en-US" sz="1200" smtClean="0">
              <a:solidFill>
                <a:prstClr val="black"/>
              </a:solidFill>
            </a:endParaRPr>
          </a:p>
        </p:txBody>
      </p:sp>
    </p:spTree>
    <p:extLst>
      <p:ext uri="{BB962C8B-B14F-4D97-AF65-F5344CB8AC3E}">
        <p14:creationId xmlns:p14="http://schemas.microsoft.com/office/powerpoint/2010/main" val="289020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330200" y="696913"/>
            <a:ext cx="6197600" cy="348615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35B5B9E-1250-4A14-A5AE-926A4D3BF1DC}" type="slidenum">
              <a:rPr lang="en-US" sz="1200" smtClean="0"/>
              <a:pPr/>
              <a:t>9</a:t>
            </a:fld>
            <a:endParaRPr lang="en-US" sz="1200" smtClean="0"/>
          </a:p>
        </p:txBody>
      </p:sp>
    </p:spTree>
    <p:extLst>
      <p:ext uri="{BB962C8B-B14F-4D97-AF65-F5344CB8AC3E}">
        <p14:creationId xmlns:p14="http://schemas.microsoft.com/office/powerpoint/2010/main" val="289020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52400" y="4800601"/>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155575" y="1814513"/>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55575" y="116681"/>
            <a:ext cx="8832850"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1585913"/>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1657350"/>
            <a:ext cx="419100" cy="315516"/>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85800" y="285750"/>
            <a:ext cx="7772400" cy="1314450"/>
          </a:xfrm>
        </p:spPr>
        <p:txBody>
          <a:bodyPr/>
          <a:lstStyle>
            <a:lvl1pPr>
              <a:defRPr sz="4200">
                <a:solidFill>
                  <a:schemeClr val="accent1"/>
                </a:solidFill>
              </a:defRPr>
            </a:lvl1pPr>
          </a:lstStyle>
          <a:p>
            <a:r>
              <a:rPr lang="en-US"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11/10/2015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1649016"/>
            <a:ext cx="457200" cy="330994"/>
          </a:xfrm>
        </p:spPr>
        <p:txBody>
          <a:bodyPr/>
          <a:lstStyle>
            <a:lvl1pPr>
              <a:defRPr>
                <a:solidFill>
                  <a:schemeClr val="accent3">
                    <a:shade val="75000"/>
                  </a:schemeClr>
                </a:solidFill>
              </a:defRPr>
            </a:lvl1pPr>
          </a:lstStyle>
          <a:p>
            <a:pPr>
              <a:defRPr/>
            </a:pPr>
            <a:fld id="{75BECE6F-C8B3-4AFE-ABE6-7969150810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3543300"/>
            <a:ext cx="6698043" cy="498402"/>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1" y="4881562"/>
            <a:ext cx="3001963" cy="205979"/>
          </a:xfrm>
        </p:spPr>
        <p:txBody>
          <a:bodyPr vert="horz" rtlCol="0"/>
          <a:lstStyle>
            <a:lvl1pPr>
              <a:defRPr/>
            </a:lvl1pPr>
            <a:extLst/>
          </a:lstStyle>
          <a:p>
            <a:pPr>
              <a:defRPr/>
            </a:pPr>
            <a:fld id="{E35723F9-6162-4C23-AB0E-F982BA2E6A5B}" type="datetimeFigureOut">
              <a:rPr lang="en-US"/>
              <a:pPr>
                <a:defRPr/>
              </a:pPr>
              <a:t>11/10/2015</a:t>
            </a:fld>
            <a:endParaRPr lang="en-US"/>
          </a:p>
        </p:txBody>
      </p:sp>
      <p:sp>
        <p:nvSpPr>
          <p:cNvPr id="5" name="Slide Number Placeholder 8"/>
          <p:cNvSpPr>
            <a:spLocks noGrp="1"/>
          </p:cNvSpPr>
          <p:nvPr>
            <p:ph type="sldNum" sz="quarter" idx="11"/>
          </p:nvPr>
        </p:nvSpPr>
        <p:spPr>
          <a:xfrm>
            <a:off x="8639175" y="4881562"/>
            <a:ext cx="463550" cy="205979"/>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4881562"/>
            <a:ext cx="3906838" cy="205979"/>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301752" y="1145286"/>
            <a:ext cx="850392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11/10/2015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52400" y="1714500"/>
            <a:ext cx="8832850" cy="228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07156"/>
            <a:ext cx="8832850" cy="16049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4267200" y="1585913"/>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49225" y="4787503"/>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16681"/>
            <a:ext cx="8832850"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52400" y="18288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4362450" y="1657350"/>
            <a:ext cx="419100" cy="315516"/>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00050"/>
            <a:ext cx="7772400" cy="1143000"/>
          </a:xfrm>
        </p:spPr>
        <p:txBody>
          <a:bodyPr/>
          <a:lstStyle>
            <a:lvl1pPr algn="ctr">
              <a:buNone/>
              <a:defRPr sz="4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8426" y="2057400"/>
            <a:ext cx="6480174" cy="1254919"/>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11/10/2015</a:t>
            </a:fld>
            <a:endParaRPr lang="en-US"/>
          </a:p>
        </p:txBody>
      </p:sp>
      <p:sp>
        <p:nvSpPr>
          <p:cNvPr id="17" name="Slide Number Placeholder 5"/>
          <p:cNvSpPr>
            <a:spLocks noGrp="1"/>
          </p:cNvSpPr>
          <p:nvPr>
            <p:ph type="sldNum" sz="quarter" idx="12"/>
          </p:nvPr>
        </p:nvSpPr>
        <p:spPr>
          <a:xfrm>
            <a:off x="4343400" y="1633538"/>
            <a:ext cx="457200" cy="330994"/>
          </a:xfrm>
        </p:spPr>
        <p:txBody>
          <a:bodyPr/>
          <a:lstStyle>
            <a:lvl1pPr>
              <a:defRPr>
                <a:solidFill>
                  <a:schemeClr val="accent3">
                    <a:shade val="75000"/>
                  </a:schemeClr>
                </a:solidFill>
              </a:defRPr>
            </a:lvl1pPr>
          </a:lstStyle>
          <a:p>
            <a:pPr>
              <a:defRPr/>
            </a:pPr>
            <a:fld id="{22A70DE3-2F75-431A-9D09-64CA1AB2227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72000" y="1162050"/>
            <a:ext cx="0" cy="3633788"/>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171450"/>
            <a:ext cx="8534400" cy="569214"/>
          </a:xfrm>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01752" y="1028700"/>
            <a:ext cx="4038600" cy="35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800600" y="1028700"/>
            <a:ext cx="4038600" cy="35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a:xfrm>
            <a:off x="5791201" y="4807744"/>
            <a:ext cx="3044825" cy="273844"/>
          </a:xfrm>
        </p:spPr>
        <p:txBody>
          <a:bodyPr/>
          <a:lstStyle>
            <a:lvl1pPr>
              <a:defRPr/>
            </a:lvl1pPr>
          </a:lstStyle>
          <a:p>
            <a:pPr>
              <a:defRPr/>
            </a:pPr>
            <a:fld id="{554C86F5-7B55-4F9B-9C6C-C8D64859BA57}" type="datetime1">
              <a:rPr lang="en-US" smtClean="0"/>
              <a:pPr>
                <a:defRPr/>
              </a:pPr>
              <a:t>11/10/2015</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9715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978694"/>
            <a:ext cx="8832850"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264025" y="686991"/>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4787503"/>
            <a:ext cx="8832850" cy="2333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915591"/>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4572000" y="1650207"/>
            <a:ext cx="0" cy="3140869"/>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4359275" y="757238"/>
            <a:ext cx="420688" cy="315516"/>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152400" y="116681"/>
            <a:ext cx="8832850" cy="4910138"/>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301752" y="1085850"/>
            <a:ext cx="4040188" cy="50282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2"/>
          </p:nvPr>
        </p:nvSpPr>
        <p:spPr>
          <a:xfrm>
            <a:off x="4791330" y="1085850"/>
            <a:ext cx="4041775" cy="502829"/>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 name="Title 1"/>
          <p:cNvSpPr>
            <a:spLocks noGrp="1"/>
          </p:cNvSpPr>
          <p:nvPr>
            <p:ph type="title"/>
          </p:nvPr>
        </p:nvSpPr>
        <p:spPr>
          <a:xfrm>
            <a:off x="304800" y="171450"/>
            <a:ext cx="8531352" cy="569214"/>
          </a:xfrm>
        </p:spPr>
        <p:txBody>
          <a:bodyPr/>
          <a:lstStyle>
            <a:lvl1pPr>
              <a:defRPr/>
            </a:lvl1pPr>
          </a:lstStyle>
          <a:p>
            <a:r>
              <a:rPr lang="en-US" smtClean="0"/>
              <a:t>Click to edit Master title style</a:t>
            </a:r>
            <a:endParaRPr lang="en-US" dirty="0"/>
          </a:p>
        </p:txBody>
      </p:sp>
      <p:sp>
        <p:nvSpPr>
          <p:cNvPr id="24" name="Content Placeholder 23"/>
          <p:cNvSpPr>
            <a:spLocks noGrp="1"/>
          </p:cNvSpPr>
          <p:nvPr>
            <p:ph sz="quarter" idx="13"/>
          </p:nvPr>
        </p:nvSpPr>
        <p:spPr>
          <a:xfrm>
            <a:off x="301752" y="1714500"/>
            <a:ext cx="4041648" cy="2948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14"/>
          </p:nvPr>
        </p:nvSpPr>
        <p:spPr>
          <a:xfrm>
            <a:off x="4800600" y="1714500"/>
            <a:ext cx="4038600" cy="2948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11/10/2015</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4340225" y="750094"/>
            <a:ext cx="457200" cy="330994"/>
          </a:xfrm>
        </p:spPr>
        <p:txBody>
          <a:bodyPr/>
          <a:lstStyle>
            <a:lvl1pPr algn="ctr">
              <a:defRPr/>
            </a:lvl1pPr>
          </a:lstStyle>
          <a:p>
            <a:pPr>
              <a:defRPr/>
            </a:pPr>
            <a:fld id="{3A4FF90E-4C55-4D59-BE6A-CE57DBB6E3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11/10/2015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777479"/>
            <a:ext cx="457200" cy="330994"/>
          </a:xfrm>
        </p:spPr>
        <p:txBody>
          <a:bodyPr/>
          <a:lstStyle>
            <a:lvl1pPr>
              <a:defRPr/>
            </a:lvl1pPr>
          </a:lstStyle>
          <a:p>
            <a:pPr>
              <a:defRPr/>
            </a:pPr>
            <a:fld id="{D535206B-4A4A-47B0-BA21-D142872E96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49225" y="4787503"/>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152400" y="116681"/>
            <a:ext cx="8832850" cy="4910138"/>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1"/>
            <a:ext cx="9144000" cy="116681"/>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11/10/2015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4743450"/>
            <a:ext cx="609600" cy="330994"/>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1"/>
            <a:ext cx="9144000" cy="89297"/>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152400" y="4823222"/>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5575" y="89297"/>
            <a:ext cx="8832850" cy="49720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4000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242888"/>
            <a:ext cx="419100" cy="3143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81000" y="685800"/>
            <a:ext cx="2362200" cy="742950"/>
          </a:xfrm>
        </p:spPr>
        <p:txBody>
          <a:bodyPr>
            <a:noAutofit/>
          </a:bodyPr>
          <a:lstStyle>
            <a:lvl1pPr algn="l">
              <a:buNone/>
              <a:defRPr sz="22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3"/>
          </p:nvPr>
        </p:nvSpPr>
        <p:spPr>
          <a:xfrm>
            <a:off x="3124200" y="514350"/>
            <a:ext cx="5638800" cy="405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11/10/2015</a:t>
            </a:fld>
            <a:endParaRPr lang="en-US"/>
          </a:p>
        </p:txBody>
      </p:sp>
      <p:sp>
        <p:nvSpPr>
          <p:cNvPr id="16" name="Footer Placeholder 5"/>
          <p:cNvSpPr>
            <a:spLocks noGrp="1"/>
          </p:cNvSpPr>
          <p:nvPr>
            <p:ph type="ftr" sz="quarter" idx="15"/>
          </p:nvPr>
        </p:nvSpPr>
        <p:spPr>
          <a:xfrm>
            <a:off x="381000" y="4807744"/>
            <a:ext cx="2895600" cy="273844"/>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371600" y="228600"/>
            <a:ext cx="457200" cy="330994"/>
          </a:xfrm>
        </p:spPr>
        <p:txBody>
          <a:bodyPr/>
          <a:lstStyle>
            <a:lvl1pPr>
              <a:defRPr>
                <a:solidFill>
                  <a:schemeClr val="accent3">
                    <a:shade val="75000"/>
                  </a:schemeClr>
                </a:solidFill>
              </a:defRPr>
            </a:lvl1pPr>
          </a:lstStyle>
          <a:p>
            <a:pPr>
              <a:defRPr/>
            </a:pPr>
            <a:fld id="{0057A446-9BC9-43AE-8342-D14CD2C567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14300"/>
            <a:ext cx="8832850" cy="2857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4791076"/>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16681"/>
            <a:ext cx="8832850"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61925" y="3952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390650" y="242888"/>
            <a:ext cx="419100" cy="3143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00375" y="457200"/>
            <a:ext cx="5867400" cy="3200400"/>
          </a:xfrm>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Date Placeholder 4"/>
          <p:cNvSpPr>
            <a:spLocks noGrp="1"/>
          </p:cNvSpPr>
          <p:nvPr>
            <p:ph type="dt" sz="half" idx="10"/>
          </p:nvPr>
        </p:nvSpPr>
        <p:spPr>
          <a:xfrm>
            <a:off x="5788026" y="4804173"/>
            <a:ext cx="3044825" cy="273844"/>
          </a:xfrm>
        </p:spPr>
        <p:txBody>
          <a:bodyPr/>
          <a:lstStyle>
            <a:lvl1pPr>
              <a:defRPr/>
            </a:lvl1pPr>
          </a:lstStyle>
          <a:p>
            <a:pPr>
              <a:defRPr/>
            </a:pPr>
            <a:fld id="{E47774A6-CAF0-4AEC-8C1D-35A027BB91C9}" type="datetime1">
              <a:rPr lang="en-US" smtClean="0"/>
              <a:pPr>
                <a:defRPr/>
              </a:pPr>
              <a:t>11/10/2015</a:t>
            </a:fld>
            <a:endParaRPr lang="en-US"/>
          </a:p>
        </p:txBody>
      </p:sp>
      <p:sp>
        <p:nvSpPr>
          <p:cNvPr id="17" name="Footer Placeholder 5"/>
          <p:cNvSpPr>
            <a:spLocks noGrp="1"/>
          </p:cNvSpPr>
          <p:nvPr>
            <p:ph type="ftr" sz="quarter" idx="11"/>
          </p:nvPr>
        </p:nvSpPr>
        <p:spPr>
          <a:xfrm>
            <a:off x="301625" y="4807744"/>
            <a:ext cx="3584575" cy="275035"/>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371600" y="232173"/>
            <a:ext cx="457200" cy="330994"/>
          </a:xfrm>
        </p:spPr>
        <p:txBody>
          <a:bodyPr/>
          <a:lstStyle>
            <a:lvl1pPr>
              <a:defRPr/>
            </a:lvl1pPr>
          </a:lstStyle>
          <a:p>
            <a:pPr>
              <a:defRPr/>
            </a:pPr>
            <a:fld id="{20119ED5-8942-4B81-BD67-FB5B28D591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9144000" cy="10287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4791076"/>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1" y="4804173"/>
            <a:ext cx="3044825" cy="273844"/>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11/10/2015</a:t>
            </a:fld>
            <a:endParaRPr lang="en-US" dirty="0"/>
          </a:p>
        </p:txBody>
      </p:sp>
      <p:sp>
        <p:nvSpPr>
          <p:cNvPr id="3" name="Footer Placeholder 2"/>
          <p:cNvSpPr>
            <a:spLocks noGrp="1"/>
          </p:cNvSpPr>
          <p:nvPr>
            <p:ph type="ftr" sz="quarter" idx="3"/>
          </p:nvPr>
        </p:nvSpPr>
        <p:spPr>
          <a:xfrm>
            <a:off x="304800" y="4807744"/>
            <a:ext cx="3581400" cy="275035"/>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16681"/>
            <a:ext cx="8832850"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941785"/>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716756"/>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788194"/>
            <a:ext cx="419100" cy="315516"/>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770335"/>
            <a:ext cx="457200" cy="330994"/>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pPr>
                <a:defRPr/>
              </a:pPr>
              <a:t>‹#›</a:t>
            </a:fld>
            <a:endParaRPr lang="en-US" dirty="0"/>
          </a:p>
        </p:txBody>
      </p:sp>
      <p:sp>
        <p:nvSpPr>
          <p:cNvPr id="22" name="Title Placeholder 21"/>
          <p:cNvSpPr>
            <a:spLocks noGrp="1"/>
          </p:cNvSpPr>
          <p:nvPr>
            <p:ph type="title"/>
          </p:nvPr>
        </p:nvSpPr>
        <p:spPr>
          <a:xfrm>
            <a:off x="301625" y="171450"/>
            <a:ext cx="8534400" cy="569119"/>
          </a:xfrm>
          <a:prstGeom prst="rect">
            <a:avLst/>
          </a:prstGeom>
        </p:spPr>
        <p:txBody>
          <a:bodyPr vert="horz" anchor="b">
            <a:norm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4111" name="Text Placeholder 12"/>
          <p:cNvSpPr>
            <a:spLocks noGrp="1"/>
          </p:cNvSpPr>
          <p:nvPr>
            <p:ph type="body" idx="1"/>
          </p:nvPr>
        </p:nvSpPr>
        <p:spPr bwMode="auto">
          <a:xfrm>
            <a:off x="301625" y="1143000"/>
            <a:ext cx="8534400" cy="3449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3" r:id="rId16"/>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projectreporter.nih.gov/" TargetMode="External"/><Relationship Id="rId2" Type="http://schemas.openxmlformats.org/officeDocument/2006/relationships/hyperlink" Target="http://www.nih.gov/" TargetMode="External"/><Relationship Id="rId1" Type="http://schemas.openxmlformats.org/officeDocument/2006/relationships/slideLayout" Target="../slideLayouts/slideLayout6.xml"/><Relationship Id="rId4" Type="http://schemas.openxmlformats.org/officeDocument/2006/relationships/hyperlink" Target="http://ned.nih.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commons.era.nih.gov/"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smart phone wit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14451"/>
            <a:ext cx="3581400" cy="2443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 NIH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12" y="2857501"/>
            <a:ext cx="2317676" cy="1088345"/>
          </a:xfrm>
          <a:prstGeom prst="rect">
            <a:avLst/>
          </a:prstGeom>
        </p:spPr>
      </p:pic>
      <p:sp>
        <p:nvSpPr>
          <p:cNvPr id="2" name="Subtitle 1"/>
          <p:cNvSpPr>
            <a:spLocks noGrp="1"/>
          </p:cNvSpPr>
          <p:nvPr>
            <p:ph type="subTitle" idx="1"/>
          </p:nvPr>
        </p:nvSpPr>
        <p:spPr>
          <a:xfrm>
            <a:off x="1371600" y="3829050"/>
            <a:ext cx="6934200" cy="1314450"/>
          </a:xfrm>
        </p:spPr>
        <p:txBody>
          <a:bodyPr/>
          <a:lstStyle/>
          <a:p>
            <a:r>
              <a:rPr lang="en-US" sz="2000" dirty="0" smtClean="0"/>
              <a:t>Michelle Bulls</a:t>
            </a:r>
          </a:p>
          <a:p>
            <a:r>
              <a:rPr lang="en-US" dirty="0" smtClean="0"/>
              <a:t>Director, Office of Policy for Extramural Research Administration</a:t>
            </a:r>
            <a:endParaRPr lang="en-US" dirty="0"/>
          </a:p>
        </p:txBody>
      </p:sp>
      <p:sp>
        <p:nvSpPr>
          <p:cNvPr id="2050" name="Title 1"/>
          <p:cNvSpPr>
            <a:spLocks noGrp="1"/>
          </p:cNvSpPr>
          <p:nvPr>
            <p:ph type="ctrTitle"/>
          </p:nvPr>
        </p:nvSpPr>
        <p:spPr>
          <a:xfrm>
            <a:off x="180974" y="438150"/>
            <a:ext cx="8734425" cy="1102519"/>
          </a:xfrm>
        </p:spPr>
        <p:txBody>
          <a:bodyPr>
            <a:noAutofit/>
          </a:bodyPr>
          <a:lstStyle/>
          <a:p>
            <a:pPr marL="484632" indent="0" eaLnBrk="1" fontAlgn="auto" hangingPunct="1">
              <a:spcAft>
                <a:spcPts val="0"/>
              </a:spcAft>
              <a:defRPr/>
            </a:pPr>
            <a:r>
              <a:rPr lang="en-US" sz="3200" b="1" dirty="0" smtClean="0">
                <a:solidFill>
                  <a:schemeClr val="accent1">
                    <a:tint val="83000"/>
                    <a:satMod val="150000"/>
                  </a:schemeClr>
                </a:solidFill>
              </a:rPr>
              <a:t>Top 5 Things Institutions Need to Know about the NIH Grants Program</a:t>
            </a:r>
          </a:p>
        </p:txBody>
      </p:sp>
    </p:spTree>
    <p:extLst>
      <p:ext uri="{BB962C8B-B14F-4D97-AF65-F5344CB8AC3E}">
        <p14:creationId xmlns:p14="http://schemas.microsoft.com/office/powerpoint/2010/main" val="3110703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en diagram of program, grants management, and review - each of these staff work together at N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46560"/>
            <a:ext cx="6096000" cy="335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Understand the NIH Extramural Team</a:t>
            </a:r>
          </a:p>
        </p:txBody>
      </p:sp>
    </p:spTree>
    <p:extLst>
      <p:ext uri="{BB962C8B-B14F-4D97-AF65-F5344CB8AC3E}">
        <p14:creationId xmlns:p14="http://schemas.microsoft.com/office/powerpoint/2010/main" val="360009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hree overlapping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943350"/>
            <a:ext cx="8175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381000" y="1160462"/>
            <a:ext cx="8504238"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a:lnSpc>
                <a:spcPct val="90000"/>
              </a:lnSpc>
            </a:pPr>
            <a:r>
              <a:rPr lang="en-US" sz="2400" dirty="0" smtClean="0"/>
              <a:t>Responsible for the programmatic, scientific, and/or technical aspects of a grant</a:t>
            </a:r>
          </a:p>
          <a:p>
            <a:pPr>
              <a:lnSpc>
                <a:spcPct val="90000"/>
              </a:lnSpc>
              <a:buFont typeface="Wingdings 2" pitchFamily="18" charset="2"/>
              <a:buNone/>
            </a:pPr>
            <a:endParaRPr lang="en-US" sz="2400" dirty="0" smtClean="0"/>
          </a:p>
          <a:p>
            <a:pPr>
              <a:lnSpc>
                <a:spcPct val="90000"/>
              </a:lnSpc>
            </a:pPr>
            <a:r>
              <a:rPr lang="en-US" sz="2400" dirty="0" smtClean="0"/>
              <a:t>Provides scientific guidance to investigators pre- and post-award</a:t>
            </a:r>
          </a:p>
          <a:p>
            <a:pPr>
              <a:lnSpc>
                <a:spcPct val="90000"/>
              </a:lnSpc>
            </a:pPr>
            <a:endParaRPr lang="en-US" sz="2400" dirty="0" smtClean="0"/>
          </a:p>
          <a:p>
            <a:pPr>
              <a:lnSpc>
                <a:spcPct val="90000"/>
              </a:lnSpc>
            </a:pPr>
            <a:r>
              <a:rPr lang="en-US" sz="2400" dirty="0" smtClean="0"/>
              <a:t>Develops initiatives </a:t>
            </a:r>
          </a:p>
          <a:p>
            <a:pPr>
              <a:lnSpc>
                <a:spcPct val="90000"/>
              </a:lnSpc>
            </a:pPr>
            <a:endParaRPr lang="en-US" sz="2400" dirty="0" smtClean="0"/>
          </a:p>
          <a:p>
            <a:pPr>
              <a:lnSpc>
                <a:spcPct val="90000"/>
              </a:lnSpc>
            </a:pPr>
            <a:r>
              <a:rPr lang="en-US" sz="2400" dirty="0" smtClean="0"/>
              <a:t>Provides post-award oversight</a:t>
            </a:r>
          </a:p>
          <a:p>
            <a:pPr lvl="1">
              <a:lnSpc>
                <a:spcPct val="90000"/>
              </a:lnSpc>
            </a:pPr>
            <a:endParaRPr lang="en-US" b="1" dirty="0" smtClean="0">
              <a:solidFill>
                <a:srgbClr val="008000"/>
              </a:solidFill>
            </a:endParaRPr>
          </a:p>
          <a:p>
            <a:pPr eaLnBrk="1" hangingPunct="1">
              <a:lnSpc>
                <a:spcPct val="90000"/>
              </a:lnSpc>
              <a:spcBef>
                <a:spcPct val="50000"/>
              </a:spcBef>
              <a:buClr>
                <a:srgbClr val="008000"/>
              </a:buClr>
            </a:pPr>
            <a:endParaRPr lang="en-US" b="1" dirty="0" smtClean="0">
              <a:solidFill>
                <a:srgbClr val="008000"/>
              </a:solidFill>
            </a:endParaRPr>
          </a:p>
        </p:txBody>
      </p:sp>
      <p:sp>
        <p:nvSpPr>
          <p:cNvPr id="2" name="Title 1"/>
          <p:cNvSpPr>
            <a:spLocks noGrp="1"/>
          </p:cNvSpPr>
          <p:nvPr>
            <p:ph type="title"/>
          </p:nvPr>
        </p:nvSpPr>
        <p:spPr/>
        <p:txBody>
          <a:bodyPr>
            <a:normAutofit fontScale="90000"/>
          </a:bodyPr>
          <a:lstStyle/>
          <a:p>
            <a:r>
              <a:rPr lang="en-US" dirty="0"/>
              <a:t>Program Official</a:t>
            </a:r>
          </a:p>
        </p:txBody>
      </p:sp>
    </p:spTree>
    <p:extLst>
      <p:ext uri="{BB962C8B-B14F-4D97-AF65-F5344CB8AC3E}">
        <p14:creationId xmlns:p14="http://schemas.microsoft.com/office/powerpoint/2010/main" val="159518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of three overlapping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037" y="4135438"/>
            <a:ext cx="8175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457200" y="800100"/>
            <a:ext cx="8504238"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eaLnBrk="1" hangingPunct="1">
              <a:lnSpc>
                <a:spcPct val="90000"/>
              </a:lnSpc>
              <a:spcBef>
                <a:spcPct val="50000"/>
              </a:spcBef>
              <a:buClr>
                <a:srgbClr val="008000"/>
              </a:buClr>
            </a:pPr>
            <a:endParaRPr lang="en-US" sz="2800" b="1" dirty="0" smtClean="0">
              <a:solidFill>
                <a:srgbClr val="008000"/>
              </a:solidFill>
            </a:endParaRPr>
          </a:p>
          <a:p>
            <a:pPr>
              <a:lnSpc>
                <a:spcPct val="90000"/>
              </a:lnSpc>
            </a:pPr>
            <a:r>
              <a:rPr lang="en-US" sz="2400" dirty="0" smtClean="0"/>
              <a:t>Responsible for scientific and technical review</a:t>
            </a:r>
          </a:p>
          <a:p>
            <a:pPr lvl="1">
              <a:lnSpc>
                <a:spcPct val="90000"/>
              </a:lnSpc>
            </a:pPr>
            <a:r>
              <a:rPr lang="en-US" sz="2400" dirty="0" smtClean="0"/>
              <a:t>Reviews applications for completeness and conformance with application requirements</a:t>
            </a:r>
          </a:p>
          <a:p>
            <a:pPr lvl="1">
              <a:lnSpc>
                <a:spcPct val="90000"/>
              </a:lnSpc>
            </a:pPr>
            <a:r>
              <a:rPr lang="en-US" sz="2400" dirty="0" smtClean="0"/>
              <a:t>Ensures fair and unbiased evaluation of scientific and technical merit</a:t>
            </a:r>
          </a:p>
          <a:p>
            <a:pPr lvl="1">
              <a:lnSpc>
                <a:spcPct val="90000"/>
              </a:lnSpc>
            </a:pPr>
            <a:r>
              <a:rPr lang="en-US" sz="2400" dirty="0" smtClean="0"/>
              <a:t>Provides a summary of the review discussion</a:t>
            </a:r>
          </a:p>
          <a:p>
            <a:pPr lvl="1">
              <a:lnSpc>
                <a:spcPct val="90000"/>
              </a:lnSpc>
              <a:buFontTx/>
              <a:buNone/>
            </a:pPr>
            <a:endParaRPr lang="en-US" sz="2400" dirty="0" smtClean="0"/>
          </a:p>
          <a:p>
            <a:pPr>
              <a:lnSpc>
                <a:spcPct val="90000"/>
              </a:lnSpc>
            </a:pPr>
            <a:r>
              <a:rPr lang="en-US" sz="2400" dirty="0" smtClean="0"/>
              <a:t>Point of contact for applicants during the review process</a:t>
            </a:r>
            <a:endParaRPr lang="en-US" sz="2400" dirty="0" smtClean="0"/>
          </a:p>
        </p:txBody>
      </p:sp>
      <p:sp>
        <p:nvSpPr>
          <p:cNvPr id="2" name="Title 1"/>
          <p:cNvSpPr>
            <a:spLocks noGrp="1"/>
          </p:cNvSpPr>
          <p:nvPr>
            <p:ph type="title"/>
          </p:nvPr>
        </p:nvSpPr>
        <p:spPr/>
        <p:txBody>
          <a:bodyPr>
            <a:normAutofit fontScale="90000"/>
          </a:bodyPr>
          <a:lstStyle/>
          <a:p>
            <a:r>
              <a:rPr lang="en-US" dirty="0"/>
              <a:t>Scientific Review Officer</a:t>
            </a:r>
          </a:p>
        </p:txBody>
      </p:sp>
    </p:spTree>
    <p:extLst>
      <p:ext uri="{BB962C8B-B14F-4D97-AF65-F5344CB8AC3E}">
        <p14:creationId xmlns:p14="http://schemas.microsoft.com/office/powerpoint/2010/main" val="195463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of three overlapping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599" y="3943350"/>
            <a:ext cx="8175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381000" y="1350339"/>
            <a:ext cx="8504238" cy="247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a:lnSpc>
                <a:spcPct val="90000"/>
              </a:lnSpc>
              <a:buFont typeface="Wingdings 2" pitchFamily="18" charset="2"/>
              <a:buNone/>
            </a:pPr>
            <a:r>
              <a:rPr lang="en-US" sz="2400" smtClean="0"/>
              <a:t>Responsible for completion of business management requirements</a:t>
            </a:r>
          </a:p>
          <a:p>
            <a:pPr lvl="1">
              <a:lnSpc>
                <a:spcPct val="90000"/>
              </a:lnSpc>
            </a:pPr>
            <a:r>
              <a:rPr lang="en-US" sz="2400" smtClean="0"/>
              <a:t>Evaluates applications for administrative content and compliance with policy</a:t>
            </a:r>
          </a:p>
          <a:p>
            <a:pPr lvl="1">
              <a:lnSpc>
                <a:spcPct val="90000"/>
              </a:lnSpc>
            </a:pPr>
            <a:r>
              <a:rPr lang="en-US" sz="2400" smtClean="0"/>
              <a:t>Negotiates Awards</a:t>
            </a:r>
          </a:p>
          <a:p>
            <a:pPr lvl="1">
              <a:lnSpc>
                <a:spcPct val="90000"/>
              </a:lnSpc>
            </a:pPr>
            <a:r>
              <a:rPr lang="en-US" sz="2400" smtClean="0"/>
              <a:t>Interprets grants administration policies</a:t>
            </a:r>
          </a:p>
          <a:p>
            <a:pPr eaLnBrk="1" hangingPunct="1">
              <a:lnSpc>
                <a:spcPct val="90000"/>
              </a:lnSpc>
              <a:spcBef>
                <a:spcPct val="50000"/>
              </a:spcBef>
              <a:buClr>
                <a:srgbClr val="008000"/>
              </a:buClr>
            </a:pPr>
            <a:endParaRPr lang="en-US" b="1" dirty="0" smtClean="0">
              <a:solidFill>
                <a:srgbClr val="008000"/>
              </a:solidFill>
            </a:endParaRPr>
          </a:p>
        </p:txBody>
      </p:sp>
      <p:sp>
        <p:nvSpPr>
          <p:cNvPr id="2" name="Title 1"/>
          <p:cNvSpPr>
            <a:spLocks noGrp="1"/>
          </p:cNvSpPr>
          <p:nvPr>
            <p:ph type="title"/>
          </p:nvPr>
        </p:nvSpPr>
        <p:spPr/>
        <p:txBody>
          <a:bodyPr>
            <a:normAutofit fontScale="90000"/>
          </a:bodyPr>
          <a:lstStyle/>
          <a:p>
            <a:r>
              <a:rPr lang="en-US" dirty="0"/>
              <a:t>Grants Management Officer</a:t>
            </a:r>
          </a:p>
        </p:txBody>
      </p:sp>
    </p:spTree>
    <p:extLst>
      <p:ext uri="{BB962C8B-B14F-4D97-AF65-F5344CB8AC3E}">
        <p14:creationId xmlns:p14="http://schemas.microsoft.com/office/powerpoint/2010/main" val="398023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33400" y="666750"/>
            <a:ext cx="83820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eaLnBrk="1" hangingPunct="1">
              <a:buFontTx/>
              <a:buNone/>
            </a:pPr>
            <a:r>
              <a:rPr lang="en-US" sz="2400" smtClean="0"/>
              <a:t>	</a:t>
            </a:r>
          </a:p>
          <a:p>
            <a:pPr eaLnBrk="1" hangingPunct="1"/>
            <a:r>
              <a:rPr lang="en-US" sz="2400" smtClean="0">
                <a:solidFill>
                  <a:srgbClr val="FF0000"/>
                </a:solidFill>
              </a:rPr>
              <a:t>FOAs</a:t>
            </a:r>
            <a:r>
              <a:rPr lang="en-US" sz="2400" smtClean="0"/>
              <a:t> include contact names for program, review and grants management staff.</a:t>
            </a:r>
          </a:p>
          <a:p>
            <a:pPr marL="0" indent="0" eaLnBrk="1" hangingPunct="1">
              <a:buFont typeface="Wingdings 2" pitchFamily="18" charset="2"/>
              <a:buNone/>
            </a:pPr>
            <a:endParaRPr lang="en-US" sz="800" smtClean="0"/>
          </a:p>
          <a:p>
            <a:pPr eaLnBrk="1" hangingPunct="1"/>
            <a:r>
              <a:rPr lang="en-US" sz="2400" smtClean="0">
                <a:solidFill>
                  <a:srgbClr val="FF0000"/>
                </a:solidFill>
              </a:rPr>
              <a:t>Institute websites </a:t>
            </a:r>
            <a:r>
              <a:rPr lang="en-US" sz="2400" smtClean="0"/>
              <a:t>have org charts or contact lists to help you find a name.  </a:t>
            </a:r>
            <a:r>
              <a:rPr lang="en-US" sz="2400" smtClean="0">
                <a:hlinkClick r:id="rId2"/>
              </a:rPr>
              <a:t>www.nih.gov</a:t>
            </a:r>
            <a:endParaRPr lang="en-US" sz="2400" smtClean="0"/>
          </a:p>
          <a:p>
            <a:pPr marL="0" indent="0" eaLnBrk="1" hangingPunct="1">
              <a:buFont typeface="Wingdings 2" pitchFamily="18" charset="2"/>
              <a:buNone/>
            </a:pPr>
            <a:endParaRPr lang="en-US" sz="800" smtClean="0"/>
          </a:p>
          <a:p>
            <a:pPr eaLnBrk="1" hangingPunct="1"/>
            <a:r>
              <a:rPr lang="en-US" sz="2400" smtClean="0">
                <a:solidFill>
                  <a:srgbClr val="FF0000"/>
                </a:solidFill>
              </a:rPr>
              <a:t>RePORTER</a:t>
            </a:r>
            <a:r>
              <a:rPr lang="en-US" sz="2400" smtClean="0"/>
              <a:t> provides the NIH program official’s name for funded projects. </a:t>
            </a:r>
            <a:r>
              <a:rPr lang="en-US" sz="2400" smtClean="0">
                <a:hlinkClick r:id="rId3"/>
              </a:rPr>
              <a:t>projectreporter.nih.gov</a:t>
            </a:r>
            <a:r>
              <a:rPr lang="en-US" sz="2400" smtClean="0"/>
              <a:t>   </a:t>
            </a:r>
          </a:p>
          <a:p>
            <a:pPr eaLnBrk="1" hangingPunct="1">
              <a:buFontTx/>
              <a:buNone/>
            </a:pPr>
            <a:endParaRPr lang="en-US" sz="800" smtClean="0"/>
          </a:p>
          <a:p>
            <a:pPr eaLnBrk="1" hangingPunct="1"/>
            <a:r>
              <a:rPr lang="en-US" sz="2400" smtClean="0"/>
              <a:t>Use the </a:t>
            </a:r>
            <a:r>
              <a:rPr lang="en-US" sz="2400" smtClean="0">
                <a:solidFill>
                  <a:srgbClr val="FF0000"/>
                </a:solidFill>
              </a:rPr>
              <a:t>NIH Staff Directory </a:t>
            </a:r>
            <a:r>
              <a:rPr lang="en-US" sz="2400" smtClean="0"/>
              <a:t>if you already have a name </a:t>
            </a:r>
            <a:r>
              <a:rPr lang="en-US" sz="2400" smtClean="0">
                <a:hlinkClick r:id="rId4"/>
              </a:rPr>
              <a:t>ned.nih.gov</a:t>
            </a:r>
            <a:endParaRPr lang="en-US" sz="2400" smtClean="0"/>
          </a:p>
          <a:p>
            <a:pPr eaLnBrk="1" hangingPunct="1">
              <a:buFontTx/>
              <a:buNone/>
            </a:pPr>
            <a:endParaRPr lang="en-US" sz="2400" smtClean="0"/>
          </a:p>
          <a:p>
            <a:pPr eaLnBrk="1" hangingPunct="1">
              <a:buFontTx/>
              <a:buNone/>
            </a:pPr>
            <a:endParaRPr lang="en-US" sz="2400" smtClean="0"/>
          </a:p>
          <a:p>
            <a:pPr eaLnBrk="1" hangingPunct="1">
              <a:buFontTx/>
              <a:buNone/>
            </a:pPr>
            <a:endParaRPr lang="en-US" dirty="0" smtClean="0"/>
          </a:p>
        </p:txBody>
      </p:sp>
      <p:sp>
        <p:nvSpPr>
          <p:cNvPr id="2" name="Title 1"/>
          <p:cNvSpPr>
            <a:spLocks noGrp="1"/>
          </p:cNvSpPr>
          <p:nvPr>
            <p:ph type="title"/>
          </p:nvPr>
        </p:nvSpPr>
        <p:spPr/>
        <p:txBody>
          <a:bodyPr>
            <a:normAutofit fontScale="90000"/>
          </a:bodyPr>
          <a:lstStyle/>
          <a:p>
            <a:r>
              <a:rPr lang="en-US" dirty="0"/>
              <a:t>Finding the Right Staff Contacts</a:t>
            </a:r>
          </a:p>
        </p:txBody>
      </p:sp>
    </p:spTree>
    <p:extLst>
      <p:ext uri="{BB962C8B-B14F-4D97-AF65-F5344CB8AC3E}">
        <p14:creationId xmlns:p14="http://schemas.microsoft.com/office/powerpoint/2010/main" val="142895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57200" y="971550"/>
            <a:ext cx="8458200" cy="3394472"/>
          </a:xfrm>
          <a:prstGeom prst="rect">
            <a:avLst/>
          </a:prstGeom>
        </p:spPr>
        <p:txBody>
          <a:bodyPr/>
          <a:lstStyle/>
          <a:p>
            <a:pPr eaLnBrk="1" hangingPunct="1"/>
            <a:r>
              <a:rPr lang="en-US" sz="2400" dirty="0" smtClean="0"/>
              <a:t>What is your role?</a:t>
            </a:r>
          </a:p>
          <a:p>
            <a:pPr marL="0" indent="0" eaLnBrk="1" hangingPunct="1">
              <a:buNone/>
            </a:pPr>
            <a:endParaRPr lang="en-US" sz="800" dirty="0" smtClean="0"/>
          </a:p>
          <a:p>
            <a:pPr eaLnBrk="1" hangingPunct="1"/>
            <a:r>
              <a:rPr lang="en-US" sz="2400" dirty="0" smtClean="0"/>
              <a:t>What roles do other people play?</a:t>
            </a:r>
          </a:p>
          <a:p>
            <a:pPr lvl="1" eaLnBrk="1" hangingPunct="1"/>
            <a:r>
              <a:rPr lang="en-US" sz="2400" dirty="0" smtClean="0"/>
              <a:t>Authorized Organizational Representative</a:t>
            </a:r>
          </a:p>
          <a:p>
            <a:pPr lvl="1" eaLnBrk="1" hangingPunct="1"/>
            <a:r>
              <a:rPr lang="en-US" sz="2400" dirty="0" smtClean="0"/>
              <a:t>Principal Investigator</a:t>
            </a:r>
          </a:p>
          <a:p>
            <a:pPr lvl="1" eaLnBrk="1" hangingPunct="1"/>
            <a:r>
              <a:rPr lang="en-US" sz="2400" dirty="0" smtClean="0"/>
              <a:t>Administrator</a:t>
            </a:r>
          </a:p>
          <a:p>
            <a:pPr marL="0" indent="0" eaLnBrk="1" hangingPunct="1">
              <a:buNone/>
            </a:pPr>
            <a:endParaRPr lang="en-US" sz="800" dirty="0" smtClean="0"/>
          </a:p>
          <a:p>
            <a:pPr eaLnBrk="1" hangingPunct="1"/>
            <a:r>
              <a:rPr lang="en-US" sz="2400" dirty="0" smtClean="0"/>
              <a:t>Coordination and respect for each other’s roles is key</a:t>
            </a:r>
          </a:p>
          <a:p>
            <a:pPr marL="0" indent="0" eaLnBrk="1" hangingPunct="1">
              <a:buNone/>
            </a:pPr>
            <a:endParaRPr lang="en-US" sz="800" dirty="0" smtClean="0"/>
          </a:p>
          <a:p>
            <a:pPr eaLnBrk="1" hangingPunct="1"/>
            <a:r>
              <a:rPr lang="en-US" sz="2400" dirty="0" smtClean="0"/>
              <a:t>Understand your institutional processes and timelines for grant related activities</a:t>
            </a:r>
          </a:p>
        </p:txBody>
      </p:sp>
      <p:sp>
        <p:nvSpPr>
          <p:cNvPr id="2" name="Title 1"/>
          <p:cNvSpPr>
            <a:spLocks noGrp="1"/>
          </p:cNvSpPr>
          <p:nvPr>
            <p:ph type="title"/>
          </p:nvPr>
        </p:nvSpPr>
        <p:spPr>
          <a:xfrm>
            <a:off x="304800" y="209550"/>
            <a:ext cx="8534400" cy="569119"/>
          </a:xfrm>
        </p:spPr>
        <p:txBody>
          <a:bodyPr>
            <a:noAutofit/>
          </a:bodyPr>
          <a:lstStyle/>
          <a:p>
            <a:pPr algn="ctr">
              <a:defRPr/>
            </a:pPr>
            <a:r>
              <a:rPr lang="en-US" sz="2800" dirty="0" smtClean="0"/>
              <a:t>Institutional Roles and Responsibilities</a:t>
            </a:r>
            <a:endParaRPr lang="en-US" sz="2800" dirty="0"/>
          </a:p>
        </p:txBody>
      </p:sp>
    </p:spTree>
    <p:extLst>
      <p:ext uri="{BB962C8B-B14F-4D97-AF65-F5344CB8AC3E}">
        <p14:creationId xmlns:p14="http://schemas.microsoft.com/office/powerpoint/2010/main" val="3289406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quot;&quot;&#10;"/>
          <p:cNvPicPr>
            <a:picLocks noGrp="1" noChangeAspect="1"/>
          </p:cNvPicPr>
          <p:nvPr>
            <p:ph type="pic" idx="4294967295"/>
          </p:nvPr>
        </p:nvPicPr>
        <p:blipFill>
          <a:blip r:embed="rId3" cstate="print"/>
          <a:srcRect/>
          <a:stretch>
            <a:fillRect/>
          </a:stretch>
        </p:blipFill>
        <p:spPr>
          <a:xfrm>
            <a:off x="381000" y="438149"/>
            <a:ext cx="8153400" cy="3006329"/>
          </a:xfrm>
        </p:spPr>
      </p:pic>
      <p:sp>
        <p:nvSpPr>
          <p:cNvPr id="2" name="Title 1" descr="Title slide: #6:  Got Funded…Now What?"/>
          <p:cNvSpPr>
            <a:spLocks noGrp="1"/>
          </p:cNvSpPr>
          <p:nvPr>
            <p:ph type="title" idx="4294967295"/>
          </p:nvPr>
        </p:nvSpPr>
        <p:spPr>
          <a:xfrm>
            <a:off x="2424567" y="3790950"/>
            <a:ext cx="6697662" cy="498872"/>
          </a:xfrm>
        </p:spPr>
        <p:txBody>
          <a:bodyPr>
            <a:noAutofit/>
          </a:bodyPr>
          <a:lstStyle/>
          <a:p>
            <a:pPr indent="0" eaLnBrk="1" fontAlgn="auto" hangingPunct="1">
              <a:spcAft>
                <a:spcPts val="0"/>
              </a:spcAft>
              <a:defRPr/>
            </a:pPr>
            <a:r>
              <a:rPr lang="en-US" sz="2800" dirty="0" smtClean="0">
                <a:solidFill>
                  <a:schemeClr val="tx2">
                    <a:tint val="100000"/>
                    <a:shade val="90000"/>
                    <a:satMod val="250000"/>
                    <a:alpha val="100000"/>
                  </a:schemeClr>
                </a:solidFill>
              </a:rPr>
              <a:t>#4:  Got Funded…Now What?</a:t>
            </a:r>
            <a:endParaRPr lang="en-US" sz="2800" dirty="0">
              <a:solidFill>
                <a:schemeClr val="tx2">
                  <a:tint val="100000"/>
                  <a:shade val="90000"/>
                  <a:satMod val="250000"/>
                  <a:alpha val="100000"/>
                </a:schemeClr>
              </a:solidFill>
            </a:endParaRPr>
          </a:p>
        </p:txBody>
      </p:sp>
    </p:spTree>
    <p:extLst>
      <p:ext uri="{BB962C8B-B14F-4D97-AF65-F5344CB8AC3E}">
        <p14:creationId xmlns:p14="http://schemas.microsoft.com/office/powerpoint/2010/main" val="1647169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wo people shak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10" y="904420"/>
            <a:ext cx="2559778" cy="212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Content Placeholder 2"/>
          <p:cNvSpPr>
            <a:spLocks noGrp="1"/>
          </p:cNvSpPr>
          <p:nvPr>
            <p:ph idx="4294967295"/>
          </p:nvPr>
        </p:nvSpPr>
        <p:spPr>
          <a:xfrm>
            <a:off x="364445" y="921656"/>
            <a:ext cx="8458200" cy="3394472"/>
          </a:xfrm>
          <a:prstGeom prst="rect">
            <a:avLst/>
          </a:prstGeom>
        </p:spPr>
        <p:txBody>
          <a:bodyPr/>
          <a:lstStyle/>
          <a:p>
            <a:pPr eaLnBrk="1" hangingPunct="1"/>
            <a:r>
              <a:rPr lang="en-US" sz="2400" dirty="0" smtClean="0"/>
              <a:t>Legally </a:t>
            </a:r>
            <a:r>
              <a:rPr lang="en-US" sz="2400" dirty="0"/>
              <a:t>binding document</a:t>
            </a:r>
          </a:p>
          <a:p>
            <a:pPr eaLnBrk="1" hangingPunct="1"/>
            <a:endParaRPr lang="en-US" sz="800" dirty="0" smtClean="0"/>
          </a:p>
          <a:p>
            <a:pPr lvl="1" eaLnBrk="1" hangingPunct="1"/>
            <a:r>
              <a:rPr lang="en-US" sz="2400" dirty="0" smtClean="0"/>
              <a:t>Award </a:t>
            </a:r>
            <a:r>
              <a:rPr lang="en-US" sz="2400" dirty="0"/>
              <a:t>data and fiscal information</a:t>
            </a:r>
          </a:p>
          <a:p>
            <a:pPr lvl="1" eaLnBrk="1" hangingPunct="1"/>
            <a:r>
              <a:rPr lang="en-US" sz="2400" dirty="0"/>
              <a:t>Grant payment info</a:t>
            </a:r>
          </a:p>
          <a:p>
            <a:pPr lvl="1" eaLnBrk="1" hangingPunct="1"/>
            <a:r>
              <a:rPr lang="en-US" sz="2400" dirty="0"/>
              <a:t>Terms and conditions of award</a:t>
            </a:r>
          </a:p>
          <a:p>
            <a:pPr marL="0" indent="0" eaLnBrk="1" hangingPunct="1">
              <a:buNone/>
            </a:pPr>
            <a:endParaRPr lang="en-US" sz="800" dirty="0" smtClean="0"/>
          </a:p>
          <a:p>
            <a:pPr eaLnBrk="1" hangingPunct="1"/>
            <a:r>
              <a:rPr lang="en-US" sz="2400" dirty="0" smtClean="0"/>
              <a:t>Grantee </a:t>
            </a:r>
            <a:r>
              <a:rPr lang="en-US" sz="2400" dirty="0"/>
              <a:t>accepts terms and conditions of award when draws down funds</a:t>
            </a:r>
          </a:p>
          <a:p>
            <a:pPr eaLnBrk="1" hangingPunct="1"/>
            <a:endParaRPr lang="en-US" sz="800" dirty="0" smtClean="0"/>
          </a:p>
        </p:txBody>
      </p:sp>
      <p:sp>
        <p:nvSpPr>
          <p:cNvPr id="2" name="Title 1"/>
          <p:cNvSpPr>
            <a:spLocks noGrp="1"/>
          </p:cNvSpPr>
          <p:nvPr>
            <p:ph type="title"/>
          </p:nvPr>
        </p:nvSpPr>
        <p:spPr>
          <a:xfrm>
            <a:off x="304800" y="209550"/>
            <a:ext cx="8534400" cy="569119"/>
          </a:xfrm>
        </p:spPr>
        <p:txBody>
          <a:bodyPr>
            <a:noAutofit/>
          </a:bodyPr>
          <a:lstStyle/>
          <a:p>
            <a:pPr>
              <a:defRPr/>
            </a:pPr>
            <a:r>
              <a:rPr lang="en-US" sz="2800" dirty="0"/>
              <a:t>You’ll Receive a Notice of Award (</a:t>
            </a:r>
            <a:r>
              <a:rPr lang="en-US" sz="2800" dirty="0" err="1"/>
              <a:t>NoA</a:t>
            </a:r>
            <a:r>
              <a:rPr lang="en-US" sz="2800" dirty="0"/>
              <a:t>)</a:t>
            </a:r>
          </a:p>
        </p:txBody>
      </p:sp>
    </p:spTree>
    <p:extLst>
      <p:ext uri="{BB962C8B-B14F-4D97-AF65-F5344CB8AC3E}">
        <p14:creationId xmlns:p14="http://schemas.microsoft.com/office/powerpoint/2010/main" val="2684745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body" sz="half" idx="4294967295"/>
          </p:nvPr>
        </p:nvSpPr>
        <p:spPr>
          <a:xfrm>
            <a:off x="1524000" y="4769765"/>
            <a:ext cx="8763000" cy="3429000"/>
          </a:xfrm>
          <a:prstGeom prst="rect">
            <a:avLst/>
          </a:prstGeom>
        </p:spPr>
        <p:txBody>
          <a:bodyPr/>
          <a:lstStyle/>
          <a:p>
            <a:pPr lvl="1" eaLnBrk="1" hangingPunct="1">
              <a:lnSpc>
                <a:spcPct val="80000"/>
              </a:lnSpc>
              <a:buFontTx/>
              <a:buNone/>
            </a:pPr>
            <a:r>
              <a:rPr lang="en-US" sz="1800" b="1" dirty="0" smtClean="0"/>
              <a:t>grants.nih.gov/grants/policy/</a:t>
            </a:r>
            <a:r>
              <a:rPr lang="en-US" sz="1800" b="1" dirty="0" err="1" smtClean="0"/>
              <a:t>nihgps</a:t>
            </a:r>
            <a:endParaRPr lang="en-US" sz="1800" b="1" dirty="0" smtClean="0"/>
          </a:p>
        </p:txBody>
      </p:sp>
      <p:pic>
        <p:nvPicPr>
          <p:cNvPr id="2" name="Picture 2" descr="image of the front page of the NIH Grants Policy Statement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2441">
            <a:off x="5028102" y="1110870"/>
            <a:ext cx="3347997" cy="321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1123950"/>
            <a:ext cx="4191000" cy="3139321"/>
          </a:xfrm>
          <a:prstGeom prst="rect">
            <a:avLst/>
          </a:prstGeom>
          <a:noFill/>
        </p:spPr>
        <p:txBody>
          <a:bodyPr wrap="square" rtlCol="0">
            <a:spAutoFit/>
          </a:bodyPr>
          <a:lstStyle/>
          <a:p>
            <a:pPr marL="273050" lvl="0" indent="-273050">
              <a:spcBef>
                <a:spcPct val="20000"/>
              </a:spcBef>
              <a:buClr>
                <a:srgbClr val="4F81BD"/>
              </a:buClr>
              <a:buSzPct val="85000"/>
              <a:buFont typeface="Wingdings 2" pitchFamily="18" charset="2"/>
              <a:buChar char=""/>
            </a:pPr>
            <a:r>
              <a:rPr lang="en-US" sz="2800" dirty="0" smtClean="0">
                <a:solidFill>
                  <a:prstClr val="black"/>
                </a:solidFill>
                <a:latin typeface="Georgia"/>
              </a:rPr>
              <a:t>Is </a:t>
            </a:r>
            <a:r>
              <a:rPr lang="en-US" sz="2800" dirty="0">
                <a:solidFill>
                  <a:prstClr val="black"/>
                </a:solidFill>
                <a:latin typeface="Georgia"/>
              </a:rPr>
              <a:t>a term and condition of all grant awards</a:t>
            </a:r>
          </a:p>
          <a:p>
            <a:pPr marL="273050" lvl="0" indent="-273050">
              <a:spcBef>
                <a:spcPct val="20000"/>
              </a:spcBef>
              <a:buClr>
                <a:srgbClr val="4F81BD"/>
              </a:buClr>
              <a:buSzPct val="85000"/>
              <a:buFont typeface="Wingdings 2" pitchFamily="18" charset="2"/>
              <a:buChar char=""/>
            </a:pPr>
            <a:endParaRPr lang="en-US" sz="2800" dirty="0" smtClean="0">
              <a:solidFill>
                <a:prstClr val="black"/>
              </a:solidFill>
              <a:latin typeface="Georgia"/>
            </a:endParaRPr>
          </a:p>
          <a:p>
            <a:pPr marL="273050" lvl="0" indent="-273050">
              <a:spcBef>
                <a:spcPct val="20000"/>
              </a:spcBef>
              <a:buClr>
                <a:srgbClr val="4F81BD"/>
              </a:buClr>
              <a:buSzPct val="85000"/>
              <a:buFont typeface="Wingdings 2" pitchFamily="18" charset="2"/>
              <a:buChar char=""/>
            </a:pPr>
            <a:r>
              <a:rPr lang="en-US" sz="2800" dirty="0" smtClean="0">
                <a:latin typeface="Georgia"/>
              </a:rPr>
              <a:t>Explicitly </a:t>
            </a:r>
            <a:r>
              <a:rPr lang="en-US" sz="2800" dirty="0">
                <a:latin typeface="Georgia"/>
              </a:rPr>
              <a:t>defines roles, responsibilities </a:t>
            </a:r>
          </a:p>
          <a:p>
            <a:pPr marL="273050" lvl="0" indent="-273050">
              <a:spcBef>
                <a:spcPct val="20000"/>
              </a:spcBef>
              <a:buClr>
                <a:srgbClr val="4F81BD"/>
              </a:buClr>
              <a:buSzPct val="85000"/>
              <a:buFont typeface="Wingdings 2" pitchFamily="18" charset="2"/>
              <a:buChar char=""/>
            </a:pPr>
            <a:endParaRPr lang="en-US" sz="2400" dirty="0">
              <a:latin typeface="Georgia"/>
            </a:endParaRPr>
          </a:p>
          <a:p>
            <a:endParaRPr lang="en-US" dirty="0"/>
          </a:p>
        </p:txBody>
      </p:sp>
      <p:sp>
        <p:nvSpPr>
          <p:cNvPr id="5" name="Title 4"/>
          <p:cNvSpPr>
            <a:spLocks noGrp="1"/>
          </p:cNvSpPr>
          <p:nvPr>
            <p:ph type="title"/>
          </p:nvPr>
        </p:nvSpPr>
        <p:spPr>
          <a:xfrm>
            <a:off x="301625" y="171450"/>
            <a:ext cx="8534400" cy="569119"/>
          </a:xfrm>
        </p:spPr>
        <p:txBody>
          <a:bodyPr>
            <a:normAutofit fontScale="90000"/>
          </a:bodyPr>
          <a:lstStyle/>
          <a:p>
            <a:pPr>
              <a:defRPr/>
            </a:pPr>
            <a:r>
              <a:rPr lang="en-US" sz="4000" dirty="0" smtClean="0"/>
              <a:t>NIH Grants Policy Statement</a:t>
            </a:r>
            <a:endParaRPr lang="en-US" sz="4000" dirty="0"/>
          </a:p>
        </p:txBody>
      </p:sp>
    </p:spTree>
    <p:extLst>
      <p:ext uri="{BB962C8B-B14F-4D97-AF65-F5344CB8AC3E}">
        <p14:creationId xmlns:p14="http://schemas.microsoft.com/office/powerpoint/2010/main" val="2970014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marL="54864" indent="0" eaLnBrk="1" fontAlgn="auto" hangingPunct="1">
              <a:spcAft>
                <a:spcPts val="0"/>
              </a:spcAft>
              <a:defRPr/>
            </a:pPr>
            <a:r>
              <a:rPr lang="en-US" sz="2800" dirty="0" smtClean="0">
                <a:solidFill>
                  <a:schemeClr val="tx2">
                    <a:tint val="100000"/>
                    <a:shade val="90000"/>
                    <a:satMod val="250000"/>
                    <a:alpha val="100000"/>
                  </a:schemeClr>
                </a:solidFill>
              </a:rPr>
              <a:t>Post Award Management</a:t>
            </a:r>
          </a:p>
        </p:txBody>
      </p:sp>
      <p:sp>
        <p:nvSpPr>
          <p:cNvPr id="40963" name="Content Placeholder 2"/>
          <p:cNvSpPr>
            <a:spLocks noGrp="1"/>
          </p:cNvSpPr>
          <p:nvPr>
            <p:ph idx="4294967295"/>
          </p:nvPr>
        </p:nvSpPr>
        <p:spPr>
          <a:xfrm>
            <a:off x="914400" y="1314450"/>
            <a:ext cx="8229600" cy="2781300"/>
          </a:xfrm>
          <a:prstGeom prst="rect">
            <a:avLst/>
          </a:prstGeom>
        </p:spPr>
        <p:txBody>
          <a:bodyPr/>
          <a:lstStyle/>
          <a:p>
            <a:pPr eaLnBrk="1" hangingPunct="1"/>
            <a:r>
              <a:rPr lang="en-US" sz="2400" dirty="0" smtClean="0"/>
              <a:t>Annual progress reporting</a:t>
            </a:r>
          </a:p>
          <a:p>
            <a:pPr eaLnBrk="1" hangingPunct="1"/>
            <a:r>
              <a:rPr lang="en-US" sz="2400" dirty="0" smtClean="0"/>
              <a:t>Annual federal financial reporting</a:t>
            </a:r>
          </a:p>
          <a:p>
            <a:pPr eaLnBrk="1" hangingPunct="1"/>
            <a:r>
              <a:rPr lang="en-US" sz="2400" dirty="0" smtClean="0"/>
              <a:t>Invention reporting</a:t>
            </a:r>
          </a:p>
          <a:p>
            <a:pPr eaLnBrk="1" hangingPunct="1"/>
            <a:r>
              <a:rPr lang="en-US" sz="2400" dirty="0" smtClean="0"/>
              <a:t>Yearly audits (as applicable) </a:t>
            </a:r>
          </a:p>
          <a:p>
            <a:pPr eaLnBrk="1" hangingPunct="1"/>
            <a:r>
              <a:rPr lang="en-US" sz="2400" dirty="0" smtClean="0"/>
              <a:t>Closeout reporting</a:t>
            </a:r>
          </a:p>
        </p:txBody>
      </p:sp>
    </p:spTree>
    <p:extLst>
      <p:ext uri="{BB962C8B-B14F-4D97-AF65-F5344CB8AC3E}">
        <p14:creationId xmlns:p14="http://schemas.microsoft.com/office/powerpoint/2010/main" val="355530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4294967295"/>
          </p:nvPr>
        </p:nvSpPr>
        <p:spPr>
          <a:xfrm>
            <a:off x="457200" y="1143000"/>
            <a:ext cx="8686800" cy="3394472"/>
          </a:xfrm>
          <a:prstGeom prst="rect">
            <a:avLst/>
          </a:prstGeom>
        </p:spPr>
        <p:txBody>
          <a:bodyPr/>
          <a:lstStyle/>
          <a:p>
            <a:pPr>
              <a:buFont typeface="Wingdings 2" pitchFamily="18" charset="2"/>
              <a:buNone/>
            </a:pPr>
            <a:r>
              <a:rPr lang="en-US" sz="2400" dirty="0" smtClean="0"/>
              <a:t>#1: </a:t>
            </a:r>
            <a:r>
              <a:rPr lang="en-US" dirty="0" smtClean="0"/>
              <a:t>	</a:t>
            </a:r>
            <a:r>
              <a:rPr lang="en-US" sz="2400" dirty="0" smtClean="0"/>
              <a:t>How </a:t>
            </a:r>
            <a:r>
              <a:rPr lang="en-US" sz="2400" dirty="0"/>
              <a:t>l</a:t>
            </a:r>
            <a:r>
              <a:rPr lang="en-US" sz="2400" dirty="0" smtClean="0"/>
              <a:t>ong does it take to </a:t>
            </a:r>
            <a:r>
              <a:rPr lang="en-US" sz="2400" dirty="0"/>
              <a:t>g</a:t>
            </a:r>
            <a:r>
              <a:rPr lang="en-US" sz="2400" dirty="0" smtClean="0"/>
              <a:t>et funded?</a:t>
            </a:r>
          </a:p>
          <a:p>
            <a:pPr>
              <a:buNone/>
            </a:pPr>
            <a:r>
              <a:rPr lang="en-US" sz="2400" dirty="0" smtClean="0"/>
              <a:t>#2:</a:t>
            </a:r>
            <a:r>
              <a:rPr lang="en-US" sz="2400" dirty="0"/>
              <a:t>	How do I track my application?</a:t>
            </a:r>
          </a:p>
          <a:p>
            <a:pPr>
              <a:buFont typeface="Wingdings 2" pitchFamily="18" charset="2"/>
              <a:buNone/>
            </a:pPr>
            <a:r>
              <a:rPr lang="en-US" sz="2400" dirty="0" smtClean="0"/>
              <a:t>#3:	Who is working on my application?</a:t>
            </a:r>
          </a:p>
          <a:p>
            <a:pPr>
              <a:buFont typeface="Wingdings 2" pitchFamily="18" charset="2"/>
              <a:buNone/>
            </a:pPr>
            <a:r>
              <a:rPr lang="en-US" sz="2400" dirty="0" smtClean="0"/>
              <a:t>#</a:t>
            </a:r>
            <a:r>
              <a:rPr lang="en-US" sz="2400" dirty="0"/>
              <a:t>4</a:t>
            </a:r>
            <a:r>
              <a:rPr lang="en-US" sz="2400" dirty="0" smtClean="0"/>
              <a:t>:	Got Funded! Now What? </a:t>
            </a:r>
          </a:p>
          <a:p>
            <a:pPr>
              <a:buFont typeface="Wingdings 2" pitchFamily="18" charset="2"/>
              <a:buNone/>
            </a:pPr>
            <a:r>
              <a:rPr lang="en-US" sz="2400" dirty="0" smtClean="0"/>
              <a:t>#5:	Where can I find more information?</a:t>
            </a:r>
          </a:p>
          <a:p>
            <a:endParaRPr lang="en-US" sz="2400" dirty="0" smtClean="0"/>
          </a:p>
        </p:txBody>
      </p:sp>
      <p:sp>
        <p:nvSpPr>
          <p:cNvPr id="4" name="Title 3"/>
          <p:cNvSpPr>
            <a:spLocks noGrp="1"/>
          </p:cNvSpPr>
          <p:nvPr>
            <p:ph type="title"/>
          </p:nvPr>
        </p:nvSpPr>
        <p:spPr>
          <a:xfrm>
            <a:off x="457200" y="-114300"/>
            <a:ext cx="8229600" cy="857250"/>
          </a:xfrm>
        </p:spPr>
        <p:txBody>
          <a:bodyPr>
            <a:normAutofit/>
          </a:bodyPr>
          <a:lstStyle/>
          <a:p>
            <a:pPr>
              <a:defRPr/>
            </a:pPr>
            <a:r>
              <a:rPr lang="en-US" sz="2800" dirty="0" smtClean="0"/>
              <a:t>Top 5 Questions</a:t>
            </a:r>
            <a:endParaRPr lang="en-US" sz="2800" dirty="0"/>
          </a:p>
        </p:txBody>
      </p:sp>
    </p:spTree>
    <p:extLst>
      <p:ext uri="{BB962C8B-B14F-4D97-AF65-F5344CB8AC3E}">
        <p14:creationId xmlns:p14="http://schemas.microsoft.com/office/powerpoint/2010/main" val="4040682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383701">
            <a:off x="4346304" y="1025564"/>
            <a:ext cx="4527085" cy="400110"/>
          </a:xfrm>
          <a:prstGeom prst="rect">
            <a:avLst/>
          </a:prstGeom>
          <a:noFill/>
        </p:spPr>
        <p:txBody>
          <a:bodyPr wrap="square">
            <a:spAutoFit/>
          </a:bodyPr>
          <a:lstStyle/>
          <a:p>
            <a:pPr algn="ctr">
              <a:defRPr/>
            </a:pPr>
            <a:r>
              <a:rPr lang="en-US" sz="2000" b="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Bauhaus 93" pitchFamily="82" charset="0"/>
              </a:rPr>
              <a:t>You will be successful</a:t>
            </a:r>
          </a:p>
        </p:txBody>
      </p:sp>
      <p:pic>
        <p:nvPicPr>
          <p:cNvPr id="4" name="Picture Placeholder 3" descr="graphic of fortune cookie, with fortune that says &quot;you will be successful!&quot;"/>
          <p:cNvPicPr>
            <a:picLocks noGrp="1" noChangeAspect="1"/>
          </p:cNvPicPr>
          <p:nvPr>
            <p:ph type="pic" idx="4294967295"/>
          </p:nvPr>
        </p:nvPicPr>
        <p:blipFill>
          <a:blip r:embed="rId3" cstate="print"/>
          <a:srcRect t="10982" b="10982"/>
          <a:stretch>
            <a:fillRect/>
          </a:stretch>
        </p:blipFill>
        <p:spPr>
          <a:xfrm>
            <a:off x="533400" y="209550"/>
            <a:ext cx="7848600" cy="3733800"/>
          </a:xfrm>
        </p:spPr>
      </p:pic>
      <p:sp>
        <p:nvSpPr>
          <p:cNvPr id="2" name="Title 1"/>
          <p:cNvSpPr>
            <a:spLocks noGrp="1"/>
          </p:cNvSpPr>
          <p:nvPr>
            <p:ph type="title"/>
          </p:nvPr>
        </p:nvSpPr>
        <p:spPr>
          <a:xfrm>
            <a:off x="267702" y="4019550"/>
            <a:ext cx="8534400" cy="569119"/>
          </a:xfrm>
        </p:spPr>
        <p:txBody>
          <a:bodyPr>
            <a:normAutofit fontScale="90000"/>
          </a:bodyPr>
          <a:lstStyle/>
          <a:p>
            <a:pPr indent="0" eaLnBrk="1" fontAlgn="auto" hangingPunct="1">
              <a:spcAft>
                <a:spcPts val="0"/>
              </a:spcAft>
              <a:defRPr/>
            </a:pPr>
            <a:r>
              <a:rPr lang="en-US" dirty="0" smtClean="0">
                <a:solidFill>
                  <a:schemeClr val="tx2">
                    <a:tint val="100000"/>
                    <a:shade val="90000"/>
                    <a:satMod val="250000"/>
                    <a:alpha val="100000"/>
                  </a:schemeClr>
                </a:solidFill>
              </a:rPr>
              <a:t>#5:  Where can I find more information?</a:t>
            </a:r>
            <a:endParaRPr lang="en-US" dirty="0">
              <a:solidFill>
                <a:schemeClr val="tx2">
                  <a:tint val="100000"/>
                  <a:shade val="90000"/>
                  <a:satMod val="250000"/>
                  <a:alpha val="100000"/>
                </a:schemeClr>
              </a:solidFill>
            </a:endParaRPr>
          </a:p>
        </p:txBody>
      </p:sp>
    </p:spTree>
    <p:extLst>
      <p:ext uri="{BB962C8B-B14F-4D97-AF65-F5344CB8AC3E}">
        <p14:creationId xmlns:p14="http://schemas.microsoft.com/office/powerpoint/2010/main" val="301043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asking to bookmark http://grants.nih.gov"/>
          <p:cNvGrpSpPr/>
          <p:nvPr/>
        </p:nvGrpSpPr>
        <p:grpSpPr>
          <a:xfrm>
            <a:off x="0" y="0"/>
            <a:ext cx="9067800" cy="5143500"/>
            <a:chOff x="0" y="0"/>
            <a:chExt cx="9067800" cy="6858000"/>
          </a:xfrm>
        </p:grpSpPr>
        <p:sp>
          <p:nvSpPr>
            <p:cNvPr id="11267" name="Text Box 5"/>
            <p:cNvSpPr txBox="1">
              <a:spLocks noChangeArrowheads="1"/>
            </p:cNvSpPr>
            <p:nvPr/>
          </p:nvSpPr>
          <p:spPr bwMode="auto">
            <a:xfrm>
              <a:off x="4343400" y="1295400"/>
              <a:ext cx="2737644" cy="1107996"/>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smtClean="0">
                  <a:solidFill>
                    <a:srgbClr val="FF0000"/>
                  </a:solidFill>
                </a:rPr>
                <a:t>Bookmark GRANTS.nih.gov</a:t>
              </a:r>
              <a:endParaRPr lang="en-US" b="1" dirty="0">
                <a:solidFill>
                  <a:srgbClr val="FF0000"/>
                </a:solidFill>
              </a:endParaRPr>
            </a:p>
          </p:txBody>
        </p:sp>
        <p:pic>
          <p:nvPicPr>
            <p:cNvPr id="2050" name="Picture 2" descr="An image of the NIH Grants and Funding Web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itle 4"/>
          <p:cNvSpPr>
            <a:spLocks noGrp="1"/>
          </p:cNvSpPr>
          <p:nvPr>
            <p:ph type="title"/>
          </p:nvPr>
        </p:nvSpPr>
        <p:spPr>
          <a:xfrm>
            <a:off x="266700" y="1233428"/>
            <a:ext cx="8534400" cy="569119"/>
          </a:xfrm>
        </p:spPr>
        <p:txBody>
          <a:bodyPr>
            <a:normAutofit fontScale="90000"/>
          </a:bodyPr>
          <a:lstStyle/>
          <a:p>
            <a:r>
              <a:rPr lang="en-US" dirty="0" smtClean="0"/>
              <a:t>Bookmark Grant.nih.gov</a:t>
            </a:r>
            <a:endParaRPr lang="en-US" dirty="0"/>
          </a:p>
        </p:txBody>
      </p:sp>
    </p:spTree>
    <p:extLst>
      <p:ext uri="{BB962C8B-B14F-4D97-AF65-F5344CB8AC3E}">
        <p14:creationId xmlns:p14="http://schemas.microsoft.com/office/powerpoint/2010/main" val="88795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35230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 #4 #4:  How Long Does It Take to Get Funded?&#10;"/>
          <p:cNvSpPr>
            <a:spLocks noGrp="1"/>
          </p:cNvSpPr>
          <p:nvPr>
            <p:ph type="title" idx="4294967295"/>
          </p:nvPr>
        </p:nvSpPr>
        <p:spPr>
          <a:xfrm>
            <a:off x="228600" y="3409950"/>
            <a:ext cx="7620000" cy="956072"/>
          </a:xfrm>
        </p:spPr>
        <p:txBody>
          <a:bodyPr>
            <a:normAutofit/>
          </a:bodyPr>
          <a:lstStyle/>
          <a:p>
            <a:pPr indent="0" eaLnBrk="1" fontAlgn="auto" hangingPunct="1">
              <a:spcAft>
                <a:spcPts val="0"/>
              </a:spcAft>
              <a:defRPr/>
            </a:pPr>
            <a:r>
              <a:rPr lang="en-US" sz="2800" dirty="0" smtClean="0">
                <a:solidFill>
                  <a:schemeClr val="tx2">
                    <a:tint val="100000"/>
                    <a:shade val="90000"/>
                    <a:satMod val="250000"/>
                    <a:alpha val="100000"/>
                  </a:schemeClr>
                </a:solidFill>
              </a:rPr>
              <a:t>#1:  How Long Does It Take to Get Funded?</a:t>
            </a:r>
            <a:endParaRPr lang="en-US" sz="2800" dirty="0">
              <a:solidFill>
                <a:schemeClr val="tx2">
                  <a:tint val="100000"/>
                  <a:shade val="90000"/>
                  <a:satMod val="250000"/>
                  <a:alpha val="100000"/>
                </a:schemeClr>
              </a:solidFill>
            </a:endParaRPr>
          </a:p>
        </p:txBody>
      </p:sp>
      <p:pic>
        <p:nvPicPr>
          <p:cNvPr id="8" name="Picture Placeholder 7" descr="Graphic of seasons changing"/>
          <p:cNvPicPr>
            <a:picLocks noGrp="1" noChangeAspect="1"/>
          </p:cNvPicPr>
          <p:nvPr>
            <p:ph type="pic" idx="4294967295"/>
          </p:nvPr>
        </p:nvPicPr>
        <p:blipFill>
          <a:blip r:embed="rId3" cstate="print"/>
          <a:srcRect t="16071" b="16071"/>
          <a:stretch>
            <a:fillRect/>
          </a:stretch>
        </p:blipFill>
        <p:spPr>
          <a:xfrm>
            <a:off x="152400" y="430220"/>
            <a:ext cx="8153400" cy="28243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084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A cartoon that shows how grant applications travel from a researcher through his or her institution to the NIH Center for Scientific Review which assigns it to an NIH Institute and Peer Review Group.  The application then goes to a study section, which reviews it for scientific merit.  The application continues on to an NIH institute, which evaluates it for relevance to its research priorities.  The application goes on to the institute's advisory council or board, which recommends action.  The Institute director then take final action.  Source: NIH/O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47750"/>
            <a:ext cx="7440613" cy="390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4" name="Title 19"/>
          <p:cNvSpPr>
            <a:spLocks noGrp="1"/>
          </p:cNvSpPr>
          <p:nvPr>
            <p:ph type="title"/>
          </p:nvPr>
        </p:nvSpPr>
        <p:spPr>
          <a:xfrm>
            <a:off x="138906" y="57150"/>
            <a:ext cx="8534400" cy="569119"/>
          </a:xfrm>
        </p:spPr>
        <p:txBody>
          <a:bodyPr>
            <a:normAutofit fontScale="90000"/>
          </a:bodyPr>
          <a:lstStyle/>
          <a:p>
            <a:pPr eaLnBrk="1" hangingPunct="1"/>
            <a:r>
              <a:rPr lang="en-US" dirty="0" smtClean="0"/>
              <a:t>How does a grant get funded?</a:t>
            </a:r>
          </a:p>
        </p:txBody>
      </p:sp>
    </p:spTree>
    <p:extLst>
      <p:ext uri="{BB962C8B-B14F-4D97-AF65-F5344CB8AC3E}">
        <p14:creationId xmlns:p14="http://schemas.microsoft.com/office/powerpoint/2010/main" val="24738164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2800" dirty="0" smtClean="0"/>
              <a:t>Ready for Award…When?</a:t>
            </a:r>
            <a:endParaRPr lang="en-US" sz="2800" dirty="0"/>
          </a:p>
        </p:txBody>
      </p:sp>
      <p:sp>
        <p:nvSpPr>
          <p:cNvPr id="36867" name="Content Placeholder 2"/>
          <p:cNvSpPr>
            <a:spLocks noGrp="1"/>
          </p:cNvSpPr>
          <p:nvPr>
            <p:ph idx="4294967295"/>
          </p:nvPr>
        </p:nvSpPr>
        <p:spPr>
          <a:xfrm>
            <a:off x="609600" y="1234679"/>
            <a:ext cx="8534400" cy="2668190"/>
          </a:xfrm>
          <a:prstGeom prst="rect">
            <a:avLst/>
          </a:prstGeom>
        </p:spPr>
        <p:txBody>
          <a:bodyPr/>
          <a:lstStyle/>
          <a:p>
            <a:pPr eaLnBrk="1" hangingPunct="1"/>
            <a:r>
              <a:rPr lang="en-US" dirty="0" smtClean="0"/>
              <a:t>All pre-award issues are resolved</a:t>
            </a:r>
          </a:p>
          <a:p>
            <a:pPr lvl="1" eaLnBrk="1" hangingPunct="1"/>
            <a:r>
              <a:rPr lang="en-US" sz="2400" dirty="0" smtClean="0"/>
              <a:t>Budget Negotiation</a:t>
            </a:r>
          </a:p>
          <a:p>
            <a:pPr lvl="1" eaLnBrk="1" hangingPunct="1"/>
            <a:r>
              <a:rPr lang="en-US" sz="2400" dirty="0" smtClean="0"/>
              <a:t>Certification on Education on Human Subjects</a:t>
            </a:r>
          </a:p>
          <a:p>
            <a:pPr lvl="1" eaLnBrk="1" hangingPunct="1"/>
            <a:r>
              <a:rPr lang="en-US" sz="2400" dirty="0" smtClean="0"/>
              <a:t>Animals &amp; Human Subject Protection Issues</a:t>
            </a:r>
          </a:p>
          <a:p>
            <a:pPr lvl="1" eaLnBrk="1" hangingPunct="1"/>
            <a:r>
              <a:rPr lang="en-US" sz="2400" dirty="0" smtClean="0"/>
              <a:t>Other Support Documentation</a:t>
            </a:r>
          </a:p>
          <a:p>
            <a:pPr lvl="1" eaLnBrk="1" hangingPunct="1">
              <a:buFontTx/>
              <a:buNone/>
            </a:pPr>
            <a:endParaRPr lang="en-US" sz="1600" dirty="0" smtClean="0"/>
          </a:p>
          <a:p>
            <a:pPr eaLnBrk="1" hangingPunct="1"/>
            <a:r>
              <a:rPr lang="en-US" sz="3000" dirty="0" smtClean="0"/>
              <a:t>Application to award takes ~9-10 months</a:t>
            </a:r>
          </a:p>
          <a:p>
            <a:pPr eaLnBrk="1" hangingPunct="1"/>
            <a:endParaRPr lang="en-US" dirty="0" smtClean="0"/>
          </a:p>
        </p:txBody>
      </p:sp>
    </p:spTree>
    <p:extLst>
      <p:ext uri="{BB962C8B-B14F-4D97-AF65-F5344CB8AC3E}">
        <p14:creationId xmlns:p14="http://schemas.microsoft.com/office/powerpoint/2010/main" val="84153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aphic of logo for eRA Commons"/>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90600" y="2343150"/>
            <a:ext cx="7162800" cy="9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0" y="0"/>
            <a:ext cx="8534400" cy="1155025"/>
          </a:xfrm>
        </p:spPr>
        <p:txBody>
          <a:bodyPr>
            <a:noAutofit/>
          </a:bodyPr>
          <a:lstStyle/>
          <a:p>
            <a:r>
              <a:rPr lang="en-US" sz="2800" dirty="0"/>
              <a:t>#2:How do I track my application?</a:t>
            </a:r>
            <a:br>
              <a:rPr lang="en-US" sz="2800" dirty="0"/>
            </a:br>
            <a:endParaRPr lang="en-US" sz="2800" dirty="0"/>
          </a:p>
        </p:txBody>
      </p:sp>
    </p:spTree>
    <p:extLst>
      <p:ext uri="{BB962C8B-B14F-4D97-AF65-F5344CB8AC3E}">
        <p14:creationId xmlns:p14="http://schemas.microsoft.com/office/powerpoint/2010/main" val="3815135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title: eRA Common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09550"/>
            <a:ext cx="790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7800" y="4476750"/>
            <a:ext cx="3733801" cy="400110"/>
          </a:xfrm>
          <a:prstGeom prst="rect">
            <a:avLst/>
          </a:prstGeom>
          <a:noFill/>
        </p:spPr>
        <p:txBody>
          <a:bodyPr wrap="square" rtlCol="0">
            <a:spAutoFit/>
          </a:bodyPr>
          <a:lstStyle/>
          <a:p>
            <a:r>
              <a:rPr lang="en-US" sz="2000" dirty="0" smtClean="0">
                <a:latin typeface="+mn-lt"/>
                <a:ea typeface="Adobe Gothic Std B" pitchFamily="34" charset="-128"/>
              </a:rPr>
              <a:t>Commons.era.nih.gov</a:t>
            </a:r>
            <a:endParaRPr lang="en-US" sz="2000" dirty="0">
              <a:latin typeface="+mn-lt"/>
              <a:ea typeface="Adobe Gothic Std B" pitchFamily="34" charset="-128"/>
            </a:endParaRPr>
          </a:p>
        </p:txBody>
      </p:sp>
      <p:sp>
        <p:nvSpPr>
          <p:cNvPr id="6" name="Content Placeholder 2"/>
          <p:cNvSpPr txBox="1">
            <a:spLocks/>
          </p:cNvSpPr>
          <p:nvPr/>
        </p:nvSpPr>
        <p:spPr bwMode="auto">
          <a:xfrm>
            <a:off x="762001" y="1162050"/>
            <a:ext cx="82296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a:buFontTx/>
              <a:buNone/>
            </a:pPr>
            <a:r>
              <a:rPr lang="en-US" sz="2000" dirty="0" smtClean="0"/>
              <a:t>In Commons you can find:</a:t>
            </a:r>
          </a:p>
          <a:p>
            <a:pPr>
              <a:buFontTx/>
              <a:buNone/>
            </a:pPr>
            <a:r>
              <a:rPr lang="en-US" sz="2000" dirty="0" smtClean="0"/>
              <a:t>	Application image	</a:t>
            </a:r>
          </a:p>
          <a:p>
            <a:pPr>
              <a:buFontTx/>
              <a:buNone/>
            </a:pPr>
            <a:r>
              <a:rPr lang="en-US" sz="2000" dirty="0" smtClean="0"/>
              <a:t>	Application status	</a:t>
            </a:r>
          </a:p>
          <a:p>
            <a:pPr>
              <a:buFontTx/>
              <a:buNone/>
            </a:pPr>
            <a:r>
              <a:rPr lang="en-US" sz="2000" dirty="0" smtClean="0"/>
              <a:t>	Assignments (institute, review group)</a:t>
            </a:r>
          </a:p>
          <a:p>
            <a:pPr>
              <a:buFont typeface="Wingdings 2" pitchFamily="18" charset="2"/>
              <a:buNone/>
            </a:pPr>
            <a:r>
              <a:rPr lang="en-US" sz="2000" dirty="0" smtClean="0"/>
              <a:t>	NIH staff contacts (SRO, program, grants management)</a:t>
            </a:r>
          </a:p>
          <a:p>
            <a:pPr>
              <a:buFont typeface="Wingdings 2" pitchFamily="18" charset="2"/>
              <a:buNone/>
            </a:pPr>
            <a:r>
              <a:rPr lang="en-US" sz="2000" dirty="0" smtClean="0"/>
              <a:t>	Scores</a:t>
            </a:r>
          </a:p>
          <a:p>
            <a:pPr>
              <a:buFontTx/>
              <a:buNone/>
            </a:pPr>
            <a:r>
              <a:rPr lang="en-US" sz="2000" dirty="0" smtClean="0"/>
              <a:t>	Summary statement (PI only)</a:t>
            </a:r>
          </a:p>
          <a:p>
            <a:pPr>
              <a:buFontTx/>
              <a:buNone/>
            </a:pPr>
            <a:r>
              <a:rPr lang="en-US" sz="2000" dirty="0" smtClean="0"/>
              <a:t>	Notice of Award</a:t>
            </a:r>
          </a:p>
          <a:p>
            <a:pPr>
              <a:buFontTx/>
              <a:buNone/>
            </a:pPr>
            <a:r>
              <a:rPr lang="en-US" sz="2000" dirty="0" smtClean="0"/>
              <a:t>	Links to tools for reporting, no cost extensions, etc.</a:t>
            </a:r>
          </a:p>
          <a:p>
            <a:pPr>
              <a:buFontTx/>
              <a:buNone/>
            </a:pPr>
            <a:r>
              <a:rPr lang="en-US" sz="2000" dirty="0" smtClean="0"/>
              <a:t>			and more…</a:t>
            </a:r>
          </a:p>
        </p:txBody>
      </p:sp>
      <p:sp>
        <p:nvSpPr>
          <p:cNvPr id="3" name="Title 2"/>
          <p:cNvSpPr>
            <a:spLocks noGrp="1"/>
          </p:cNvSpPr>
          <p:nvPr>
            <p:ph type="title"/>
          </p:nvPr>
        </p:nvSpPr>
        <p:spPr>
          <a:xfrm>
            <a:off x="152400" y="0"/>
            <a:ext cx="8534400" cy="1155025"/>
          </a:xfrm>
        </p:spPr>
        <p:txBody>
          <a:bodyPr>
            <a:noAutofit/>
          </a:bodyPr>
          <a:lstStyle/>
          <a:p>
            <a:r>
              <a:rPr lang="en-US" sz="2800" dirty="0"/>
              <a:t>#2:How do I track my application?</a:t>
            </a:r>
            <a:br>
              <a:rPr lang="en-US" sz="2800" dirty="0"/>
            </a:br>
            <a:endParaRPr lang="en-US" sz="2800" dirty="0"/>
          </a:p>
        </p:txBody>
      </p:sp>
    </p:spTree>
    <p:extLst>
      <p:ext uri="{BB962C8B-B14F-4D97-AF65-F5344CB8AC3E}">
        <p14:creationId xmlns:p14="http://schemas.microsoft.com/office/powerpoint/2010/main" val="370088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aphic of logo for eRA Commons"/>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68829" y="285750"/>
            <a:ext cx="7162800" cy="9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7800" y="4324350"/>
            <a:ext cx="3733801" cy="400110"/>
          </a:xfrm>
          <a:prstGeom prst="rect">
            <a:avLst/>
          </a:prstGeom>
          <a:noFill/>
        </p:spPr>
        <p:txBody>
          <a:bodyPr wrap="square" rtlCol="0">
            <a:spAutoFit/>
          </a:bodyPr>
          <a:lstStyle/>
          <a:p>
            <a:r>
              <a:rPr lang="en-US" sz="2000" dirty="0" smtClean="0">
                <a:latin typeface="+mn-lt"/>
                <a:ea typeface="Adobe Gothic Std B" pitchFamily="34" charset="-128"/>
              </a:rPr>
              <a:t>Commons.era.nih.gov</a:t>
            </a:r>
            <a:endParaRPr lang="en-US" sz="2000" dirty="0">
              <a:latin typeface="+mn-lt"/>
              <a:ea typeface="Adobe Gothic Std B" pitchFamily="34" charset="-128"/>
            </a:endParaRPr>
          </a:p>
        </p:txBody>
      </p:sp>
      <p:sp>
        <p:nvSpPr>
          <p:cNvPr id="5" name="Content Placeholder 2"/>
          <p:cNvSpPr txBox="1">
            <a:spLocks/>
          </p:cNvSpPr>
          <p:nvPr/>
        </p:nvSpPr>
        <p:spPr bwMode="auto">
          <a:xfrm>
            <a:off x="762001" y="1428750"/>
            <a:ext cx="8229600" cy="314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a:buFontTx/>
              <a:buNone/>
            </a:pPr>
            <a:r>
              <a:rPr lang="en-US" sz="2000" dirty="0" smtClean="0"/>
              <a:t>Work with your institution’s office of sponsored research to be sure you are registered and your account is affiliated with your institution BEFORE you apply.</a:t>
            </a:r>
          </a:p>
          <a:p>
            <a:pPr>
              <a:buFontTx/>
              <a:buNone/>
            </a:pPr>
            <a:endParaRPr lang="en-US" sz="2000" dirty="0" smtClean="0"/>
          </a:p>
          <a:p>
            <a:pPr>
              <a:buFontTx/>
              <a:buNone/>
            </a:pPr>
            <a:r>
              <a:rPr lang="en-US" sz="2000" dirty="0" smtClean="0"/>
              <a:t>2 weeks lead time – PI registration in Commons</a:t>
            </a:r>
          </a:p>
          <a:p>
            <a:pPr>
              <a:buFontTx/>
              <a:buNone/>
            </a:pPr>
            <a:r>
              <a:rPr lang="en-US" sz="2000" dirty="0" smtClean="0"/>
              <a:t>6-8 weeks – All institutional registrations and renewals</a:t>
            </a:r>
          </a:p>
        </p:txBody>
      </p:sp>
      <p:sp>
        <p:nvSpPr>
          <p:cNvPr id="3" name="Title 2"/>
          <p:cNvSpPr>
            <a:spLocks noGrp="1"/>
          </p:cNvSpPr>
          <p:nvPr>
            <p:ph type="title"/>
          </p:nvPr>
        </p:nvSpPr>
        <p:spPr>
          <a:xfrm>
            <a:off x="152400" y="0"/>
            <a:ext cx="8534400" cy="1155025"/>
          </a:xfrm>
        </p:spPr>
        <p:txBody>
          <a:bodyPr>
            <a:noAutofit/>
          </a:bodyPr>
          <a:lstStyle/>
          <a:p>
            <a:r>
              <a:rPr lang="en-US" sz="2800" dirty="0"/>
              <a:t>#2:How do I track my application?</a:t>
            </a:r>
            <a:br>
              <a:rPr lang="en-US" sz="2800" dirty="0"/>
            </a:br>
            <a:endParaRPr lang="en-US" sz="2800" dirty="0"/>
          </a:p>
        </p:txBody>
      </p:sp>
    </p:spTree>
    <p:extLst>
      <p:ext uri="{BB962C8B-B14F-4D97-AF65-F5344CB8AC3E}">
        <p14:creationId xmlns:p14="http://schemas.microsoft.com/office/powerpoint/2010/main" val="266942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85906"/>
            <a:ext cx="8534400" cy="569119"/>
          </a:xfrm>
        </p:spPr>
        <p:txBody>
          <a:bodyPr>
            <a:noAutofit/>
          </a:bodyPr>
          <a:lstStyle/>
          <a:p>
            <a:r>
              <a:rPr lang="en-US" sz="2800" dirty="0" smtClean="0"/>
              <a:t>#3: Who is working on my application?</a:t>
            </a:r>
            <a:r>
              <a:rPr lang="en-US" sz="2800" dirty="0"/>
              <a:t/>
            </a:r>
            <a:br>
              <a:rPr lang="en-US" sz="2800" dirty="0"/>
            </a:br>
            <a:endParaRPr lang="en-US" sz="2800" dirty="0"/>
          </a:p>
        </p:txBody>
      </p:sp>
    </p:spTree>
    <p:extLst>
      <p:ext uri="{BB962C8B-B14F-4D97-AF65-F5344CB8AC3E}">
        <p14:creationId xmlns:p14="http://schemas.microsoft.com/office/powerpoint/2010/main" val="1801082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0AA479241C4447B5E02DCE81FC562E" ma:contentTypeVersion="4" ma:contentTypeDescription="Create a new document." ma:contentTypeScope="" ma:versionID="59005725f058dbee1e905f0466ed4e13">
  <xsd:schema xmlns:xsd="http://www.w3.org/2001/XMLSchema" xmlns:xs="http://www.w3.org/2001/XMLSchema" xmlns:p="http://schemas.microsoft.com/office/2006/metadata/properties" xmlns:ns1="http://schemas.microsoft.com/sharepoint/v3" xmlns:ns2="07347dcf-b454-4ecf-b582-84bdd40c08c7" targetNamespace="http://schemas.microsoft.com/office/2006/metadata/properties" ma:root="true" ma:fieldsID="6ae2c845d89c8aaad7c0cf15aa2d2843" ns1:_="" ns2:_="">
    <xsd:import namespace="http://schemas.microsoft.com/sharepoint/v3"/>
    <xsd:import namespace="07347dcf-b454-4ecf-b582-84bdd40c08c7"/>
    <xsd:element name="properties">
      <xsd:complexType>
        <xsd:sequence>
          <xsd:element name="documentManagement">
            <xsd:complexType>
              <xsd:all>
                <xsd:element ref="ns1:PublishingStartDate" minOccurs="0"/>
                <xsd:element ref="ns1:PublishingExpirationDate" minOccurs="0"/>
                <xsd:element ref="ns2:P0000000000000000000000000000001" minOccurs="0"/>
                <xsd:element ref="ns2:S00000000000000000000000000000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47dcf-b454-4ecf-b582-84bdd40c08c7" elementFormDefault="qualified">
    <xsd:import namespace="http://schemas.microsoft.com/office/2006/documentManagement/types"/>
    <xsd:import namespace="http://schemas.microsoft.com/office/infopath/2007/PartnerControls"/>
    <xsd:element name="P0000000000000000000000000000001" ma:index="11" nillable="true" ma:displayName="Accessibility" ma:internalName="P0000000000000000000000000000001">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1" ma:index="12" nillable="true" ma:displayName="Accessibility" ma:internalName="S0000000000000000000000000000001" ma:readOnly="false">
      <xsd:simpleType>
        <xsd:restriction base="dms:Choice">
          <xsd:enumeration value="None"/>
          <xsd:enumeration value="Passed"/>
          <xsd:enumeration value="Review"/>
          <xsd:enumeration value="Fai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0000000000000000000000000000001 xmlns="07347dcf-b454-4ecf-b582-84bdd40c08c7">Review</S0000000000000000000000000000001>
    <P0000000000000000000000000000001 xmlns="07347dcf-b454-4ecf-b582-84bdd40c08c7">
      <Url>http://public.csr.nih.gov/_layouts/hisoftware/ScanResultsDialog.aspx?ItemUniqueId=5bb78a15-d4b3-492d-ae44-6136aa2ad567&amp;fieldName=Accessibility&amp;IsDlg=1</Url>
      <Description>Review</Description>
    </P0000000000000000000000000000001>
  </documentManagement>
</p:properties>
</file>

<file path=customXml/itemProps1.xml><?xml version="1.0" encoding="utf-8"?>
<ds:datastoreItem xmlns:ds="http://schemas.openxmlformats.org/officeDocument/2006/customXml" ds:itemID="{A9E065FE-C600-43F2-9C22-5F45AD606BDC}"/>
</file>

<file path=customXml/itemProps2.xml><?xml version="1.0" encoding="utf-8"?>
<ds:datastoreItem xmlns:ds="http://schemas.openxmlformats.org/officeDocument/2006/customXml" ds:itemID="{E369647C-C915-4ABB-83D5-E8166AB9715C}"/>
</file>

<file path=customXml/itemProps3.xml><?xml version="1.0" encoding="utf-8"?>
<ds:datastoreItem xmlns:ds="http://schemas.openxmlformats.org/officeDocument/2006/customXml" ds:itemID="{2DE551DA-0040-44EA-A57A-8F8527539201}"/>
</file>

<file path=docProps/app.xml><?xml version="1.0" encoding="utf-8"?>
<Properties xmlns="http://schemas.openxmlformats.org/officeDocument/2006/extended-properties" xmlns:vt="http://schemas.openxmlformats.org/officeDocument/2006/docPropsVTypes">
  <Template>ProcessDiagram</Template>
  <TotalTime>0</TotalTime>
  <Words>588</Words>
  <Application>Microsoft Office PowerPoint</Application>
  <PresentationFormat>On-screen Show (16:9)</PresentationFormat>
  <Paragraphs>133</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ProcessDiagram</vt:lpstr>
      <vt:lpstr>Top 5 Things Institutions Need to Know about the NIH Grants Program</vt:lpstr>
      <vt:lpstr>Top 5 Questions</vt:lpstr>
      <vt:lpstr>#1:  How Long Does It Take to Get Funded?</vt:lpstr>
      <vt:lpstr>How does a grant get funded?</vt:lpstr>
      <vt:lpstr>Ready for Award…When?</vt:lpstr>
      <vt:lpstr>#2:How do I track my application? </vt:lpstr>
      <vt:lpstr>#2:How do I track my application? </vt:lpstr>
      <vt:lpstr>#2:How do I track my application? </vt:lpstr>
      <vt:lpstr>#3: Who is working on my application? </vt:lpstr>
      <vt:lpstr>Understand the NIH Extramural Team</vt:lpstr>
      <vt:lpstr>Program Official</vt:lpstr>
      <vt:lpstr>Scientific Review Officer</vt:lpstr>
      <vt:lpstr>Grants Management Officer</vt:lpstr>
      <vt:lpstr>Finding the Right Staff Contacts</vt:lpstr>
      <vt:lpstr>Institutional Roles and Responsibilities</vt:lpstr>
      <vt:lpstr>#4:  Got Funded…Now What?</vt:lpstr>
      <vt:lpstr>You’ll Receive a Notice of Award (NoA)</vt:lpstr>
      <vt:lpstr>NIH Grants Policy Statement</vt:lpstr>
      <vt:lpstr>Post Award Management</vt:lpstr>
      <vt:lpstr>#5:  Where can I find more information?</vt:lpstr>
      <vt:lpstr>Bookmark Grant.nih.gov</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Top 10 - Fundamentals of the NIH Grants Process - Regional Seminar 2014</dc:title>
  <dc:creator/>
  <cp:lastModifiedBy/>
  <cp:revision>1</cp:revision>
  <dcterms:created xsi:type="dcterms:W3CDTF">2014-04-29T18:34:53Z</dcterms:created>
  <dcterms:modified xsi:type="dcterms:W3CDTF">2015-11-10T20:18:15Z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0x010100170AA479241C4447B5E02DCE81FC562E</vt:lpwstr>
  </property>
  <property fmtid="{D5CDD505-2E9C-101B-9397-08002B2CF9AE}" pid="3" name="Order">
    <vt:r8>2400</vt:r8>
  </property>
  <property fmtid="{D5CDD505-2E9C-101B-9397-08002B2CF9AE}" pid="4" name="Approval Leve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