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1" r:id="rId4"/>
    <p:sldMasterId id="2147483744" r:id="rId5"/>
  </p:sldMasterIdLst>
  <p:notesMasterIdLst>
    <p:notesMasterId r:id="rId79"/>
  </p:notesMasterIdLst>
  <p:handoutMasterIdLst>
    <p:handoutMasterId r:id="rId80"/>
  </p:handoutMasterIdLst>
  <p:sldIdLst>
    <p:sldId id="281" r:id="rId6"/>
    <p:sldId id="338" r:id="rId7"/>
    <p:sldId id="349" r:id="rId8"/>
    <p:sldId id="283" r:id="rId9"/>
    <p:sldId id="332" r:id="rId10"/>
    <p:sldId id="326" r:id="rId11"/>
    <p:sldId id="327" r:id="rId12"/>
    <p:sldId id="329" r:id="rId13"/>
    <p:sldId id="331" r:id="rId14"/>
    <p:sldId id="330" r:id="rId15"/>
    <p:sldId id="328" r:id="rId16"/>
    <p:sldId id="284" r:id="rId17"/>
    <p:sldId id="285" r:id="rId18"/>
    <p:sldId id="339" r:id="rId19"/>
    <p:sldId id="348" r:id="rId20"/>
    <p:sldId id="347" r:id="rId21"/>
    <p:sldId id="346" r:id="rId22"/>
    <p:sldId id="345" r:id="rId23"/>
    <p:sldId id="344" r:id="rId24"/>
    <p:sldId id="343" r:id="rId25"/>
    <p:sldId id="342" r:id="rId26"/>
    <p:sldId id="341" r:id="rId27"/>
    <p:sldId id="340" r:id="rId28"/>
    <p:sldId id="288" r:id="rId29"/>
    <p:sldId id="287" r:id="rId30"/>
    <p:sldId id="289" r:id="rId31"/>
    <p:sldId id="290" r:id="rId32"/>
    <p:sldId id="291" r:id="rId33"/>
    <p:sldId id="292" r:id="rId34"/>
    <p:sldId id="293" r:id="rId35"/>
    <p:sldId id="294" r:id="rId36"/>
    <p:sldId id="295" r:id="rId37"/>
    <p:sldId id="296" r:id="rId38"/>
    <p:sldId id="297" r:id="rId39"/>
    <p:sldId id="319" r:id="rId40"/>
    <p:sldId id="298" r:id="rId41"/>
    <p:sldId id="318" r:id="rId42"/>
    <p:sldId id="317" r:id="rId43"/>
    <p:sldId id="316" r:id="rId44"/>
    <p:sldId id="350" r:id="rId45"/>
    <p:sldId id="351" r:id="rId46"/>
    <p:sldId id="299" r:id="rId47"/>
    <p:sldId id="320" r:id="rId48"/>
    <p:sldId id="325" r:id="rId49"/>
    <p:sldId id="324" r:id="rId50"/>
    <p:sldId id="323" r:id="rId51"/>
    <p:sldId id="322" r:id="rId52"/>
    <p:sldId id="321" r:id="rId53"/>
    <p:sldId id="300" r:id="rId54"/>
    <p:sldId id="302" r:id="rId55"/>
    <p:sldId id="303" r:id="rId56"/>
    <p:sldId id="304" r:id="rId57"/>
    <p:sldId id="305" r:id="rId58"/>
    <p:sldId id="306" r:id="rId59"/>
    <p:sldId id="352" r:id="rId60"/>
    <p:sldId id="353" r:id="rId61"/>
    <p:sldId id="354" r:id="rId62"/>
    <p:sldId id="355" r:id="rId63"/>
    <p:sldId id="356" r:id="rId64"/>
    <p:sldId id="357" r:id="rId65"/>
    <p:sldId id="358" r:id="rId66"/>
    <p:sldId id="359" r:id="rId67"/>
    <p:sldId id="360" r:id="rId68"/>
    <p:sldId id="361" r:id="rId69"/>
    <p:sldId id="362" r:id="rId70"/>
    <p:sldId id="363" r:id="rId71"/>
    <p:sldId id="364" r:id="rId72"/>
    <p:sldId id="371" r:id="rId73"/>
    <p:sldId id="366" r:id="rId74"/>
    <p:sldId id="367" r:id="rId75"/>
    <p:sldId id="368" r:id="rId76"/>
    <p:sldId id="369" r:id="rId77"/>
    <p:sldId id="370" r:id="rId78"/>
  </p:sldIdLst>
  <p:sldSz cx="9144000" cy="5143500" type="screen16x9"/>
  <p:notesSz cx="7010400" cy="9296400"/>
  <p:defaultTex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500"/>
    <a:srgbClr val="CC0000"/>
    <a:srgbClr val="6C3A77"/>
    <a:srgbClr val="8ABA3C"/>
    <a:srgbClr val="81AE38"/>
    <a:srgbClr val="8CBD3D"/>
    <a:srgbClr val="769F33"/>
    <a:srgbClr val="688B2D"/>
    <a:srgbClr val="5F9BAF"/>
    <a:srgbClr val="E5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53" autoAdjust="0"/>
    <p:restoredTop sz="86691" autoAdjust="0"/>
  </p:normalViewPr>
  <p:slideViewPr>
    <p:cSldViewPr>
      <p:cViewPr varScale="1">
        <p:scale>
          <a:sx n="38" d="100"/>
          <a:sy n="38" d="100"/>
        </p:scale>
        <p:origin x="48" y="80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3804" y="84"/>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commentAuthors" Target="commentAuthors.xml"/><Relationship Id="rId86"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dirty="0">
              <a:latin typeface="Segoe UI Light" pitchFamily="34" charset="0"/>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2930" tIns="46465" rIns="92930" bIns="46465" rtlCol="0"/>
          <a:lstStyle>
            <a:lvl1pPr algn="r">
              <a:defRPr sz="1200"/>
            </a:lvl1pPr>
          </a:lstStyle>
          <a:p>
            <a:fld id="{61FE9635-8DB6-4044-8D11-7AAFB69160BE}" type="datetimeFigureOut">
              <a:rPr lang="en-US" smtClean="0">
                <a:latin typeface="Segoe UI Light" pitchFamily="34" charset="0"/>
              </a:rPr>
              <a:pPr/>
              <a:t>10/13/2017</a:t>
            </a:fld>
            <a:endParaRPr lang="en-US" dirty="0">
              <a:latin typeface="Segoe UI Light"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2930" tIns="46465" rIns="92930" bIns="46465" rtlCol="0" anchor="b"/>
          <a:lstStyle>
            <a:lvl1pPr algn="l">
              <a:defRPr sz="1200"/>
            </a:lvl1pPr>
          </a:lstStyle>
          <a:p>
            <a:endParaRPr lang="en-US" dirty="0">
              <a:latin typeface="Segoe UI Light" pitchFamily="34" charset="0"/>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930" tIns="46465" rIns="92930" bIns="46465" rtlCol="0" anchor="b"/>
          <a:lstStyle>
            <a:lvl1pPr algn="r">
              <a:defRPr sz="1200"/>
            </a:lvl1pPr>
          </a:lstStyle>
          <a:p>
            <a:fld id="{2D2FA1CA-7490-463D-B745-C9B4BA55BB2F}" type="slidenum">
              <a:rPr lang="en-US" smtClean="0">
                <a:latin typeface="Segoe UI Light" pitchFamily="34" charset="0"/>
              </a:rPr>
              <a:pPr/>
              <a:t>‹#›</a:t>
            </a:fld>
            <a:endParaRPr lang="en-US" dirty="0">
              <a:latin typeface="Segoe UI Light" pitchFamily="34" charset="0"/>
            </a:endParaRPr>
          </a:p>
        </p:txBody>
      </p:sp>
    </p:spTree>
    <p:extLst>
      <p:ext uri="{BB962C8B-B14F-4D97-AF65-F5344CB8AC3E}">
        <p14:creationId xmlns:p14="http://schemas.microsoft.com/office/powerpoint/2010/main" val="1903529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atin typeface="Segoe UI Light" pitchFamily="34" charset="0"/>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930" tIns="46465" rIns="92930" bIns="46465" rtlCol="0"/>
          <a:lstStyle>
            <a:lvl1pPr algn="r">
              <a:defRPr sz="1200">
                <a:latin typeface="Segoe UI Light" pitchFamily="34" charset="0"/>
              </a:defRPr>
            </a:lvl1pPr>
          </a:lstStyle>
          <a:p>
            <a:fld id="{B74433D1-1BE7-47BB-9A7A-53E534EE3FD0}" type="datetimeFigureOut">
              <a:rPr lang="en-US" smtClean="0"/>
              <a:pPr/>
              <a:t>10/13/2017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930" tIns="46465" rIns="92930" bIns="4646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930" tIns="46465" rIns="92930" bIns="46465" rtlCol="0" anchor="b"/>
          <a:lstStyle>
            <a:lvl1pPr algn="l">
              <a:defRPr sz="1200">
                <a:latin typeface="Segoe UI Light" pitchFamily="34" charset="0"/>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930" tIns="46465" rIns="92930" bIns="46465" rtlCol="0" anchor="b"/>
          <a:lstStyle>
            <a:lvl1pPr algn="r">
              <a:defRPr sz="1200">
                <a:latin typeface="Segoe UI Light" pitchFamily="34" charset="0"/>
              </a:defRPr>
            </a:lvl1pPr>
          </a:lstStyle>
          <a:p>
            <a:fld id="{91900A6A-F631-4DE5-85CD-60A32C70D696}" type="slidenum">
              <a:rPr lang="en-US" smtClean="0"/>
              <a:pPr/>
              <a:t>‹#›</a:t>
            </a:fld>
            <a:endParaRPr lang="en-US" dirty="0"/>
          </a:p>
        </p:txBody>
      </p:sp>
    </p:spTree>
    <p:extLst>
      <p:ext uri="{BB962C8B-B14F-4D97-AF65-F5344CB8AC3E}">
        <p14:creationId xmlns:p14="http://schemas.microsoft.com/office/powerpoint/2010/main" val="1084631570"/>
      </p:ext>
    </p:extLst>
  </p:cSld>
  <p:clrMap bg1="lt1" tx1="dk1" bg2="lt2" tx2="dk2" accent1="accent1" accent2="accent2" accent3="accent3" accent4="accent4" accent5="accent5" accent6="accent6" hlink="hlink" folHlink="folHlink"/>
  <p:notesStyle>
    <a:lvl1pPr marL="0" algn="l" defTabSz="913031" rtl="0" eaLnBrk="1" latinLnBrk="0" hangingPunct="1">
      <a:defRPr sz="1200" kern="1200">
        <a:solidFill>
          <a:schemeClr val="tx1"/>
        </a:solidFill>
        <a:latin typeface="Segoe UI Light" pitchFamily="34" charset="0"/>
        <a:ea typeface="+mn-ea"/>
        <a:cs typeface="+mn-cs"/>
      </a:defRPr>
    </a:lvl1pPr>
    <a:lvl2pPr marL="456514" algn="l" defTabSz="913031" rtl="0" eaLnBrk="1" latinLnBrk="0" hangingPunct="1">
      <a:defRPr sz="1200" kern="1200">
        <a:solidFill>
          <a:schemeClr val="tx1"/>
        </a:solidFill>
        <a:latin typeface="Segoe UI Light" pitchFamily="34" charset="0"/>
        <a:ea typeface="+mn-ea"/>
        <a:cs typeface="+mn-cs"/>
      </a:defRPr>
    </a:lvl2pPr>
    <a:lvl3pPr marL="913031" algn="l" defTabSz="913031" rtl="0" eaLnBrk="1" latinLnBrk="0" hangingPunct="1">
      <a:defRPr sz="1200" kern="1200">
        <a:solidFill>
          <a:schemeClr val="tx1"/>
        </a:solidFill>
        <a:latin typeface="Segoe UI Light" pitchFamily="34" charset="0"/>
        <a:ea typeface="+mn-ea"/>
        <a:cs typeface="+mn-cs"/>
      </a:defRPr>
    </a:lvl3pPr>
    <a:lvl4pPr marL="1369544" algn="l" defTabSz="913031" rtl="0" eaLnBrk="1" latinLnBrk="0" hangingPunct="1">
      <a:defRPr sz="1200" kern="1200">
        <a:solidFill>
          <a:schemeClr val="tx1"/>
        </a:solidFill>
        <a:latin typeface="Segoe UI Light" pitchFamily="34" charset="0"/>
        <a:ea typeface="+mn-ea"/>
        <a:cs typeface="+mn-cs"/>
      </a:defRPr>
    </a:lvl4pPr>
    <a:lvl5pPr marL="1826060" algn="l" defTabSz="913031" rtl="0" eaLnBrk="1" latinLnBrk="0" hangingPunct="1">
      <a:defRPr sz="1200" kern="1200">
        <a:solidFill>
          <a:schemeClr val="tx1"/>
        </a:solidFill>
        <a:latin typeface="Segoe UI Light" pitchFamily="34" charset="0"/>
        <a:ea typeface="+mn-ea"/>
        <a:cs typeface="+mn-cs"/>
      </a:defRPr>
    </a:lvl5pPr>
    <a:lvl6pPr marL="2282580" algn="l" defTabSz="913031" rtl="0" eaLnBrk="1" latinLnBrk="0" hangingPunct="1">
      <a:defRPr sz="1200" kern="1200">
        <a:solidFill>
          <a:schemeClr val="tx1"/>
        </a:solidFill>
        <a:latin typeface="+mn-lt"/>
        <a:ea typeface="+mn-ea"/>
        <a:cs typeface="+mn-cs"/>
      </a:defRPr>
    </a:lvl6pPr>
    <a:lvl7pPr marL="2739088" algn="l" defTabSz="913031" rtl="0" eaLnBrk="1" latinLnBrk="0" hangingPunct="1">
      <a:defRPr sz="1200" kern="1200">
        <a:solidFill>
          <a:schemeClr val="tx1"/>
        </a:solidFill>
        <a:latin typeface="+mn-lt"/>
        <a:ea typeface="+mn-ea"/>
        <a:cs typeface="+mn-cs"/>
      </a:defRPr>
    </a:lvl7pPr>
    <a:lvl8pPr marL="3195603" algn="l" defTabSz="913031" rtl="0" eaLnBrk="1" latinLnBrk="0" hangingPunct="1">
      <a:defRPr sz="1200" kern="1200">
        <a:solidFill>
          <a:schemeClr val="tx1"/>
        </a:solidFill>
        <a:latin typeface="+mn-lt"/>
        <a:ea typeface="+mn-ea"/>
        <a:cs typeface="+mn-cs"/>
      </a:defRPr>
    </a:lvl8pPr>
    <a:lvl9pPr marL="3652119" algn="l" defTabSz="9130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nih-extramural-intranet.od.nih.gov/d/sites/default/files/RigorActivityCodes-20151006.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8953" indent="-291905" eaLnBrk="0" hangingPunct="0">
              <a:defRPr>
                <a:solidFill>
                  <a:schemeClr val="tx1"/>
                </a:solidFill>
                <a:latin typeface="Arial" pitchFamily="34" charset="0"/>
              </a:defRPr>
            </a:lvl2pPr>
            <a:lvl3pPr marL="1167620" indent="-233523" eaLnBrk="0" hangingPunct="0">
              <a:defRPr>
                <a:solidFill>
                  <a:schemeClr val="tx1"/>
                </a:solidFill>
                <a:latin typeface="Arial" pitchFamily="34" charset="0"/>
              </a:defRPr>
            </a:lvl3pPr>
            <a:lvl4pPr marL="1634668" indent="-233523" eaLnBrk="0" hangingPunct="0">
              <a:defRPr>
                <a:solidFill>
                  <a:schemeClr val="tx1"/>
                </a:solidFill>
                <a:latin typeface="Arial" pitchFamily="34" charset="0"/>
              </a:defRPr>
            </a:lvl4pPr>
            <a:lvl5pPr marL="2101716" indent="-233523" eaLnBrk="0" hangingPunct="0">
              <a:defRPr>
                <a:solidFill>
                  <a:schemeClr val="tx1"/>
                </a:solidFill>
                <a:latin typeface="Arial" pitchFamily="34" charset="0"/>
              </a:defRPr>
            </a:lvl5pPr>
            <a:lvl6pPr marL="2568762" indent="-233523" eaLnBrk="0" fontAlgn="base" hangingPunct="0">
              <a:spcBef>
                <a:spcPct val="0"/>
              </a:spcBef>
              <a:spcAft>
                <a:spcPct val="0"/>
              </a:spcAft>
              <a:defRPr>
                <a:solidFill>
                  <a:schemeClr val="tx1"/>
                </a:solidFill>
                <a:latin typeface="Arial" pitchFamily="34" charset="0"/>
              </a:defRPr>
            </a:lvl6pPr>
            <a:lvl7pPr marL="3035811" indent="-233523" eaLnBrk="0" fontAlgn="base" hangingPunct="0">
              <a:spcBef>
                <a:spcPct val="0"/>
              </a:spcBef>
              <a:spcAft>
                <a:spcPct val="0"/>
              </a:spcAft>
              <a:defRPr>
                <a:solidFill>
                  <a:schemeClr val="tx1"/>
                </a:solidFill>
                <a:latin typeface="Arial" pitchFamily="34" charset="0"/>
              </a:defRPr>
            </a:lvl7pPr>
            <a:lvl8pPr marL="3502859" indent="-233523" eaLnBrk="0" fontAlgn="base" hangingPunct="0">
              <a:spcBef>
                <a:spcPct val="0"/>
              </a:spcBef>
              <a:spcAft>
                <a:spcPct val="0"/>
              </a:spcAft>
              <a:defRPr>
                <a:solidFill>
                  <a:schemeClr val="tx1"/>
                </a:solidFill>
                <a:latin typeface="Arial" pitchFamily="34" charset="0"/>
              </a:defRPr>
            </a:lvl8pPr>
            <a:lvl9pPr marL="3969907" indent="-233523" eaLnBrk="0" fontAlgn="base" hangingPunct="0">
              <a:spcBef>
                <a:spcPct val="0"/>
              </a:spcBef>
              <a:spcAft>
                <a:spcPct val="0"/>
              </a:spcAft>
              <a:defRPr>
                <a:solidFill>
                  <a:schemeClr val="tx1"/>
                </a:solidFill>
                <a:latin typeface="Arial" pitchFamily="34" charset="0"/>
              </a:defRPr>
            </a:lvl9pPr>
          </a:lstStyle>
          <a:p>
            <a:pPr eaLnBrk="1" hangingPunct="1"/>
            <a:fld id="{DC7AECA4-1BAD-4940-9429-EBE5D932B36D}" type="slidenum">
              <a:rPr lang="en-US" smtClean="0">
                <a:solidFill>
                  <a:srgbClr val="000000"/>
                </a:solidFill>
              </a:rPr>
              <a:pPr eaLnBrk="1" hangingPunct="1"/>
              <a:t>2</a:t>
            </a:fld>
            <a:endParaRPr lang="en-US" dirty="0">
              <a:solidFill>
                <a:srgbClr val="000000"/>
              </a:solidFill>
            </a:endParaRPr>
          </a:p>
        </p:txBody>
      </p:sp>
      <p:sp>
        <p:nvSpPr>
          <p:cNvPr id="30723" name="Rectangle 2"/>
          <p:cNvSpPr>
            <a:spLocks noGrp="1" noRot="1" noChangeAspect="1" noChangeArrowheads="1" noTextEdit="1"/>
          </p:cNvSpPr>
          <p:nvPr>
            <p:ph type="sldImg"/>
          </p:nvPr>
        </p:nvSpPr>
        <p:spPr>
          <a:xfrm>
            <a:off x="438150" y="695325"/>
            <a:ext cx="6189663" cy="3481388"/>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a:solidFill>
                <a:schemeClr val="tx1"/>
              </a:solidFill>
              <a:latin typeface="Arial" pitchFamily="34" charset="0"/>
            </a:endParaRPr>
          </a:p>
        </p:txBody>
      </p:sp>
    </p:spTree>
    <p:extLst>
      <p:ext uri="{BB962C8B-B14F-4D97-AF65-F5344CB8AC3E}">
        <p14:creationId xmlns:p14="http://schemas.microsoft.com/office/powerpoint/2010/main" val="12681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11</a:t>
            </a:fld>
            <a:endParaRPr lang="en-US" dirty="0"/>
          </a:p>
        </p:txBody>
      </p:sp>
    </p:spTree>
    <p:extLst>
      <p:ext uri="{BB962C8B-B14F-4D97-AF65-F5344CB8AC3E}">
        <p14:creationId xmlns:p14="http://schemas.microsoft.com/office/powerpoint/2010/main" val="3477185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834" eaLnBrk="0" hangingPunct="0">
              <a:defRPr sz="2000" b="1">
                <a:solidFill>
                  <a:schemeClr val="tx1"/>
                </a:solidFill>
                <a:latin typeface="Bodoni MT" pitchFamily="18" charset="0"/>
                <a:ea typeface="ＭＳ Ｐゴシック" pitchFamily="1" charset="-128"/>
              </a:defRPr>
            </a:lvl1pPr>
            <a:lvl2pPr marL="744597" indent="-286383" defTabSz="879834" eaLnBrk="0" hangingPunct="0">
              <a:defRPr sz="2000" b="1">
                <a:solidFill>
                  <a:schemeClr val="tx1"/>
                </a:solidFill>
                <a:latin typeface="Bodoni MT" pitchFamily="18" charset="0"/>
                <a:ea typeface="ＭＳ Ｐゴシック" pitchFamily="1" charset="-128"/>
              </a:defRPr>
            </a:lvl2pPr>
            <a:lvl3pPr marL="1145532" indent="-229106" defTabSz="879834" eaLnBrk="0" hangingPunct="0">
              <a:defRPr sz="2000" b="1">
                <a:solidFill>
                  <a:schemeClr val="tx1"/>
                </a:solidFill>
                <a:latin typeface="Bodoni MT" pitchFamily="18" charset="0"/>
                <a:ea typeface="ＭＳ Ｐゴシック" pitchFamily="1" charset="-128"/>
              </a:defRPr>
            </a:lvl3pPr>
            <a:lvl4pPr marL="1603748" indent="-229106" defTabSz="879834" eaLnBrk="0" hangingPunct="0">
              <a:defRPr sz="2000" b="1">
                <a:solidFill>
                  <a:schemeClr val="tx1"/>
                </a:solidFill>
                <a:latin typeface="Bodoni MT" pitchFamily="18" charset="0"/>
                <a:ea typeface="ＭＳ Ｐゴシック" pitchFamily="1" charset="-128"/>
              </a:defRPr>
            </a:lvl4pPr>
            <a:lvl5pPr marL="2061961" indent="-229106" defTabSz="879834" eaLnBrk="0" hangingPunct="0">
              <a:defRPr sz="2000" b="1">
                <a:solidFill>
                  <a:schemeClr val="tx1"/>
                </a:solidFill>
                <a:latin typeface="Bodoni MT" pitchFamily="18" charset="0"/>
                <a:ea typeface="ＭＳ Ｐゴシック" pitchFamily="1" charset="-128"/>
              </a:defRPr>
            </a:lvl5pPr>
            <a:lvl6pPr marL="2520174" indent="-229106" algn="ctr" defTabSz="879834"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8388" indent="-229106" algn="ctr" defTabSz="879834"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36600" indent="-229106" algn="ctr" defTabSz="879834"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94817" indent="-229106" algn="ctr" defTabSz="879834"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fld id="{DEDD3F88-3B0B-4243-B986-04B0B3DE6156}" type="slidenum">
              <a:rPr lang="en-US" sz="1200" b="0">
                <a:solidFill>
                  <a:prstClr val="black"/>
                </a:solidFill>
                <a:latin typeface="Times" pitchFamily="1" charset="0"/>
              </a:rPr>
              <a:pPr/>
              <a:t>12</a:t>
            </a:fld>
            <a:endParaRPr lang="en-US" sz="1200" b="0" dirty="0">
              <a:solidFill>
                <a:prstClr val="black"/>
              </a:solidFill>
              <a:latin typeface="Times" pitchFamily="1" charset="0"/>
            </a:endParaRPr>
          </a:p>
        </p:txBody>
      </p:sp>
      <p:sp>
        <p:nvSpPr>
          <p:cNvPr id="131075"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131076" name="Rectangle 3"/>
          <p:cNvSpPr>
            <a:spLocks noGrp="1" noChangeArrowheads="1"/>
          </p:cNvSpPr>
          <p:nvPr>
            <p:ph type="body" idx="1"/>
          </p:nvPr>
        </p:nvSpPr>
        <p:spPr>
          <a:xfrm>
            <a:off x="935043" y="4416431"/>
            <a:ext cx="5140325" cy="4183064"/>
          </a:xfrm>
          <a:solidFill>
            <a:srgbClr val="FFFFFF"/>
          </a:solidFill>
          <a:ln>
            <a:solidFill>
              <a:srgbClr val="000000"/>
            </a:solidFill>
          </a:ln>
        </p:spPr>
        <p:txBody>
          <a:bodyPr lIns="93354" tIns="46677" rIns="93354" bIns="46677"/>
          <a:lstStyle/>
          <a:p>
            <a:pPr eaLnBrk="1" hangingPunct="1"/>
            <a:r>
              <a:rPr lang="en-US" dirty="0"/>
              <a:t>In one slide, we’re going to show</a:t>
            </a:r>
            <a:r>
              <a:rPr lang="en-US" baseline="0" dirty="0"/>
              <a:t> you </a:t>
            </a:r>
            <a:r>
              <a:rPr lang="en-US" dirty="0"/>
              <a:t>How NIH Peer Review Works</a:t>
            </a:r>
          </a:p>
          <a:p>
            <a:pPr eaLnBrk="1" hangingPunct="1"/>
            <a:endParaRPr lang="en-US" dirty="0"/>
          </a:p>
          <a:p>
            <a:pPr eaLnBrk="1" hangingPunct="1"/>
            <a:r>
              <a:rPr lang="en-US" dirty="0"/>
              <a:t>NIH has a two-stage review process powered by the input of multiple external experts and other stakeholders.</a:t>
            </a:r>
            <a:r>
              <a:rPr lang="en-US" baseline="0" dirty="0"/>
              <a:t> </a:t>
            </a:r>
            <a:r>
              <a:rPr lang="en-US" dirty="0"/>
              <a:t>Stage One: Evaluation for Scientific Merit by external scientific experts from academia and industry.  Stage Two: Evaluation for Relevance to Research Priorities by the relevant NIH Institute or Center, which consults more senior scientific experts, patients and patient advocates on its Advisory Council.</a:t>
            </a:r>
          </a:p>
          <a:p>
            <a:pPr eaLnBrk="1" hangingPunct="1"/>
            <a:endParaRPr lang="en-US" dirty="0"/>
          </a:p>
        </p:txBody>
      </p:sp>
    </p:spTree>
    <p:extLst>
      <p:ext uri="{BB962C8B-B14F-4D97-AF65-F5344CB8AC3E}">
        <p14:creationId xmlns:p14="http://schemas.microsoft.com/office/powerpoint/2010/main" val="113105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see how three reviewers</a:t>
            </a:r>
            <a:r>
              <a:rPr lang="en-US" baseline="0" dirty="0"/>
              <a:t> are assigned to your application and how they start the discussion of your application.</a:t>
            </a:r>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13</a:t>
            </a:fld>
            <a:endParaRPr lang="en-US" dirty="0"/>
          </a:p>
        </p:txBody>
      </p:sp>
    </p:spTree>
    <p:extLst>
      <p:ext uri="{BB962C8B-B14F-4D97-AF65-F5344CB8AC3E}">
        <p14:creationId xmlns:p14="http://schemas.microsoft.com/office/powerpoint/2010/main" val="4041216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to Appreciate Submission Is a Multi-Step Process: you</a:t>
            </a:r>
            <a:r>
              <a:rPr lang="en-US" b="1" i="0" strike="sngStrike" baseline="0" dirty="0"/>
              <a:t>r</a:t>
            </a:r>
            <a:r>
              <a:rPr lang="en-US" dirty="0"/>
              <a:t>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a:t>
            </a:r>
            <a:r>
              <a:rPr lang="en-US" b="1" i="0" baseline="0" dirty="0"/>
              <a:t>It is y</a:t>
            </a:r>
            <a:r>
              <a:rPr lang="en-US" dirty="0"/>
              <a:t>our responsibility to view your application and track its progress through the system.  NIH and CSR first see your application after it clears Grants.gov.</a:t>
            </a:r>
          </a:p>
        </p:txBody>
      </p:sp>
      <p:sp>
        <p:nvSpPr>
          <p:cNvPr id="4" name="Slide Number Placeholder 3"/>
          <p:cNvSpPr>
            <a:spLocks noGrp="1"/>
          </p:cNvSpPr>
          <p:nvPr>
            <p:ph type="sldNum" sz="quarter" idx="10"/>
          </p:nvPr>
        </p:nvSpPr>
        <p:spPr/>
        <p:txBody>
          <a:bodyPr/>
          <a:lstStyle/>
          <a:p>
            <a:fld id="{BD1BF5B0-23E9-47E8-8B3C-BB8264797E0A}" type="slidenum">
              <a:rPr lang="en-US" smtClean="0"/>
              <a:t>14</a:t>
            </a:fld>
            <a:endParaRPr lang="en-US" dirty="0"/>
          </a:p>
        </p:txBody>
      </p:sp>
    </p:spTree>
    <p:extLst>
      <p:ext uri="{BB962C8B-B14F-4D97-AF65-F5344CB8AC3E}">
        <p14:creationId xmlns:p14="http://schemas.microsoft.com/office/powerpoint/2010/main" val="885653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to Appreciate Submission Is a Multi-Step Process: your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Your responsibility to view your application and track its progress through the system.  NIH and CSR first see your application after it clears Grants.gov.</a:t>
            </a:r>
          </a:p>
        </p:txBody>
      </p:sp>
      <p:sp>
        <p:nvSpPr>
          <p:cNvPr id="4" name="Slide Number Placeholder 3"/>
          <p:cNvSpPr>
            <a:spLocks noGrp="1"/>
          </p:cNvSpPr>
          <p:nvPr>
            <p:ph type="sldNum" sz="quarter" idx="10"/>
          </p:nvPr>
        </p:nvSpPr>
        <p:spPr/>
        <p:txBody>
          <a:bodyPr/>
          <a:lstStyle/>
          <a:p>
            <a:fld id="{BD1BF5B0-23E9-47E8-8B3C-BB8264797E0A}" type="slidenum">
              <a:rPr lang="en-US" smtClean="0"/>
              <a:t>15</a:t>
            </a:fld>
            <a:endParaRPr lang="en-US" dirty="0"/>
          </a:p>
        </p:txBody>
      </p:sp>
    </p:spTree>
    <p:extLst>
      <p:ext uri="{BB962C8B-B14F-4D97-AF65-F5344CB8AC3E}">
        <p14:creationId xmlns:p14="http://schemas.microsoft.com/office/powerpoint/2010/main" val="3688408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to Appreciate Submission Is a Multi-Step Process: your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Your responsibility to view your application and track its progress through the system.  NIH and CSR first see your application after it clears Grants.gov.</a:t>
            </a:r>
          </a:p>
        </p:txBody>
      </p:sp>
      <p:sp>
        <p:nvSpPr>
          <p:cNvPr id="4" name="Slide Number Placeholder 3"/>
          <p:cNvSpPr>
            <a:spLocks noGrp="1"/>
          </p:cNvSpPr>
          <p:nvPr>
            <p:ph type="sldNum" sz="quarter" idx="10"/>
          </p:nvPr>
        </p:nvSpPr>
        <p:spPr/>
        <p:txBody>
          <a:bodyPr/>
          <a:lstStyle/>
          <a:p>
            <a:fld id="{BD1BF5B0-23E9-47E8-8B3C-BB8264797E0A}" type="slidenum">
              <a:rPr lang="en-US" smtClean="0"/>
              <a:t>16</a:t>
            </a:fld>
            <a:endParaRPr lang="en-US" dirty="0"/>
          </a:p>
        </p:txBody>
      </p:sp>
    </p:spTree>
    <p:extLst>
      <p:ext uri="{BB962C8B-B14F-4D97-AF65-F5344CB8AC3E}">
        <p14:creationId xmlns:p14="http://schemas.microsoft.com/office/powerpoint/2010/main" val="2871886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to Appreciate Submission Is a Multi-Step Process: your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Your responsibility to view your application and track its progress through the system.  NIH and CSR first see your application after it clears Grants.gov.</a:t>
            </a:r>
          </a:p>
        </p:txBody>
      </p:sp>
      <p:sp>
        <p:nvSpPr>
          <p:cNvPr id="4" name="Slide Number Placeholder 3"/>
          <p:cNvSpPr>
            <a:spLocks noGrp="1"/>
          </p:cNvSpPr>
          <p:nvPr>
            <p:ph type="sldNum" sz="quarter" idx="10"/>
          </p:nvPr>
        </p:nvSpPr>
        <p:spPr/>
        <p:txBody>
          <a:bodyPr/>
          <a:lstStyle/>
          <a:p>
            <a:fld id="{BD1BF5B0-23E9-47E8-8B3C-BB8264797E0A}" type="slidenum">
              <a:rPr lang="en-US" smtClean="0"/>
              <a:t>17</a:t>
            </a:fld>
            <a:endParaRPr lang="en-US" dirty="0"/>
          </a:p>
        </p:txBody>
      </p:sp>
    </p:spTree>
    <p:extLst>
      <p:ext uri="{BB962C8B-B14F-4D97-AF65-F5344CB8AC3E}">
        <p14:creationId xmlns:p14="http://schemas.microsoft.com/office/powerpoint/2010/main" val="2059973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to Appreciate Submission Is a Multi-Step Process: your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Your responsibility to view your application and track its progress through the system.  NIH and CSR first see your application after it clears Grants.gov.</a:t>
            </a:r>
          </a:p>
        </p:txBody>
      </p:sp>
      <p:sp>
        <p:nvSpPr>
          <p:cNvPr id="4" name="Slide Number Placeholder 3"/>
          <p:cNvSpPr>
            <a:spLocks noGrp="1"/>
          </p:cNvSpPr>
          <p:nvPr>
            <p:ph type="sldNum" sz="quarter" idx="10"/>
          </p:nvPr>
        </p:nvSpPr>
        <p:spPr/>
        <p:txBody>
          <a:bodyPr/>
          <a:lstStyle/>
          <a:p>
            <a:fld id="{BD1BF5B0-23E9-47E8-8B3C-BB8264797E0A}" type="slidenum">
              <a:rPr lang="en-US" smtClean="0"/>
              <a:t>18</a:t>
            </a:fld>
            <a:endParaRPr lang="en-US" dirty="0"/>
          </a:p>
        </p:txBody>
      </p:sp>
    </p:spTree>
    <p:extLst>
      <p:ext uri="{BB962C8B-B14F-4D97-AF65-F5344CB8AC3E}">
        <p14:creationId xmlns:p14="http://schemas.microsoft.com/office/powerpoint/2010/main" val="1244139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to Appreciate Submission Is a Multi-Step Process: your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Your responsibility to view your application and track its progress through the system.  NIH and CSR first see your application after it clears Grants.gov.</a:t>
            </a:r>
          </a:p>
        </p:txBody>
      </p:sp>
      <p:sp>
        <p:nvSpPr>
          <p:cNvPr id="4" name="Slide Number Placeholder 3"/>
          <p:cNvSpPr>
            <a:spLocks noGrp="1"/>
          </p:cNvSpPr>
          <p:nvPr>
            <p:ph type="sldNum" sz="quarter" idx="10"/>
          </p:nvPr>
        </p:nvSpPr>
        <p:spPr/>
        <p:txBody>
          <a:bodyPr/>
          <a:lstStyle/>
          <a:p>
            <a:fld id="{BD1BF5B0-23E9-47E8-8B3C-BB8264797E0A}" type="slidenum">
              <a:rPr lang="en-US" smtClean="0"/>
              <a:t>19</a:t>
            </a:fld>
            <a:endParaRPr lang="en-US" dirty="0"/>
          </a:p>
        </p:txBody>
      </p:sp>
    </p:spTree>
    <p:extLst>
      <p:ext uri="{BB962C8B-B14F-4D97-AF65-F5344CB8AC3E}">
        <p14:creationId xmlns:p14="http://schemas.microsoft.com/office/powerpoint/2010/main" val="2598115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to Appreciate Submission Is a Multi-Step Process: your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Your responsibility to view your application and track its progress through the system.  NIH and CSR first see your application after it clears Grants.gov.</a:t>
            </a:r>
          </a:p>
        </p:txBody>
      </p:sp>
      <p:sp>
        <p:nvSpPr>
          <p:cNvPr id="4" name="Slide Number Placeholder 3"/>
          <p:cNvSpPr>
            <a:spLocks noGrp="1"/>
          </p:cNvSpPr>
          <p:nvPr>
            <p:ph type="sldNum" sz="quarter" idx="10"/>
          </p:nvPr>
        </p:nvSpPr>
        <p:spPr/>
        <p:txBody>
          <a:bodyPr/>
          <a:lstStyle/>
          <a:p>
            <a:fld id="{BD1BF5B0-23E9-47E8-8B3C-BB8264797E0A}" type="slidenum">
              <a:rPr lang="en-US" smtClean="0"/>
              <a:t>20</a:t>
            </a:fld>
            <a:endParaRPr lang="en-US" dirty="0"/>
          </a:p>
        </p:txBody>
      </p:sp>
    </p:spTree>
    <p:extLst>
      <p:ext uri="{BB962C8B-B14F-4D97-AF65-F5344CB8AC3E}">
        <p14:creationId xmlns:p14="http://schemas.microsoft.com/office/powerpoint/2010/main" val="118528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Know what is required for your application</a:t>
            </a:r>
          </a:p>
        </p:txBody>
      </p:sp>
      <p:sp>
        <p:nvSpPr>
          <p:cNvPr id="4" name="Slide Number Placeholder 3"/>
          <p:cNvSpPr>
            <a:spLocks noGrp="1"/>
          </p:cNvSpPr>
          <p:nvPr>
            <p:ph type="sldNum" sz="quarter" idx="10"/>
          </p:nvPr>
        </p:nvSpPr>
        <p:spPr/>
        <p:txBody>
          <a:bodyPr/>
          <a:lstStyle/>
          <a:p>
            <a:fld id="{91900A6A-F631-4DE5-85CD-60A32C70D696}" type="slidenum">
              <a:rPr lang="en-US" smtClean="0"/>
              <a:pPr/>
              <a:t>3</a:t>
            </a:fld>
            <a:endParaRPr lang="en-US" dirty="0"/>
          </a:p>
        </p:txBody>
      </p:sp>
    </p:spTree>
    <p:extLst>
      <p:ext uri="{BB962C8B-B14F-4D97-AF65-F5344CB8AC3E}">
        <p14:creationId xmlns:p14="http://schemas.microsoft.com/office/powerpoint/2010/main" val="2157821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to Appreciate Submission Is a Multi-Step Process: your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Your responsibility to view your application and track its progress through the system.  NIH and CSR first see your application after it clears Grants.gov.</a:t>
            </a:r>
          </a:p>
        </p:txBody>
      </p:sp>
      <p:sp>
        <p:nvSpPr>
          <p:cNvPr id="4" name="Slide Number Placeholder 3"/>
          <p:cNvSpPr>
            <a:spLocks noGrp="1"/>
          </p:cNvSpPr>
          <p:nvPr>
            <p:ph type="sldNum" sz="quarter" idx="10"/>
          </p:nvPr>
        </p:nvSpPr>
        <p:spPr/>
        <p:txBody>
          <a:bodyPr/>
          <a:lstStyle/>
          <a:p>
            <a:fld id="{BD1BF5B0-23E9-47E8-8B3C-BB8264797E0A}" type="slidenum">
              <a:rPr lang="en-US" smtClean="0"/>
              <a:t>21</a:t>
            </a:fld>
            <a:endParaRPr lang="en-US" dirty="0"/>
          </a:p>
        </p:txBody>
      </p:sp>
    </p:spTree>
    <p:extLst>
      <p:ext uri="{BB962C8B-B14F-4D97-AF65-F5344CB8AC3E}">
        <p14:creationId xmlns:p14="http://schemas.microsoft.com/office/powerpoint/2010/main" val="3268395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to Appreciate Submission Is a Multi-Step Process: your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Your responsibility to view your application and track its progress through the system.  NIH and CSR first see your application after it clears Grants.gov.</a:t>
            </a:r>
          </a:p>
        </p:txBody>
      </p:sp>
      <p:sp>
        <p:nvSpPr>
          <p:cNvPr id="4" name="Slide Number Placeholder 3"/>
          <p:cNvSpPr>
            <a:spLocks noGrp="1"/>
          </p:cNvSpPr>
          <p:nvPr>
            <p:ph type="sldNum" sz="quarter" idx="10"/>
          </p:nvPr>
        </p:nvSpPr>
        <p:spPr/>
        <p:txBody>
          <a:bodyPr/>
          <a:lstStyle/>
          <a:p>
            <a:fld id="{BD1BF5B0-23E9-47E8-8B3C-BB8264797E0A}" type="slidenum">
              <a:rPr lang="en-US" smtClean="0"/>
              <a:t>22</a:t>
            </a:fld>
            <a:endParaRPr lang="en-US" dirty="0"/>
          </a:p>
        </p:txBody>
      </p:sp>
    </p:spTree>
    <p:extLst>
      <p:ext uri="{BB962C8B-B14F-4D97-AF65-F5344CB8AC3E}">
        <p14:creationId xmlns:p14="http://schemas.microsoft.com/office/powerpoint/2010/main" val="1719753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to Appreciate Submission Is a Multi-Step Process: your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Your responsibility to view your application and track its progress through the system.  NIH and CSR first see your application after it clears Grants.gov.</a:t>
            </a:r>
          </a:p>
        </p:txBody>
      </p:sp>
      <p:sp>
        <p:nvSpPr>
          <p:cNvPr id="4" name="Slide Number Placeholder 3"/>
          <p:cNvSpPr>
            <a:spLocks noGrp="1"/>
          </p:cNvSpPr>
          <p:nvPr>
            <p:ph type="sldNum" sz="quarter" idx="10"/>
          </p:nvPr>
        </p:nvSpPr>
        <p:spPr/>
        <p:txBody>
          <a:bodyPr/>
          <a:lstStyle/>
          <a:p>
            <a:fld id="{BD1BF5B0-23E9-47E8-8B3C-BB8264797E0A}" type="slidenum">
              <a:rPr lang="en-US" smtClean="0"/>
              <a:t>23</a:t>
            </a:fld>
            <a:endParaRPr lang="en-US" dirty="0"/>
          </a:p>
        </p:txBody>
      </p:sp>
    </p:spTree>
    <p:extLst>
      <p:ext uri="{BB962C8B-B14F-4D97-AF65-F5344CB8AC3E}">
        <p14:creationId xmlns:p14="http://schemas.microsoft.com/office/powerpoint/2010/main" val="1028059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NIH</a:t>
            </a:r>
            <a:r>
              <a:rPr lang="en-US" b="1" i="0" baseline="0" dirty="0"/>
              <a:t> Matchmaker is a tool to find similar NIH projects. It can help you to find which institutes and Centers have funded similar work, and where the work was reviewed.</a:t>
            </a:r>
            <a:endParaRPr lang="en-US" b="1" i="0"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24</a:t>
            </a:fld>
            <a:endParaRPr lang="en-US" dirty="0"/>
          </a:p>
        </p:txBody>
      </p:sp>
    </p:spTree>
    <p:extLst>
      <p:ext uri="{BB962C8B-B14F-4D97-AF65-F5344CB8AC3E}">
        <p14:creationId xmlns:p14="http://schemas.microsoft.com/office/powerpoint/2010/main" val="4178476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031"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effectLst/>
                <a:latin typeface="Segoe UI Light" pitchFamily="34" charset="0"/>
                <a:ea typeface="+mn-ea"/>
                <a:cs typeface="+mn-cs"/>
              </a:rPr>
              <a:t>Applications are reviewed in Study Sections (Scientific Review Group, SRG). Integrated Review Groups (IRGs) are clusters of Study Sections based on scientific discipline. Applications generally are assigned first to an IRG, and then to a specific study section within that IRG for evaluation of scientific merit. You can request assignment of your application to a study section where you think is the best scientific expertise for your application.</a:t>
            </a:r>
          </a:p>
        </p:txBody>
      </p:sp>
      <p:sp>
        <p:nvSpPr>
          <p:cNvPr id="4" name="Slide Number Placeholder 3"/>
          <p:cNvSpPr>
            <a:spLocks noGrp="1"/>
          </p:cNvSpPr>
          <p:nvPr>
            <p:ph type="sldNum" sz="quarter" idx="10"/>
          </p:nvPr>
        </p:nvSpPr>
        <p:spPr/>
        <p:txBody>
          <a:bodyPr/>
          <a:lstStyle/>
          <a:p>
            <a:fld id="{91900A6A-F631-4DE5-85CD-60A32C70D696}" type="slidenum">
              <a:rPr lang="en-US" smtClean="0"/>
              <a:pPr/>
              <a:t>25</a:t>
            </a:fld>
            <a:endParaRPr lang="en-US" dirty="0"/>
          </a:p>
        </p:txBody>
      </p:sp>
    </p:spTree>
    <p:extLst>
      <p:ext uri="{BB962C8B-B14F-4D97-AF65-F5344CB8AC3E}">
        <p14:creationId xmlns:p14="http://schemas.microsoft.com/office/powerpoint/2010/main" val="744582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031"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effectLst/>
                <a:latin typeface="Segoe UI Light" pitchFamily="34" charset="0"/>
                <a:ea typeface="+mn-ea"/>
                <a:cs typeface="+mn-cs"/>
              </a:rPr>
              <a:t>Use the Assignment Request Form (optional form in application packets) to convey any assignment requests to the Division of Receipt and Referral, Center for Scientific Review. Do not use a cover letter for this information. See NOT-OD-16-008 for more information about how to use this form.</a:t>
            </a:r>
          </a:p>
        </p:txBody>
      </p:sp>
      <p:sp>
        <p:nvSpPr>
          <p:cNvPr id="4" name="Slide Number Placeholder 3"/>
          <p:cNvSpPr>
            <a:spLocks noGrp="1"/>
          </p:cNvSpPr>
          <p:nvPr>
            <p:ph type="sldNum" sz="quarter" idx="10"/>
          </p:nvPr>
        </p:nvSpPr>
        <p:spPr/>
        <p:txBody>
          <a:bodyPr/>
          <a:lstStyle/>
          <a:p>
            <a:fld id="{91900A6A-F631-4DE5-85CD-60A32C70D696}" type="slidenum">
              <a:rPr lang="en-US" smtClean="0"/>
              <a:pPr/>
              <a:t>26</a:t>
            </a:fld>
            <a:endParaRPr lang="en-US" dirty="0"/>
          </a:p>
        </p:txBody>
      </p:sp>
    </p:spTree>
    <p:extLst>
      <p:ext uri="{BB962C8B-B14F-4D97-AF65-F5344CB8AC3E}">
        <p14:creationId xmlns:p14="http://schemas.microsoft.com/office/powerpoint/2010/main" val="1353902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one or multiple slides…..</a:t>
            </a:r>
          </a:p>
        </p:txBody>
      </p:sp>
      <p:sp>
        <p:nvSpPr>
          <p:cNvPr id="4" name="Slide Number Placeholder 3"/>
          <p:cNvSpPr>
            <a:spLocks noGrp="1"/>
          </p:cNvSpPr>
          <p:nvPr>
            <p:ph type="sldNum" sz="quarter" idx="10"/>
          </p:nvPr>
        </p:nvSpPr>
        <p:spPr/>
        <p:txBody>
          <a:bodyPr/>
          <a:lstStyle/>
          <a:p>
            <a:fld id="{A5B0BE3E-9718-4DCB-9D4B-DD3E51758C6C}" type="slidenum">
              <a:rPr lang="en-US" smtClean="0"/>
              <a:t>27</a:t>
            </a:fld>
            <a:endParaRPr lang="en-US" dirty="0"/>
          </a:p>
        </p:txBody>
      </p:sp>
    </p:spTree>
    <p:extLst>
      <p:ext uri="{BB962C8B-B14F-4D97-AF65-F5344CB8AC3E}">
        <p14:creationId xmlns:p14="http://schemas.microsoft.com/office/powerpoint/2010/main" val="2020374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it never</a:t>
            </a:r>
            <a:r>
              <a:rPr lang="en-US" baseline="0" dirty="0"/>
              <a:t> hurts to cite the research of a reviewer on your panel if it is very germane to your proposed research.</a:t>
            </a:r>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28</a:t>
            </a:fld>
            <a:endParaRPr lang="en-US" dirty="0"/>
          </a:p>
        </p:txBody>
      </p:sp>
    </p:spTree>
    <p:extLst>
      <p:ext uri="{BB962C8B-B14F-4D97-AF65-F5344CB8AC3E}">
        <p14:creationId xmlns:p14="http://schemas.microsoft.com/office/powerpoint/2010/main" val="150760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29</a:t>
            </a:fld>
            <a:endParaRPr lang="en-US" dirty="0"/>
          </a:p>
        </p:txBody>
      </p:sp>
    </p:spTree>
    <p:extLst>
      <p:ext uri="{BB962C8B-B14F-4D97-AF65-F5344CB8AC3E}">
        <p14:creationId xmlns:p14="http://schemas.microsoft.com/office/powerpoint/2010/main" val="2251922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aseline="0" dirty="0"/>
              <a:t> </a:t>
            </a:r>
            <a:endParaRPr lang="en-US" dirty="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39" eaLnBrk="0" hangingPunct="0">
              <a:defRPr sz="2000" b="1">
                <a:solidFill>
                  <a:schemeClr val="tx1"/>
                </a:solidFill>
                <a:latin typeface="Bodoni MT" pitchFamily="18" charset="0"/>
                <a:ea typeface="ＭＳ Ｐゴシック" pitchFamily="1" charset="-128"/>
              </a:defRPr>
            </a:lvl1pPr>
            <a:lvl2pPr marL="742909" indent="-285734" defTabSz="877839" eaLnBrk="0" hangingPunct="0">
              <a:defRPr sz="2000" b="1">
                <a:solidFill>
                  <a:schemeClr val="tx1"/>
                </a:solidFill>
                <a:latin typeface="Bodoni MT" pitchFamily="18" charset="0"/>
                <a:ea typeface="ＭＳ Ｐゴシック" pitchFamily="1" charset="-128"/>
              </a:defRPr>
            </a:lvl2pPr>
            <a:lvl3pPr marL="1142937" indent="-228587" defTabSz="877839" eaLnBrk="0" hangingPunct="0">
              <a:defRPr sz="2000" b="1">
                <a:solidFill>
                  <a:schemeClr val="tx1"/>
                </a:solidFill>
                <a:latin typeface="Bodoni MT" pitchFamily="18" charset="0"/>
                <a:ea typeface="ＭＳ Ｐゴシック" pitchFamily="1" charset="-128"/>
              </a:defRPr>
            </a:lvl3pPr>
            <a:lvl4pPr marL="1600111" indent="-228587" defTabSz="877839" eaLnBrk="0" hangingPunct="0">
              <a:defRPr sz="2000" b="1">
                <a:solidFill>
                  <a:schemeClr val="tx1"/>
                </a:solidFill>
                <a:latin typeface="Bodoni MT" pitchFamily="18" charset="0"/>
                <a:ea typeface="ＭＳ Ｐゴシック" pitchFamily="1" charset="-128"/>
              </a:defRPr>
            </a:lvl4pPr>
            <a:lvl5pPr marL="2057287" indent="-228587" defTabSz="877839" eaLnBrk="0" hangingPunct="0">
              <a:defRPr sz="2000" b="1">
                <a:solidFill>
                  <a:schemeClr val="tx1"/>
                </a:solidFill>
                <a:latin typeface="Bodoni MT" pitchFamily="18" charset="0"/>
                <a:ea typeface="ＭＳ Ｐゴシック" pitchFamily="1" charset="-128"/>
              </a:defRPr>
            </a:lvl5pPr>
            <a:lvl6pPr marL="2514461" indent="-228587" algn="ctr" defTabSz="877839"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635" indent="-228587" algn="ctr" defTabSz="877839"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8811" indent="-228587" algn="ctr" defTabSz="877839"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5985" indent="-228587" algn="ctr" defTabSz="877839"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a:spcBef>
                <a:spcPct val="20000"/>
              </a:spcBef>
            </a:pPr>
            <a:fld id="{22E899B3-5AC0-4CE5-AF66-170B7AB000A3}" type="slidenum">
              <a:rPr lang="en-US" sz="1200">
                <a:solidFill>
                  <a:srgbClr val="000000"/>
                </a:solidFill>
              </a:rPr>
              <a:pPr>
                <a:spcBef>
                  <a:spcPct val="20000"/>
                </a:spcBef>
              </a:pPr>
              <a:t>30</a:t>
            </a:fld>
            <a:endParaRPr lang="en-US" sz="1200" dirty="0">
              <a:solidFill>
                <a:srgbClr val="000000"/>
              </a:solidFill>
            </a:endParaRPr>
          </a:p>
        </p:txBody>
      </p:sp>
    </p:spTree>
    <p:extLst>
      <p:ext uri="{BB962C8B-B14F-4D97-AF65-F5344CB8AC3E}">
        <p14:creationId xmlns:p14="http://schemas.microsoft.com/office/powerpoint/2010/main" val="49142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4</a:t>
            </a:fld>
            <a:endParaRPr lang="en-US" dirty="0"/>
          </a:p>
        </p:txBody>
      </p:sp>
    </p:spTree>
    <p:extLst>
      <p:ext uri="{BB962C8B-B14F-4D97-AF65-F5344CB8AC3E}">
        <p14:creationId xmlns:p14="http://schemas.microsoft.com/office/powerpoint/2010/main" val="3477185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Rigor and transparency do not apply to all applications.  See List of Eligible Activity Codes: </a:t>
            </a:r>
            <a:r>
              <a:rPr lang="en-US" u="sng" dirty="0">
                <a:hlinkClick r:id="rId3"/>
              </a:rPr>
              <a:t>https://nih-extramural-intranet.od.nih.gov/d/sites/default/files/RigorActivityCodes-20151006.pdf</a:t>
            </a:r>
            <a:r>
              <a:rPr lang="en-US" dirty="0"/>
              <a:t>.  Also, certain Funding Opportunity Announcements are exempt from rigor, by request from the ICs.</a:t>
            </a:r>
          </a:p>
        </p:txBody>
      </p:sp>
      <p:sp>
        <p:nvSpPr>
          <p:cNvPr id="4" name="Slide Number Placeholder 3"/>
          <p:cNvSpPr>
            <a:spLocks noGrp="1"/>
          </p:cNvSpPr>
          <p:nvPr>
            <p:ph type="sldNum" sz="quarter" idx="10"/>
          </p:nvPr>
        </p:nvSpPr>
        <p:spPr/>
        <p:txBody>
          <a:bodyPr/>
          <a:lstStyle/>
          <a:p>
            <a:fld id="{3D2855AA-DC8B-4D62-AB3B-EE394D90694C}"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445194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0BE3E-9718-4DCB-9D4B-DD3E51758C6C}" type="slidenum">
              <a:rPr lang="en-US" smtClean="0"/>
              <a:t>35</a:t>
            </a:fld>
            <a:endParaRPr lang="en-US" dirty="0"/>
          </a:p>
        </p:txBody>
      </p:sp>
    </p:spTree>
    <p:extLst>
      <p:ext uri="{BB962C8B-B14F-4D97-AF65-F5344CB8AC3E}">
        <p14:creationId xmlns:p14="http://schemas.microsoft.com/office/powerpoint/2010/main" val="2020374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0BE3E-9718-4DCB-9D4B-DD3E51758C6C}" type="slidenum">
              <a:rPr lang="en-US" smtClean="0"/>
              <a:t>36</a:t>
            </a:fld>
            <a:endParaRPr lang="en-US" dirty="0"/>
          </a:p>
        </p:txBody>
      </p:sp>
    </p:spTree>
    <p:extLst>
      <p:ext uri="{BB962C8B-B14F-4D97-AF65-F5344CB8AC3E}">
        <p14:creationId xmlns:p14="http://schemas.microsoft.com/office/powerpoint/2010/main" val="2020374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0BE3E-9718-4DCB-9D4B-DD3E51758C6C}" type="slidenum">
              <a:rPr lang="en-US" smtClean="0"/>
              <a:t>37</a:t>
            </a:fld>
            <a:endParaRPr lang="en-US" dirty="0"/>
          </a:p>
        </p:txBody>
      </p:sp>
    </p:spTree>
    <p:extLst>
      <p:ext uri="{BB962C8B-B14F-4D97-AF65-F5344CB8AC3E}">
        <p14:creationId xmlns:p14="http://schemas.microsoft.com/office/powerpoint/2010/main" val="2020374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0BE3E-9718-4DCB-9D4B-DD3E51758C6C}" type="slidenum">
              <a:rPr lang="en-US" smtClean="0"/>
              <a:t>38</a:t>
            </a:fld>
            <a:endParaRPr lang="en-US" dirty="0"/>
          </a:p>
        </p:txBody>
      </p:sp>
    </p:spTree>
    <p:extLst>
      <p:ext uri="{BB962C8B-B14F-4D97-AF65-F5344CB8AC3E}">
        <p14:creationId xmlns:p14="http://schemas.microsoft.com/office/powerpoint/2010/main" val="2020374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0BE3E-9718-4DCB-9D4B-DD3E51758C6C}" type="slidenum">
              <a:rPr lang="en-US" smtClean="0"/>
              <a:t>39</a:t>
            </a:fld>
            <a:endParaRPr lang="en-US" dirty="0"/>
          </a:p>
        </p:txBody>
      </p:sp>
    </p:spTree>
    <p:extLst>
      <p:ext uri="{BB962C8B-B14F-4D97-AF65-F5344CB8AC3E}">
        <p14:creationId xmlns:p14="http://schemas.microsoft.com/office/powerpoint/2010/main" val="2020374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0BE3E-9718-4DCB-9D4B-DD3E51758C6C}" type="slidenum">
              <a:rPr lang="en-US" smtClean="0"/>
              <a:t>40</a:t>
            </a:fld>
            <a:endParaRPr lang="en-US" dirty="0"/>
          </a:p>
        </p:txBody>
      </p:sp>
    </p:spTree>
    <p:extLst>
      <p:ext uri="{BB962C8B-B14F-4D97-AF65-F5344CB8AC3E}">
        <p14:creationId xmlns:p14="http://schemas.microsoft.com/office/powerpoint/2010/main" val="1806026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0BE3E-9718-4DCB-9D4B-DD3E51758C6C}" type="slidenum">
              <a:rPr lang="en-US" smtClean="0"/>
              <a:t>41</a:t>
            </a:fld>
            <a:endParaRPr lang="en-US" dirty="0"/>
          </a:p>
        </p:txBody>
      </p:sp>
    </p:spTree>
    <p:extLst>
      <p:ext uri="{BB962C8B-B14F-4D97-AF65-F5344CB8AC3E}">
        <p14:creationId xmlns:p14="http://schemas.microsoft.com/office/powerpoint/2010/main" val="2099302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Early Career Reviewer Program can give you insights that have been shown to increase a new applicant’s grant success rate.</a:t>
            </a:r>
          </a:p>
          <a:p>
            <a:endParaRPr lang="en-US" dirty="0"/>
          </a:p>
          <a:p>
            <a:r>
              <a:rPr lang="en-US" dirty="0"/>
              <a:t>ECR reviewers -- attend a study section meeting </a:t>
            </a:r>
          </a:p>
          <a:p>
            <a:r>
              <a:rPr lang="en-US" dirty="0"/>
              <a:t>Serve</a:t>
            </a:r>
            <a:r>
              <a:rPr lang="en-US" baseline="0" dirty="0"/>
              <a:t> as the 3</a:t>
            </a:r>
            <a:r>
              <a:rPr lang="en-US" baseline="30000" dirty="0"/>
              <a:t>rd</a:t>
            </a:r>
            <a:r>
              <a:rPr lang="en-US" baseline="0" dirty="0"/>
              <a:t> assigned reviewer for </a:t>
            </a:r>
            <a:r>
              <a:rPr lang="en-US" dirty="0"/>
              <a:t>2-4 applications (Didn’t explain 1-2-3- reviewer roles in Webinar)</a:t>
            </a:r>
          </a:p>
          <a:p>
            <a:r>
              <a:rPr lang="en-US" dirty="0"/>
              <a:t>Write full critiques for these applications</a:t>
            </a:r>
          </a:p>
          <a:p>
            <a:r>
              <a:rPr lang="en-US" dirty="0"/>
              <a:t>Participate in the full review meeting</a:t>
            </a:r>
          </a:p>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50</a:t>
            </a:fld>
            <a:endParaRPr lang="en-US" dirty="0"/>
          </a:p>
        </p:txBody>
      </p:sp>
    </p:spTree>
    <p:extLst>
      <p:ext uri="{BB962C8B-B14F-4D97-AF65-F5344CB8AC3E}">
        <p14:creationId xmlns:p14="http://schemas.microsoft.com/office/powerpoint/2010/main" val="2097927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Note program officers can give</a:t>
            </a:r>
            <a:r>
              <a:rPr lang="en-US" baseline="0" dirty="0"/>
              <a:t> applicants insight into the relevance of an application to their IC’s goals and their possible level of interest in it.</a:t>
            </a:r>
          </a:p>
          <a:p>
            <a:pPr eaLnBrk="1" hangingPunct="1"/>
            <a:endParaRPr lang="en-US" baseline="0" dirty="0"/>
          </a:p>
          <a:p>
            <a:pPr eaLnBrk="1" hangingPunct="1"/>
            <a:r>
              <a:rPr lang="en-US" baseline="0" dirty="0"/>
              <a:t>GrantsInfo staff can answer basic questions about the NIH grants </a:t>
            </a:r>
            <a:r>
              <a:rPr lang="en-US" strike="sngStrike" baseline="0" dirty="0">
                <a:solidFill>
                  <a:srgbClr val="FF0000"/>
                </a:solidFill>
              </a:rPr>
              <a:t>and peer review system</a:t>
            </a:r>
            <a:r>
              <a:rPr lang="en-US" baseline="0" dirty="0"/>
              <a:t>.</a:t>
            </a:r>
            <a:endParaRPr lang="en-US" dirty="0"/>
          </a:p>
        </p:txBody>
      </p:sp>
      <p:sp>
        <p:nvSpPr>
          <p:cNvPr id="171012" name="Slide Number Placeholder 3"/>
          <p:cNvSpPr>
            <a:spLocks noGrp="1"/>
          </p:cNvSpPr>
          <p:nvPr>
            <p:ph type="sldNum" sz="quarter" idx="5"/>
          </p:nvPr>
        </p:nvSpPr>
        <p:spPr/>
        <p:txBody>
          <a:bodyPr/>
          <a:lstStyle/>
          <a:p>
            <a:pPr>
              <a:defRPr/>
            </a:pPr>
            <a:fld id="{B58858D0-047E-4AB9-82E3-325F22F401AF}"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44555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5</a:t>
            </a:fld>
            <a:endParaRPr lang="en-US" dirty="0"/>
          </a:p>
        </p:txBody>
      </p:sp>
    </p:spTree>
    <p:extLst>
      <p:ext uri="{BB962C8B-B14F-4D97-AF65-F5344CB8AC3E}">
        <p14:creationId xmlns:p14="http://schemas.microsoft.com/office/powerpoint/2010/main" val="3477185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40" eaLnBrk="0" hangingPunct="0">
              <a:defRPr sz="2000" b="1">
                <a:solidFill>
                  <a:schemeClr val="tx1"/>
                </a:solidFill>
                <a:latin typeface="Bodoni MT" pitchFamily="18" charset="0"/>
                <a:ea typeface="ＭＳ Ｐゴシック" pitchFamily="1" charset="-128"/>
              </a:defRPr>
            </a:lvl1pPr>
            <a:lvl2pPr marL="742909" indent="-285734" defTabSz="865140" eaLnBrk="0" hangingPunct="0">
              <a:defRPr sz="2000" b="1">
                <a:solidFill>
                  <a:schemeClr val="tx1"/>
                </a:solidFill>
                <a:latin typeface="Bodoni MT" pitchFamily="18" charset="0"/>
                <a:ea typeface="ＭＳ Ｐゴシック" pitchFamily="1" charset="-128"/>
              </a:defRPr>
            </a:lvl2pPr>
            <a:lvl3pPr marL="1142937" indent="-228587" defTabSz="865140" eaLnBrk="0" hangingPunct="0">
              <a:defRPr sz="2000" b="1">
                <a:solidFill>
                  <a:schemeClr val="tx1"/>
                </a:solidFill>
                <a:latin typeface="Bodoni MT" pitchFamily="18" charset="0"/>
                <a:ea typeface="ＭＳ Ｐゴシック" pitchFamily="1" charset="-128"/>
              </a:defRPr>
            </a:lvl3pPr>
            <a:lvl4pPr marL="1600111" indent="-228587" defTabSz="865140" eaLnBrk="0" hangingPunct="0">
              <a:defRPr sz="2000" b="1">
                <a:solidFill>
                  <a:schemeClr val="tx1"/>
                </a:solidFill>
                <a:latin typeface="Bodoni MT" pitchFamily="18" charset="0"/>
                <a:ea typeface="ＭＳ Ｐゴシック" pitchFamily="1" charset="-128"/>
              </a:defRPr>
            </a:lvl4pPr>
            <a:lvl5pPr marL="2057287" indent="-228587" defTabSz="865140" eaLnBrk="0" hangingPunct="0">
              <a:defRPr sz="2000" b="1">
                <a:solidFill>
                  <a:schemeClr val="tx1"/>
                </a:solidFill>
                <a:latin typeface="Bodoni MT" pitchFamily="18" charset="0"/>
                <a:ea typeface="ＭＳ Ｐゴシック" pitchFamily="1" charset="-128"/>
              </a:defRPr>
            </a:lvl5pPr>
            <a:lvl6pPr marL="2514461" indent="-228587" algn="ctr" defTabSz="865140"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635" indent="-228587" algn="ctr" defTabSz="865140"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8811" indent="-228587" algn="ctr" defTabSz="865140"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5985" indent="-228587" algn="ctr" defTabSz="865140"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fld id="{28F3B4C0-FAF2-40D1-9993-1A4B7D7DD929}" type="slidenum">
              <a:rPr lang="en-US" sz="1200" b="0">
                <a:solidFill>
                  <a:srgbClr val="000000"/>
                </a:solidFill>
                <a:latin typeface="Arial" charset="0"/>
              </a:rPr>
              <a:pPr/>
              <a:t>54</a:t>
            </a:fld>
            <a:endParaRPr lang="en-US" sz="1200" b="0" dirty="0">
              <a:solidFill>
                <a:srgbClr val="000000"/>
              </a:solidFill>
              <a:latin typeface="Arial"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 lot of critical information and answers to your questions can be found online . . . . </a:t>
            </a:r>
          </a:p>
        </p:txBody>
      </p:sp>
    </p:spTree>
    <p:extLst>
      <p:ext uri="{BB962C8B-B14F-4D97-AF65-F5344CB8AC3E}">
        <p14:creationId xmlns:p14="http://schemas.microsoft.com/office/powerpoint/2010/main" val="2901673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693" rtl="0" eaLnBrk="1" fontAlgn="base" latinLnBrk="0" hangingPunct="1">
              <a:lnSpc>
                <a:spcPct val="100000"/>
              </a:lnSpc>
              <a:spcBef>
                <a:spcPct val="0"/>
              </a:spcBef>
              <a:spcAft>
                <a:spcPct val="0"/>
              </a:spcAft>
              <a:buClrTx/>
              <a:buSzTx/>
              <a:buFontTx/>
              <a:buNone/>
              <a:tabLst/>
              <a:defRPr/>
            </a:pPr>
            <a:fld id="{EBD98385-F1D5-B84A-ABBF-D8781C4363E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31693"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217370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693" rtl="0" eaLnBrk="1" fontAlgn="base" latinLnBrk="0" hangingPunct="1">
              <a:lnSpc>
                <a:spcPct val="100000"/>
              </a:lnSpc>
              <a:spcBef>
                <a:spcPct val="0"/>
              </a:spcBef>
              <a:spcAft>
                <a:spcPct val="0"/>
              </a:spcAft>
              <a:buClrTx/>
              <a:buSzTx/>
              <a:buFontTx/>
              <a:buNone/>
              <a:tabLst/>
              <a:defRPr/>
            </a:pPr>
            <a:fld id="{EBD98385-F1D5-B84A-ABBF-D8781C4363E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31693"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1806471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marL="0" marR="0" lvl="0" indent="0" algn="r" defTabSz="931693" rtl="0" eaLnBrk="1" fontAlgn="base" latinLnBrk="0" hangingPunct="1">
              <a:lnSpc>
                <a:spcPct val="100000"/>
              </a:lnSpc>
              <a:spcBef>
                <a:spcPct val="0"/>
              </a:spcBef>
              <a:spcAft>
                <a:spcPct val="0"/>
              </a:spcAft>
              <a:buClrTx/>
              <a:buSzTx/>
              <a:buFontTx/>
              <a:buNone/>
              <a:tabLst/>
              <a:defRPr/>
            </a:pPr>
            <a:fld id="{51CC3DF1-2C2D-4366-AADB-3DA0FABCB9C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pPr marL="0" marR="0" lvl="0" indent="0" algn="r" defTabSz="931693"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690178" name="Rectangle 2"/>
          <p:cNvSpPr>
            <a:spLocks noGrp="1" noRot="1" noChangeAspect="1" noChangeArrowheads="1" noTextEdit="1"/>
          </p:cNvSpPr>
          <p:nvPr>
            <p:ph type="sldImg"/>
          </p:nvPr>
        </p:nvSpPr>
        <p:spPr>
          <a:xfrm>
            <a:off x="455613" y="703263"/>
            <a:ext cx="6176962" cy="3475037"/>
          </a:xfrm>
          <a:ln/>
        </p:spPr>
      </p:sp>
      <p:sp>
        <p:nvSpPr>
          <p:cNvPr id="690179" name="Rectangle 3"/>
          <p:cNvSpPr>
            <a:spLocks noGrp="1" noChangeArrowheads="1"/>
          </p:cNvSpPr>
          <p:nvPr>
            <p:ph type="body" idx="1"/>
          </p:nvPr>
        </p:nvSpPr>
        <p:spPr>
          <a:xfrm>
            <a:off x="944993" y="4417188"/>
            <a:ext cx="5197454" cy="4183782"/>
          </a:xfrm>
        </p:spPr>
        <p:txBody>
          <a:bodyPr/>
          <a:lstStyle/>
          <a:p>
            <a:endParaRPr lang="en-US" dirty="0"/>
          </a:p>
        </p:txBody>
      </p:sp>
    </p:spTree>
    <p:extLst>
      <p:ext uri="{BB962C8B-B14F-4D97-AF65-F5344CB8AC3E}">
        <p14:creationId xmlns:p14="http://schemas.microsoft.com/office/powerpoint/2010/main" val="40118518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Rot="1" noChangeAspect="1" noChangeArrowheads="1" noTextEdit="1"/>
          </p:cNvSpPr>
          <p:nvPr>
            <p:ph type="sldImg"/>
          </p:nvPr>
        </p:nvSpPr>
        <p:spPr>
          <a:xfrm>
            <a:off x="449263" y="703263"/>
            <a:ext cx="6173787" cy="3471862"/>
          </a:xfrm>
          <a:ln cap="flat">
            <a:solidFill>
              <a:schemeClr val="tx1"/>
            </a:solidFill>
          </a:ln>
        </p:spPr>
      </p:sp>
      <p:sp>
        <p:nvSpPr>
          <p:cNvPr id="1012739" name="Rectangle 3"/>
          <p:cNvSpPr>
            <a:spLocks noGrp="1" noChangeArrowheads="1"/>
          </p:cNvSpPr>
          <p:nvPr>
            <p:ph type="body" idx="1"/>
          </p:nvPr>
        </p:nvSpPr>
        <p:spPr>
          <a:xfrm>
            <a:off x="944474" y="4414180"/>
            <a:ext cx="5182308" cy="4184993"/>
          </a:xfrm>
          <a:ln/>
        </p:spPr>
        <p:txBody>
          <a:bodyPr lIns="93118" tIns="45771" rIns="93118" bIns="45771"/>
          <a:lstStyle/>
          <a:p>
            <a:endParaRPr lang="en-US"/>
          </a:p>
        </p:txBody>
      </p:sp>
    </p:spTree>
    <p:extLst>
      <p:ext uri="{BB962C8B-B14F-4D97-AF65-F5344CB8AC3E}">
        <p14:creationId xmlns:p14="http://schemas.microsoft.com/office/powerpoint/2010/main" val="2035050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693" rtl="0" eaLnBrk="1" fontAlgn="base" latinLnBrk="0" hangingPunct="1">
              <a:lnSpc>
                <a:spcPct val="100000"/>
              </a:lnSpc>
              <a:spcBef>
                <a:spcPct val="0"/>
              </a:spcBef>
              <a:spcAft>
                <a:spcPct val="0"/>
              </a:spcAft>
              <a:buClrTx/>
              <a:buSzTx/>
              <a:buFontTx/>
              <a:buNone/>
              <a:tabLst/>
              <a:defRPr/>
            </a:pPr>
            <a:fld id="{EBD98385-F1D5-B84A-ABBF-D8781C4363E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31693"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153272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693" rtl="0" eaLnBrk="1" fontAlgn="base" latinLnBrk="0" hangingPunct="1">
              <a:lnSpc>
                <a:spcPct val="100000"/>
              </a:lnSpc>
              <a:spcBef>
                <a:spcPct val="0"/>
              </a:spcBef>
              <a:spcAft>
                <a:spcPct val="0"/>
              </a:spcAft>
              <a:buClrTx/>
              <a:buSzTx/>
              <a:buFontTx/>
              <a:buNone/>
              <a:tabLst/>
              <a:defRPr/>
            </a:pPr>
            <a:fld id="{EBD98385-F1D5-B84A-ABBF-D8781C4363E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31693"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3778747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693" rtl="0" eaLnBrk="1" fontAlgn="base" latinLnBrk="0" hangingPunct="1">
              <a:lnSpc>
                <a:spcPct val="100000"/>
              </a:lnSpc>
              <a:spcBef>
                <a:spcPct val="0"/>
              </a:spcBef>
              <a:spcAft>
                <a:spcPct val="0"/>
              </a:spcAft>
              <a:buClrTx/>
              <a:buSzTx/>
              <a:buFontTx/>
              <a:buNone/>
              <a:tabLst/>
              <a:defRPr/>
            </a:pPr>
            <a:fld id="{EBD98385-F1D5-B84A-ABBF-D8781C4363E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31693"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4581716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693" rtl="0" eaLnBrk="1" fontAlgn="base" latinLnBrk="0" hangingPunct="1">
              <a:lnSpc>
                <a:spcPct val="100000"/>
              </a:lnSpc>
              <a:spcBef>
                <a:spcPct val="0"/>
              </a:spcBef>
              <a:spcAft>
                <a:spcPct val="0"/>
              </a:spcAft>
              <a:buClrTx/>
              <a:buSzTx/>
              <a:buFontTx/>
              <a:buNone/>
              <a:tabLst/>
              <a:defRPr/>
            </a:pPr>
            <a:fld id="{EBD98385-F1D5-B84A-ABBF-D8781C4363E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31693"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205287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6</a:t>
            </a:fld>
            <a:endParaRPr lang="en-US" dirty="0"/>
          </a:p>
        </p:txBody>
      </p:sp>
    </p:spTree>
    <p:extLst>
      <p:ext uri="{BB962C8B-B14F-4D97-AF65-F5344CB8AC3E}">
        <p14:creationId xmlns:p14="http://schemas.microsoft.com/office/powerpoint/2010/main" val="347718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7</a:t>
            </a:fld>
            <a:endParaRPr lang="en-US" dirty="0"/>
          </a:p>
        </p:txBody>
      </p:sp>
    </p:spTree>
    <p:extLst>
      <p:ext uri="{BB962C8B-B14F-4D97-AF65-F5344CB8AC3E}">
        <p14:creationId xmlns:p14="http://schemas.microsoft.com/office/powerpoint/2010/main" val="3477185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8</a:t>
            </a:fld>
            <a:endParaRPr lang="en-US" dirty="0"/>
          </a:p>
        </p:txBody>
      </p:sp>
    </p:spTree>
    <p:extLst>
      <p:ext uri="{BB962C8B-B14F-4D97-AF65-F5344CB8AC3E}">
        <p14:creationId xmlns:p14="http://schemas.microsoft.com/office/powerpoint/2010/main" val="3477185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9</a:t>
            </a:fld>
            <a:endParaRPr lang="en-US" dirty="0"/>
          </a:p>
        </p:txBody>
      </p:sp>
    </p:spTree>
    <p:extLst>
      <p:ext uri="{BB962C8B-B14F-4D97-AF65-F5344CB8AC3E}">
        <p14:creationId xmlns:p14="http://schemas.microsoft.com/office/powerpoint/2010/main" val="3477185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10</a:t>
            </a:fld>
            <a:endParaRPr lang="en-US" dirty="0"/>
          </a:p>
        </p:txBody>
      </p:sp>
    </p:spTree>
    <p:extLst>
      <p:ext uri="{BB962C8B-B14F-4D97-AF65-F5344CB8AC3E}">
        <p14:creationId xmlns:p14="http://schemas.microsoft.com/office/powerpoint/2010/main" val="3477185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14519"/>
            <a:ext cx="7772400" cy="1102519"/>
          </a:xfrm>
        </p:spPr>
        <p:txBody>
          <a:bodyPr>
            <a:normAutofit/>
          </a:bodyPr>
          <a:lstStyle>
            <a:lvl1pPr>
              <a:defRPr sz="2800" b="1">
                <a:solidFill>
                  <a:schemeClr val="bg1"/>
                </a:solidFill>
                <a:latin typeface="+mj-lt"/>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066800" y="2686050"/>
            <a:ext cx="6400800" cy="1200150"/>
          </a:xfrm>
        </p:spPr>
        <p:txBody>
          <a:bodyPr/>
          <a:lstStyle>
            <a:lvl1pPr marL="0" indent="0" algn="l">
              <a:buNone/>
              <a:defRPr>
                <a:solidFill>
                  <a:schemeClr val="bg1">
                    <a:lumMod val="95000"/>
                  </a:schemeClr>
                </a:solidFill>
                <a:latin typeface="Arial" pitchFamily="34" charset="0"/>
                <a:cs typeface="Arial" pitchFamily="34" charset="0"/>
              </a:defRPr>
            </a:lvl1pPr>
            <a:lvl2pPr marL="456514" indent="0" algn="ctr">
              <a:buNone/>
              <a:defRPr>
                <a:solidFill>
                  <a:schemeClr val="tx1">
                    <a:tint val="75000"/>
                  </a:schemeClr>
                </a:solidFill>
              </a:defRPr>
            </a:lvl2pPr>
            <a:lvl3pPr marL="913031" indent="0" algn="ctr">
              <a:buNone/>
              <a:defRPr>
                <a:solidFill>
                  <a:schemeClr val="tx1">
                    <a:tint val="75000"/>
                  </a:schemeClr>
                </a:solidFill>
              </a:defRPr>
            </a:lvl3pPr>
            <a:lvl4pPr marL="1369544" indent="0" algn="ctr">
              <a:buNone/>
              <a:defRPr>
                <a:solidFill>
                  <a:schemeClr val="tx1">
                    <a:tint val="75000"/>
                  </a:schemeClr>
                </a:solidFill>
              </a:defRPr>
            </a:lvl4pPr>
            <a:lvl5pPr marL="1826060" indent="0" algn="ctr">
              <a:buNone/>
              <a:defRPr>
                <a:solidFill>
                  <a:schemeClr val="tx1">
                    <a:tint val="75000"/>
                  </a:schemeClr>
                </a:solidFill>
              </a:defRPr>
            </a:lvl5pPr>
            <a:lvl6pPr marL="2282580" indent="0" algn="ctr">
              <a:buNone/>
              <a:defRPr>
                <a:solidFill>
                  <a:schemeClr val="tx1">
                    <a:tint val="75000"/>
                  </a:schemeClr>
                </a:solidFill>
              </a:defRPr>
            </a:lvl6pPr>
            <a:lvl7pPr marL="2739088" indent="0" algn="ctr">
              <a:buNone/>
              <a:defRPr>
                <a:solidFill>
                  <a:schemeClr val="tx1">
                    <a:tint val="75000"/>
                  </a:schemeClr>
                </a:solidFill>
              </a:defRPr>
            </a:lvl7pPr>
            <a:lvl8pPr marL="3195603" indent="0" algn="ctr">
              <a:buNone/>
              <a:defRPr>
                <a:solidFill>
                  <a:schemeClr val="tx1">
                    <a:tint val="75000"/>
                  </a:schemeClr>
                </a:solidFill>
              </a:defRPr>
            </a:lvl8pPr>
            <a:lvl9pPr marL="365211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8071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7350"/>
            <a:ext cx="7772400" cy="1021556"/>
          </a:xfrm>
        </p:spPr>
        <p:txBody>
          <a:bodyPr anchor="t">
            <a:normAutofit/>
          </a:bodyPr>
          <a:lstStyle>
            <a:lvl1pPr algn="l">
              <a:defRPr sz="2800" b="1" cap="none">
                <a:solidFill>
                  <a:schemeClr val="tx1"/>
                </a:solidFill>
                <a:latin typeface="+mj-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63066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228600"/>
            <a:ext cx="8229600" cy="571500"/>
          </a:xfrm>
        </p:spPr>
        <p:txBody>
          <a:bodyPr/>
          <a:lstStyle>
            <a:lvl1pPr>
              <a:defRPr b="1"/>
            </a:lvl1pPr>
          </a:lstStyle>
          <a:p>
            <a:endParaRPr lang="en-US" dirty="0"/>
          </a:p>
        </p:txBody>
      </p:sp>
    </p:spTree>
    <p:extLst>
      <p:ext uri="{BB962C8B-B14F-4D97-AF65-F5344CB8AC3E}">
        <p14:creationId xmlns:p14="http://schemas.microsoft.com/office/powerpoint/2010/main" val="261245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390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dirty="0"/>
          </a:p>
        </p:txBody>
      </p:sp>
    </p:spTree>
    <p:extLst>
      <p:ext uri="{BB962C8B-B14F-4D97-AF65-F5344CB8AC3E}">
        <p14:creationId xmlns:p14="http://schemas.microsoft.com/office/powerpoint/2010/main" val="3808863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650">
                <a:solidFill>
                  <a:schemeClr val="accent3">
                    <a:lumMod val="25000"/>
                  </a:schemeClr>
                </a:solidFill>
              </a:defRPr>
            </a:lvl2pPr>
            <a:lvl3pPr>
              <a:defRPr sz="1350">
                <a:solidFill>
                  <a:schemeClr val="accent3">
                    <a:lumMod val="25000"/>
                  </a:schemeClr>
                </a:solidFill>
              </a:defRPr>
            </a:lvl3pPr>
            <a:lvl4pPr>
              <a:defRPr sz="1350">
                <a:solidFill>
                  <a:schemeClr val="accent3">
                    <a:lumMod val="25000"/>
                  </a:schemeClr>
                </a:solidFill>
              </a:defRPr>
            </a:lvl4pPr>
            <a:lvl5pPr>
              <a:defRPr sz="1350">
                <a:solidFill>
                  <a:schemeClr val="accent3">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dirty="0"/>
          </a:p>
        </p:txBody>
      </p:sp>
    </p:spTree>
    <p:extLst>
      <p:ext uri="{BB962C8B-B14F-4D97-AF65-F5344CB8AC3E}">
        <p14:creationId xmlns:p14="http://schemas.microsoft.com/office/powerpoint/2010/main" val="703610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dirty="0"/>
          </a:p>
        </p:txBody>
      </p:sp>
    </p:spTree>
    <p:extLst>
      <p:ext uri="{BB962C8B-B14F-4D97-AF65-F5344CB8AC3E}">
        <p14:creationId xmlns:p14="http://schemas.microsoft.com/office/powerpoint/2010/main" val="305678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857250"/>
            <a:ext cx="4038600" cy="3600450"/>
          </a:xfrm>
        </p:spPr>
        <p:txBody>
          <a:bodyPr/>
          <a:lstStyle>
            <a:lvl1pPr>
              <a:defRPr sz="1800"/>
            </a:lvl1pPr>
            <a:lvl2pPr>
              <a:defRPr sz="1650">
                <a:solidFill>
                  <a:schemeClr val="accent3">
                    <a:lumMod val="25000"/>
                  </a:schemeClr>
                </a:solidFill>
              </a:defRPr>
            </a:lvl2pPr>
            <a:lvl3pPr>
              <a:defRPr sz="1350">
                <a:solidFill>
                  <a:schemeClr val="accent3">
                    <a:lumMod val="25000"/>
                  </a:schemeClr>
                </a:solidFill>
              </a:defRPr>
            </a:lvl3pPr>
            <a:lvl4pPr>
              <a:defRPr sz="1350">
                <a:solidFill>
                  <a:schemeClr val="accent3">
                    <a:lumMod val="25000"/>
                  </a:schemeClr>
                </a:solidFill>
              </a:defRPr>
            </a:lvl4pPr>
            <a:lvl5pPr>
              <a:defRPr sz="1350">
                <a:solidFill>
                  <a:schemeClr val="accent3">
                    <a:lumMod val="25000"/>
                  </a:schemeClr>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57250"/>
            <a:ext cx="4038600" cy="3600450"/>
          </a:xfrm>
        </p:spPr>
        <p:txBody>
          <a:bodyPr/>
          <a:lstStyle>
            <a:lvl1pPr>
              <a:defRPr sz="1800"/>
            </a:lvl1pPr>
            <a:lvl2pPr>
              <a:defRPr sz="1650">
                <a:solidFill>
                  <a:schemeClr val="accent3">
                    <a:lumMod val="25000"/>
                  </a:schemeClr>
                </a:solidFill>
              </a:defRPr>
            </a:lvl2pPr>
            <a:lvl3pPr>
              <a:defRPr sz="1350">
                <a:solidFill>
                  <a:schemeClr val="accent3">
                    <a:lumMod val="25000"/>
                  </a:schemeClr>
                </a:solidFill>
              </a:defRPr>
            </a:lvl3pPr>
            <a:lvl4pPr>
              <a:defRPr sz="1350">
                <a:solidFill>
                  <a:schemeClr val="accent3">
                    <a:lumMod val="25000"/>
                  </a:schemeClr>
                </a:solidFill>
              </a:defRPr>
            </a:lvl4pPr>
            <a:lvl5pPr>
              <a:defRPr sz="1350">
                <a:solidFill>
                  <a:schemeClr val="accent3">
                    <a:lumMod val="25000"/>
                  </a:schemeClr>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dirty="0"/>
          </a:p>
        </p:txBody>
      </p:sp>
    </p:spTree>
    <p:extLst>
      <p:ext uri="{BB962C8B-B14F-4D97-AF65-F5344CB8AC3E}">
        <p14:creationId xmlns:p14="http://schemas.microsoft.com/office/powerpoint/2010/main" val="2161608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193"/>
            <a:ext cx="8229600" cy="8572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dirty="0"/>
          </a:p>
        </p:txBody>
      </p:sp>
    </p:spTree>
    <p:extLst>
      <p:ext uri="{BB962C8B-B14F-4D97-AF65-F5344CB8AC3E}">
        <p14:creationId xmlns:p14="http://schemas.microsoft.com/office/powerpoint/2010/main" val="3821574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dirty="0"/>
          </a:p>
        </p:txBody>
      </p:sp>
    </p:spTree>
    <p:extLst>
      <p:ext uri="{BB962C8B-B14F-4D97-AF65-F5344CB8AC3E}">
        <p14:creationId xmlns:p14="http://schemas.microsoft.com/office/powerpoint/2010/main" val="3580891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dirty="0"/>
          </a:p>
        </p:txBody>
      </p:sp>
    </p:spTree>
    <p:extLst>
      <p:ext uri="{BB962C8B-B14F-4D97-AF65-F5344CB8AC3E}">
        <p14:creationId xmlns:p14="http://schemas.microsoft.com/office/powerpoint/2010/main" val="167044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028700"/>
            <a:ext cx="8229600" cy="3314700"/>
          </a:xfrm>
        </p:spPr>
        <p:txBody>
          <a:bodyPr/>
          <a:lstStyle>
            <a:lvl2pPr>
              <a:defRPr/>
            </a:lvl2pPr>
            <a:lvl3pPr marL="635000" indent="-292100">
              <a:buFont typeface="Arial" pitchFamily="34" charset="0"/>
              <a:buChar char="−"/>
              <a:defRPr baseline="0"/>
            </a:lvl3pPr>
            <a:lvl4pPr marL="914400" indent="-228600">
              <a:buFont typeface="Arial" pitchFamily="34" charset="0"/>
              <a:buChar char="•"/>
              <a:defRPr/>
            </a:lvl4pPr>
            <a:lvl5pPr marL="1257300" indent="-279400">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1494584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dirty="0"/>
          </a:p>
        </p:txBody>
      </p:sp>
    </p:spTree>
    <p:extLst>
      <p:ext uri="{BB962C8B-B14F-4D97-AF65-F5344CB8AC3E}">
        <p14:creationId xmlns:p14="http://schemas.microsoft.com/office/powerpoint/2010/main" val="2847223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dirty="0"/>
          </a:p>
        </p:txBody>
      </p:sp>
    </p:spTree>
    <p:extLst>
      <p:ext uri="{BB962C8B-B14F-4D97-AF65-F5344CB8AC3E}">
        <p14:creationId xmlns:p14="http://schemas.microsoft.com/office/powerpoint/2010/main" val="2461116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dirty="0"/>
          </a:p>
        </p:txBody>
      </p:sp>
    </p:spTree>
    <p:extLst>
      <p:ext uri="{BB962C8B-B14F-4D97-AF65-F5344CB8AC3E}">
        <p14:creationId xmlns:p14="http://schemas.microsoft.com/office/powerpoint/2010/main" val="86529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71450"/>
            <a:ext cx="2076450" cy="4286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450"/>
            <a:ext cx="6076950" cy="4286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dirty="0"/>
          </a:p>
        </p:txBody>
      </p:sp>
    </p:spTree>
    <p:extLst>
      <p:ext uri="{BB962C8B-B14F-4D97-AF65-F5344CB8AC3E}">
        <p14:creationId xmlns:p14="http://schemas.microsoft.com/office/powerpoint/2010/main" val="1795821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028700"/>
          </a:xfrm>
        </p:spPr>
        <p:txBody>
          <a:bodyPr/>
          <a:lstStyle/>
          <a:p>
            <a:r>
              <a:rPr lang="en-US"/>
              <a:t>Click to edit Master title style</a:t>
            </a:r>
          </a:p>
        </p:txBody>
      </p:sp>
      <p:sp>
        <p:nvSpPr>
          <p:cNvPr id="3" name="Table Placeholder 2"/>
          <p:cNvSpPr>
            <a:spLocks noGrp="1"/>
          </p:cNvSpPr>
          <p:nvPr>
            <p:ph type="tbl" idx="1"/>
          </p:nvPr>
        </p:nvSpPr>
        <p:spPr>
          <a:xfrm>
            <a:off x="228600" y="1200150"/>
            <a:ext cx="8686800" cy="3657600"/>
          </a:xfrm>
        </p:spPr>
        <p:txBody>
          <a:bodyPr/>
          <a:lstStyle/>
          <a:p>
            <a:pPr lvl="0"/>
            <a:endParaRPr lang="en-US" noProof="0" dirty="0"/>
          </a:p>
        </p:txBody>
      </p:sp>
    </p:spTree>
    <p:extLst>
      <p:ext uri="{BB962C8B-B14F-4D97-AF65-F5344CB8AC3E}">
        <p14:creationId xmlns:p14="http://schemas.microsoft.com/office/powerpoint/2010/main" val="108360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defRPr sz="2800" b="1"/>
            </a:lvl1pPr>
          </a:lstStyle>
          <a:p>
            <a:r>
              <a:rPr lang="en-US" dirty="0"/>
              <a:t>Click to edit Master title style</a:t>
            </a:r>
          </a:p>
        </p:txBody>
      </p:sp>
      <p:sp>
        <p:nvSpPr>
          <p:cNvPr id="3" name="Text Placeholder 2"/>
          <p:cNvSpPr>
            <a:spLocks noGrp="1"/>
          </p:cNvSpPr>
          <p:nvPr>
            <p:ph type="body" idx="1"/>
          </p:nvPr>
        </p:nvSpPr>
        <p:spPr>
          <a:xfrm>
            <a:off x="457200" y="971551"/>
            <a:ext cx="4040188"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451391"/>
            <a:ext cx="4040188"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52" y="971551"/>
            <a:ext cx="4041775"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52" y="1451391"/>
            <a:ext cx="4041775"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6041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7350"/>
            <a:ext cx="7772400" cy="1021556"/>
          </a:xfrm>
        </p:spPr>
        <p:txBody>
          <a:bodyPr anchor="t">
            <a:normAutofit/>
          </a:bodyPr>
          <a:lstStyle>
            <a:lvl1pPr algn="l">
              <a:defRPr sz="2800" b="1" cap="none">
                <a:solidFill>
                  <a:schemeClr val="tx1"/>
                </a:solidFill>
                <a:latin typeface="+mj-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02407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028700"/>
            <a:ext cx="8229600" cy="3314700"/>
          </a:xfrm>
        </p:spPr>
        <p:txBody>
          <a:bodyPr/>
          <a:lstStyle>
            <a:lvl2pPr>
              <a:defRPr/>
            </a:lvl2pPr>
            <a:lvl3pPr marL="635000" indent="-292100">
              <a:buFont typeface="Arial" pitchFamily="34" charset="0"/>
              <a:buChar char="−"/>
              <a:defRPr baseline="0"/>
            </a:lvl3pPr>
            <a:lvl4pPr marL="914400" indent="-228600">
              <a:buFont typeface="Arial" pitchFamily="34" charset="0"/>
              <a:buChar char="•"/>
              <a:defRPr/>
            </a:lvl4pPr>
            <a:lvl5pPr marL="1257300" indent="-279400">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8977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defRPr sz="2800" b="1"/>
            </a:lvl1pPr>
          </a:lstStyle>
          <a:p>
            <a:r>
              <a:rPr lang="en-US" dirty="0"/>
              <a:t>Click to edit Master title style</a:t>
            </a:r>
          </a:p>
        </p:txBody>
      </p:sp>
      <p:sp>
        <p:nvSpPr>
          <p:cNvPr id="3" name="Text Placeholder 2"/>
          <p:cNvSpPr>
            <a:spLocks noGrp="1"/>
          </p:cNvSpPr>
          <p:nvPr>
            <p:ph type="body" idx="1"/>
          </p:nvPr>
        </p:nvSpPr>
        <p:spPr>
          <a:xfrm>
            <a:off x="457200" y="971551"/>
            <a:ext cx="4040188"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451391"/>
            <a:ext cx="4040188"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52" y="971551"/>
            <a:ext cx="4041775"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52" y="1451391"/>
            <a:ext cx="4041775"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2493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7350"/>
            <a:ext cx="7772400" cy="1021556"/>
          </a:xfrm>
        </p:spPr>
        <p:txBody>
          <a:bodyPr anchor="t">
            <a:normAutofit/>
          </a:bodyPr>
          <a:lstStyle>
            <a:lvl1pPr algn="l">
              <a:defRPr sz="2800" b="1" cap="none">
                <a:solidFill>
                  <a:schemeClr val="tx1"/>
                </a:solidFill>
                <a:latin typeface="+mj-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49500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028700"/>
            <a:ext cx="8229600" cy="3314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324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5_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defRPr sz="2800" b="1"/>
            </a:lvl1pPr>
          </a:lstStyle>
          <a:p>
            <a:r>
              <a:rPr lang="en-US" dirty="0"/>
              <a:t>Click to edit Master title style</a:t>
            </a:r>
          </a:p>
        </p:txBody>
      </p:sp>
      <p:sp>
        <p:nvSpPr>
          <p:cNvPr id="3" name="Text Placeholder 2"/>
          <p:cNvSpPr>
            <a:spLocks noGrp="1"/>
          </p:cNvSpPr>
          <p:nvPr>
            <p:ph type="body" idx="1"/>
          </p:nvPr>
        </p:nvSpPr>
        <p:spPr>
          <a:xfrm>
            <a:off x="457200" y="971551"/>
            <a:ext cx="4040188"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451391"/>
            <a:ext cx="4040188"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52" y="971551"/>
            <a:ext cx="4041775"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52" y="1451391"/>
            <a:ext cx="4041775"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32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8.png"/><Relationship Id="rId2" Type="http://schemas.openxmlformats.org/officeDocument/2006/relationships/slideLayout" Target="../slideLayouts/slideLayout14.xml"/><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571500"/>
          </a:xfrm>
          <a:prstGeom prst="rect">
            <a:avLst/>
          </a:prstGeom>
        </p:spPr>
        <p:txBody>
          <a:bodyPr vert="horz" lIns="91305" tIns="45650" rIns="91305" bIns="45650" rtlCol="0" anchor="ctr">
            <a:normAutofit/>
          </a:bodyPr>
          <a:lstStyle/>
          <a:p>
            <a:r>
              <a:rPr lang="en-US" dirty="0"/>
              <a:t>Click to edit Master title style</a:t>
            </a:r>
          </a:p>
        </p:txBody>
      </p:sp>
      <p:sp>
        <p:nvSpPr>
          <p:cNvPr id="3" name="Text Placeholder 2"/>
          <p:cNvSpPr>
            <a:spLocks noGrp="1"/>
          </p:cNvSpPr>
          <p:nvPr>
            <p:ph type="body" idx="1"/>
          </p:nvPr>
        </p:nvSpPr>
        <p:spPr>
          <a:xfrm>
            <a:off x="457200" y="1028700"/>
            <a:ext cx="8229600" cy="3314700"/>
          </a:xfrm>
          <a:prstGeom prst="rect">
            <a:avLst/>
          </a:prstGeom>
        </p:spPr>
        <p:txBody>
          <a:bodyPr vert="horz" lIns="91305" tIns="45650" rIns="91305" bIns="45650" rtlCol="0">
            <a:norm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241589735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40" r:id="rId5"/>
    <p:sldLayoutId id="2147483741" r:id="rId6"/>
    <p:sldLayoutId id="2147483742" r:id="rId7"/>
    <p:sldLayoutId id="2147483736" r:id="rId8"/>
    <p:sldLayoutId id="2147483737" r:id="rId9"/>
    <p:sldLayoutId id="2147483738" r:id="rId10"/>
    <p:sldLayoutId id="2147483739" r:id="rId11"/>
    <p:sldLayoutId id="2147483743" r:id="rId12"/>
  </p:sldLayoutIdLst>
  <p:txStyles>
    <p:titleStyle>
      <a:lvl1pPr algn="l" defTabSz="913031" rtl="0" eaLnBrk="1" latinLnBrk="0" hangingPunct="1">
        <a:spcBef>
          <a:spcPct val="0"/>
        </a:spcBef>
        <a:buNone/>
        <a:defRPr sz="2800" kern="1200">
          <a:solidFill>
            <a:schemeClr val="tx1"/>
          </a:solidFill>
          <a:latin typeface="+mj-lt"/>
          <a:ea typeface="+mj-ea"/>
          <a:cs typeface="Arial" pitchFamily="34" charset="0"/>
        </a:defRPr>
      </a:lvl1pPr>
    </p:titleStyle>
    <p:bodyStyle>
      <a:lvl1pPr marL="342385" indent="-342385" algn="l" defTabSz="913031" rtl="0" eaLnBrk="1" latinLnBrk="0" hangingPunct="1">
        <a:spcBef>
          <a:spcPct val="20000"/>
        </a:spcBef>
        <a:buClr>
          <a:srgbClr val="719500"/>
        </a:buClr>
        <a:buFont typeface="Arial" pitchFamily="34" charset="0"/>
        <a:buChar char="•"/>
        <a:defRPr sz="2200" kern="1200">
          <a:solidFill>
            <a:schemeClr val="tx1"/>
          </a:solidFill>
          <a:latin typeface="Arial" pitchFamily="34" charset="0"/>
          <a:ea typeface="+mn-ea"/>
          <a:cs typeface="Arial" pitchFamily="34" charset="0"/>
        </a:defRPr>
      </a:lvl1pPr>
      <a:lvl2pPr marL="342385" indent="291663"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49300" indent="-342900" algn="l" defTabSz="913031" rtl="0" eaLnBrk="1" latinLnBrk="0" hangingPunct="1">
        <a:spcBef>
          <a:spcPct val="20000"/>
        </a:spcBef>
        <a:buFont typeface="Arial" pitchFamily="34" charset="0"/>
        <a:buChar char="−"/>
        <a:tabLst>
          <a:tab pos="976436" algn="l"/>
        </a:tabLst>
        <a:defRPr sz="2200" kern="1200">
          <a:solidFill>
            <a:schemeClr val="tx1"/>
          </a:solidFill>
          <a:latin typeface="Arial" pitchFamily="34" charset="0"/>
          <a:ea typeface="+mn-ea"/>
          <a:cs typeface="Arial" pitchFamily="34" charset="0"/>
        </a:defRPr>
      </a:lvl3pPr>
      <a:lvl4pPr marL="1092200" indent="-2921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1485900" indent="-3429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0829"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4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61"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7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14601" y="95251"/>
            <a:ext cx="6350000" cy="564356"/>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143000" y="171451"/>
            <a:ext cx="76200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New investigator</a:t>
            </a:r>
          </a:p>
        </p:txBody>
      </p:sp>
      <p:sp>
        <p:nvSpPr>
          <p:cNvPr id="1027" name="Rectangle 3"/>
          <p:cNvSpPr>
            <a:spLocks noGrp="1" noChangeArrowheads="1"/>
          </p:cNvSpPr>
          <p:nvPr>
            <p:ph type="body" idx="1"/>
          </p:nvPr>
        </p:nvSpPr>
        <p:spPr bwMode="auto">
          <a:xfrm>
            <a:off x="457200" y="800100"/>
            <a:ext cx="8229600" cy="3600450"/>
          </a:xfrm>
          <a:prstGeom prst="rect">
            <a:avLst/>
          </a:prstGeom>
          <a:no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772400" y="4914901"/>
            <a:ext cx="1371600" cy="11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750" b="1">
                <a:solidFill>
                  <a:schemeClr val="bg1"/>
                </a:solidFill>
              </a:defRPr>
            </a:lvl1pPr>
          </a:lstStyle>
          <a:p>
            <a:fld id="{2C626EB7-FB23-9946-AC03-BE678F8DC972}" type="slidenum">
              <a:rPr lang="en-US"/>
              <a:pPr/>
              <a:t>‹#›</a:t>
            </a:fld>
            <a:endParaRPr lang="en-US" dirty="0"/>
          </a:p>
        </p:txBody>
      </p:sp>
      <p:pic>
        <p:nvPicPr>
          <p:cNvPr id="1032" name="Picture 8" descr="logo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3700" y="4560095"/>
            <a:ext cx="368300" cy="2786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nih-sbir-logo.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57200" y="183438"/>
            <a:ext cx="3657600" cy="388062"/>
          </a:xfrm>
          <a:prstGeom prst="rect">
            <a:avLst/>
          </a:prstGeom>
        </p:spPr>
      </p:pic>
    </p:spTree>
    <p:extLst>
      <p:ext uri="{BB962C8B-B14F-4D97-AF65-F5344CB8AC3E}">
        <p14:creationId xmlns:p14="http://schemas.microsoft.com/office/powerpoint/2010/main" val="298095440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ftr="0" dt="0"/>
  <p:txStyles>
    <p:titleStyle>
      <a:lvl1pPr algn="r" rtl="0" eaLnBrk="1" fontAlgn="base" hangingPunct="1">
        <a:spcBef>
          <a:spcPct val="0"/>
        </a:spcBef>
        <a:spcAft>
          <a:spcPct val="0"/>
        </a:spcAft>
        <a:defRPr sz="1800" b="1">
          <a:solidFill>
            <a:schemeClr val="bg1"/>
          </a:solidFill>
          <a:latin typeface="+mj-lt"/>
          <a:ea typeface="+mj-ea"/>
          <a:cs typeface="+mj-cs"/>
        </a:defRPr>
      </a:lvl1pPr>
      <a:lvl2pPr algn="r" rtl="0" eaLnBrk="1" fontAlgn="base" hangingPunct="1">
        <a:spcBef>
          <a:spcPct val="0"/>
        </a:spcBef>
        <a:spcAft>
          <a:spcPct val="0"/>
        </a:spcAft>
        <a:defRPr sz="18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18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18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1800" b="1">
          <a:solidFill>
            <a:schemeClr val="bg1"/>
          </a:solidFill>
          <a:latin typeface="Arial" charset="0"/>
          <a:ea typeface="ＭＳ Ｐゴシック" charset="0"/>
          <a:cs typeface="Arial" charset="0"/>
        </a:defRPr>
      </a:lvl5pPr>
      <a:lvl6pPr marL="342900" algn="r" rtl="0" eaLnBrk="1" fontAlgn="base" hangingPunct="1">
        <a:spcBef>
          <a:spcPct val="0"/>
        </a:spcBef>
        <a:spcAft>
          <a:spcPct val="0"/>
        </a:spcAft>
        <a:defRPr sz="1800" b="1">
          <a:solidFill>
            <a:schemeClr val="bg1"/>
          </a:solidFill>
          <a:latin typeface="Arial" charset="0"/>
          <a:ea typeface="ＭＳ Ｐゴシック" charset="0"/>
          <a:cs typeface="Arial" charset="0"/>
        </a:defRPr>
      </a:lvl6pPr>
      <a:lvl7pPr marL="685800" algn="r" rtl="0" eaLnBrk="1" fontAlgn="base" hangingPunct="1">
        <a:spcBef>
          <a:spcPct val="0"/>
        </a:spcBef>
        <a:spcAft>
          <a:spcPct val="0"/>
        </a:spcAft>
        <a:defRPr sz="1800" b="1">
          <a:solidFill>
            <a:schemeClr val="bg1"/>
          </a:solidFill>
          <a:latin typeface="Arial" charset="0"/>
          <a:ea typeface="ＭＳ Ｐゴシック" charset="0"/>
          <a:cs typeface="Arial" charset="0"/>
        </a:defRPr>
      </a:lvl7pPr>
      <a:lvl8pPr marL="1028700" algn="r" rtl="0" eaLnBrk="1" fontAlgn="base" hangingPunct="1">
        <a:spcBef>
          <a:spcPct val="0"/>
        </a:spcBef>
        <a:spcAft>
          <a:spcPct val="0"/>
        </a:spcAft>
        <a:defRPr sz="1800" b="1">
          <a:solidFill>
            <a:schemeClr val="bg1"/>
          </a:solidFill>
          <a:latin typeface="Arial" charset="0"/>
          <a:ea typeface="ＭＳ Ｐゴシック" charset="0"/>
          <a:cs typeface="Arial" charset="0"/>
        </a:defRPr>
      </a:lvl8pPr>
      <a:lvl9pPr marL="1371600" algn="r" rtl="0" eaLnBrk="1" fontAlgn="base" hangingPunct="1">
        <a:spcBef>
          <a:spcPct val="0"/>
        </a:spcBef>
        <a:spcAft>
          <a:spcPct val="0"/>
        </a:spcAft>
        <a:defRPr sz="1800" b="1">
          <a:solidFill>
            <a:schemeClr val="bg1"/>
          </a:solidFill>
          <a:latin typeface="Arial" charset="0"/>
          <a:ea typeface="ＭＳ Ｐゴシック" charset="0"/>
          <a:cs typeface="Arial" charset="0"/>
        </a:defRPr>
      </a:lvl9pPr>
    </p:titleStyle>
    <p:bodyStyle>
      <a:lvl1pPr marL="257175" indent="-257175" algn="l" rtl="0" eaLnBrk="1" fontAlgn="base" hangingPunct="1">
        <a:spcBef>
          <a:spcPct val="20000"/>
        </a:spcBef>
        <a:spcAft>
          <a:spcPct val="0"/>
        </a:spcAft>
        <a:buClr>
          <a:srgbClr val="013972"/>
        </a:buClr>
        <a:buChar char="•"/>
        <a:defRPr sz="2400">
          <a:solidFill>
            <a:schemeClr val="accent3">
              <a:lumMod val="25000"/>
            </a:schemeClr>
          </a:solidFill>
          <a:latin typeface="+mn-lt"/>
          <a:ea typeface="+mn-ea"/>
          <a:cs typeface="+mn-cs"/>
        </a:defRPr>
      </a:lvl1pPr>
      <a:lvl2pPr marL="557213" indent="-214313" algn="l" rtl="0" eaLnBrk="1" fontAlgn="base" hangingPunct="1">
        <a:spcBef>
          <a:spcPct val="20000"/>
        </a:spcBef>
        <a:spcAft>
          <a:spcPct val="0"/>
        </a:spcAft>
        <a:buClr>
          <a:srgbClr val="013972"/>
        </a:buClr>
        <a:buSzPct val="70000"/>
        <a:buFont typeface="Courier New" panose="02070309020205020404" pitchFamily="49" charset="0"/>
        <a:buChar char="o"/>
        <a:defRPr sz="2100">
          <a:solidFill>
            <a:schemeClr val="accent3">
              <a:lumMod val="25000"/>
            </a:schemeClr>
          </a:solidFill>
          <a:latin typeface="+mn-lt"/>
          <a:ea typeface="Arial" charset="0"/>
          <a:cs typeface="+mn-cs"/>
        </a:defRPr>
      </a:lvl2pPr>
      <a:lvl3pPr marL="857250" indent="-171450" algn="l" rtl="0" eaLnBrk="1" fontAlgn="base" hangingPunct="1">
        <a:spcBef>
          <a:spcPct val="20000"/>
        </a:spcBef>
        <a:spcAft>
          <a:spcPct val="0"/>
        </a:spcAft>
        <a:buClr>
          <a:srgbClr val="013972"/>
        </a:buClr>
        <a:buFont typeface="Wingdings" panose="05000000000000000000" pitchFamily="2" charset="2"/>
        <a:buChar char="§"/>
        <a:defRPr sz="1800">
          <a:solidFill>
            <a:schemeClr val="accent3">
              <a:lumMod val="25000"/>
            </a:schemeClr>
          </a:solidFill>
          <a:latin typeface="+mn-lt"/>
          <a:ea typeface="Arial" charset="0"/>
          <a:cs typeface="+mn-cs"/>
        </a:defRPr>
      </a:lvl3pPr>
      <a:lvl4pPr marL="1200150" indent="-171450" algn="l" rtl="0" eaLnBrk="1" fontAlgn="base" hangingPunct="1">
        <a:spcBef>
          <a:spcPct val="20000"/>
        </a:spcBef>
        <a:spcAft>
          <a:spcPct val="0"/>
        </a:spcAft>
        <a:buClr>
          <a:srgbClr val="013972"/>
        </a:buClr>
        <a:buSzPct val="70000"/>
        <a:buFont typeface="Wingdings" panose="05000000000000000000" pitchFamily="2" charset="2"/>
        <a:buChar char="q"/>
        <a:defRPr sz="1500">
          <a:solidFill>
            <a:schemeClr val="accent3">
              <a:lumMod val="25000"/>
            </a:schemeClr>
          </a:solidFill>
          <a:latin typeface="+mn-lt"/>
          <a:ea typeface="Arial" charset="0"/>
          <a:cs typeface="+mn-cs"/>
        </a:defRPr>
      </a:lvl4pPr>
      <a:lvl5pPr marL="1543050" indent="-171450" algn="l" rtl="0" eaLnBrk="1" fontAlgn="base" hangingPunct="1">
        <a:spcBef>
          <a:spcPct val="20000"/>
        </a:spcBef>
        <a:spcAft>
          <a:spcPct val="0"/>
        </a:spcAft>
        <a:buClr>
          <a:srgbClr val="013972"/>
        </a:buClr>
        <a:buFont typeface="Trebuchet MS" panose="020B0603020202020204" pitchFamily="34" charset="0"/>
        <a:buChar char="»"/>
        <a:defRPr sz="1500">
          <a:solidFill>
            <a:schemeClr val="accent3">
              <a:lumMod val="25000"/>
            </a:schemeClr>
          </a:solidFill>
          <a:latin typeface="+mn-lt"/>
          <a:ea typeface="Arial" charset="0"/>
          <a:cs typeface="+mn-cs"/>
        </a:defRPr>
      </a:lvl5pPr>
      <a:lvl6pPr marL="1885950" indent="-171450" algn="l" rtl="0" eaLnBrk="1" fontAlgn="base" hangingPunct="1">
        <a:spcBef>
          <a:spcPct val="20000"/>
        </a:spcBef>
        <a:spcAft>
          <a:spcPct val="0"/>
        </a:spcAft>
        <a:buChar char="»"/>
        <a:defRPr sz="1500">
          <a:solidFill>
            <a:schemeClr val="tx1"/>
          </a:solidFill>
          <a:latin typeface="+mn-lt"/>
          <a:ea typeface="Arial" charset="0"/>
          <a:cs typeface="+mn-cs"/>
        </a:defRPr>
      </a:lvl6pPr>
      <a:lvl7pPr marL="2228850" indent="-171450" algn="l" rtl="0" eaLnBrk="1" fontAlgn="base" hangingPunct="1">
        <a:spcBef>
          <a:spcPct val="20000"/>
        </a:spcBef>
        <a:spcAft>
          <a:spcPct val="0"/>
        </a:spcAft>
        <a:buChar char="»"/>
        <a:defRPr sz="1500">
          <a:solidFill>
            <a:schemeClr val="tx1"/>
          </a:solidFill>
          <a:latin typeface="+mn-lt"/>
          <a:ea typeface="Arial" charset="0"/>
          <a:cs typeface="+mn-cs"/>
        </a:defRPr>
      </a:lvl7pPr>
      <a:lvl8pPr marL="2571750" indent="-171450" algn="l" rtl="0" eaLnBrk="1" fontAlgn="base" hangingPunct="1">
        <a:spcBef>
          <a:spcPct val="20000"/>
        </a:spcBef>
        <a:spcAft>
          <a:spcPct val="0"/>
        </a:spcAft>
        <a:buChar char="»"/>
        <a:defRPr sz="1500">
          <a:solidFill>
            <a:schemeClr val="tx1"/>
          </a:solidFill>
          <a:latin typeface="+mn-lt"/>
          <a:ea typeface="Arial" charset="0"/>
          <a:cs typeface="+mn-cs"/>
        </a:defRPr>
      </a:lvl8pPr>
      <a:lvl9pPr marL="2914650" indent="-171450" algn="l" rtl="0" eaLnBrk="1" fontAlgn="base" hangingPunct="1">
        <a:spcBef>
          <a:spcPct val="20000"/>
        </a:spcBef>
        <a:spcAft>
          <a:spcPct val="0"/>
        </a:spcAft>
        <a:buChar char="»"/>
        <a:defRPr sz="1500">
          <a:solidFill>
            <a:schemeClr val="tx1"/>
          </a:solidFill>
          <a:latin typeface="+mn-lt"/>
          <a:ea typeface="Arial" charset="0"/>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csr.nih.gov/video/video.asp"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projectreporter.nih.gov/reporter.cf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www.csr.nih.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csr.nih.gov/ECR"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csr.nih.gov/" TargetMode="External"/><Relationship Id="rId5" Type="http://schemas.openxmlformats.org/officeDocument/2006/relationships/image" Target="../media/image26.png"/><Relationship Id="rId4" Type="http://schemas.openxmlformats.org/officeDocument/2006/relationships/hyperlink" Target="http://grants.nih.gov/"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s://sbir.nih.gov/" TargetMode="External"/><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hyperlink" Target="http://sbir.nih.gov/infographic"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4.xml"/><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hyperlink" Target="https://grants.nih.gov/grants/guide/pa-files/PA-17-302.html" TargetMode="External"/><Relationship Id="rId7" Type="http://schemas.openxmlformats.org/officeDocument/2006/relationships/hyperlink" Target="http://grants.nih.gov/grants/guide/listserv.htm" TargetMode="External"/><Relationship Id="rId2" Type="http://schemas.openxmlformats.org/officeDocument/2006/relationships/notesSlide" Target="../notesSlides/notesSlide45.xml"/><Relationship Id="rId1" Type="http://schemas.openxmlformats.org/officeDocument/2006/relationships/slideLayout" Target="../slideLayouts/slideLayout14.xml"/><Relationship Id="rId6" Type="http://schemas.openxmlformats.org/officeDocument/2006/relationships/hyperlink" Target="https://grants.nih.gov/grants/guide/notice-files/NOT-OD-17-089.html" TargetMode="External"/><Relationship Id="rId5" Type="http://schemas.openxmlformats.org/officeDocument/2006/relationships/hyperlink" Target="https://sbir.nih.gov/sites/default/files/PHS2018-1.pdf" TargetMode="External"/><Relationship Id="rId4" Type="http://schemas.openxmlformats.org/officeDocument/2006/relationships/hyperlink" Target="https://grants.nih.gov/grants/guide/pa-files/PA-17-303.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14.xml"/><Relationship Id="rId5" Type="http://schemas.openxmlformats.org/officeDocument/2006/relationships/hyperlink" Target="mailto:sbir@od.nih.gov" TargetMode="External"/><Relationship Id="rId4" Type="http://schemas.openxmlformats.org/officeDocument/2006/relationships/hyperlink" Target="https://sbir.nih.gov/engage/ic-contacts"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mailto:sbir@od.nih.gov" TargetMode="External"/><Relationship Id="rId3" Type="http://schemas.openxmlformats.org/officeDocument/2006/relationships/hyperlink" Target="mailto:LISTSERV@LIST.NIH.GOV" TargetMode="External"/><Relationship Id="rId7" Type="http://schemas.openxmlformats.org/officeDocument/2006/relationships/hyperlink" Target="https://sbir.nih.gov/engage" TargetMode="External"/><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hyperlink" Target="https://sbir.nih.gov/statistics/success-stories" TargetMode="External"/><Relationship Id="rId5" Type="http://schemas.openxmlformats.org/officeDocument/2006/relationships/hyperlink" Target="https://twitter.com/nihsbir" TargetMode="External"/><Relationship Id="rId4" Type="http://schemas.openxmlformats.org/officeDocument/2006/relationships/hyperlink" Target="http://grants.nih.gov/grants/guide/listserv.htm" TargetMode="External"/><Relationship Id="rId9" Type="http://schemas.openxmlformats.org/officeDocument/2006/relationships/image" Target="../media/image40.png"/></Relationships>
</file>

<file path=ppt/slides/_rels/slide7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https://ctsi.mcw.edu/event/nih-sbir-milwaukee-2017/" TargetMode="Externa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g"/><Relationship Id="rId2" Type="http://schemas.openxmlformats.org/officeDocument/2006/relationships/notesSlide" Target="../notesSlides/notesSlide48.xml"/><Relationship Id="rId1" Type="http://schemas.openxmlformats.org/officeDocument/2006/relationships/slideLayout" Target="../slideLayouts/slideLayout16.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371850"/>
            <a:ext cx="7772400" cy="1181100"/>
          </a:xfrm>
        </p:spPr>
        <p:txBody>
          <a:bodyPr>
            <a:normAutofit/>
          </a:bodyPr>
          <a:lstStyle/>
          <a:p>
            <a:r>
              <a:rPr lang="en-US" sz="2000" b="1" dirty="0"/>
              <a:t>Dr. Gagan Pandya</a:t>
            </a:r>
          </a:p>
          <a:p>
            <a:r>
              <a:rPr lang="en-US" sz="2000" dirty="0"/>
              <a:t>Scientific Review Officer				</a:t>
            </a:r>
          </a:p>
          <a:p>
            <a:r>
              <a:rPr lang="en-US" sz="2000" dirty="0"/>
              <a:t>						October 18, 2017</a:t>
            </a:r>
          </a:p>
        </p:txBody>
      </p:sp>
      <p:sp>
        <p:nvSpPr>
          <p:cNvPr id="2" name="Title 1"/>
          <p:cNvSpPr>
            <a:spLocks noGrp="1"/>
          </p:cNvSpPr>
          <p:nvPr>
            <p:ph type="ctrTitle"/>
          </p:nvPr>
        </p:nvSpPr>
        <p:spPr>
          <a:xfrm>
            <a:off x="1066800" y="1714518"/>
            <a:ext cx="7772400" cy="1028682"/>
          </a:xfrm>
        </p:spPr>
        <p:txBody>
          <a:bodyPr>
            <a:normAutofit fontScale="90000"/>
          </a:bodyPr>
          <a:lstStyle/>
          <a:p>
            <a:r>
              <a:rPr lang="en-US" dirty="0"/>
              <a:t>8 Ways to Successfully Navigate </a:t>
            </a:r>
            <a:br>
              <a:rPr lang="en-US" dirty="0"/>
            </a:br>
            <a:r>
              <a:rPr lang="en-US" dirty="0"/>
              <a:t>NIH Peer Review and Get an SBIR/STTR Grant</a:t>
            </a:r>
          </a:p>
        </p:txBody>
      </p:sp>
    </p:spTree>
    <p:extLst>
      <p:ext uri="{BB962C8B-B14F-4D97-AF65-F5344CB8AC3E}">
        <p14:creationId xmlns:p14="http://schemas.microsoft.com/office/powerpoint/2010/main" val="408858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1500"/>
          </a:xfrm>
        </p:spPr>
        <p:txBody>
          <a:bodyPr>
            <a:normAutofit fontScale="90000"/>
          </a:bodyPr>
          <a:lstStyle/>
          <a:p>
            <a:r>
              <a:rPr lang="en-US" dirty="0"/>
              <a:t> 8 Ways to Successfully Navigate NIH Peer Review</a:t>
            </a:r>
          </a:p>
        </p:txBody>
      </p:sp>
      <p:sp>
        <p:nvSpPr>
          <p:cNvPr id="3" name="Content Placeholder 2"/>
          <p:cNvSpPr>
            <a:spLocks noGrp="1" noChangeAspect="1"/>
          </p:cNvSpPr>
          <p:nvPr>
            <p:ph idx="1"/>
          </p:nvPr>
        </p:nvSpPr>
        <p:spPr/>
        <p:txBody>
          <a:bodyPr>
            <a:normAutofit/>
          </a:bodyPr>
          <a:lstStyle/>
          <a:p>
            <a:pPr marL="457200" indent="-457200">
              <a:buClr>
                <a:schemeClr val="tx1"/>
              </a:buClr>
              <a:buFont typeface="+mj-lt"/>
              <a:buAutoNum type="arabicPeriod"/>
            </a:pPr>
            <a:r>
              <a:rPr lang="en-US" sz="1900" dirty="0"/>
              <a:t>Know the Path of a Successful Application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Avoid Top Show Stoppers for SBIR/STTR Applicants </a:t>
            </a:r>
          </a:p>
          <a:p>
            <a:pPr marL="457200" indent="-457200">
              <a:buClr>
                <a:schemeClr val="tx1"/>
              </a:buClr>
              <a:buFont typeface="+mj-lt"/>
              <a:buAutoNum type="arabicPeriod"/>
            </a:pPr>
            <a:endParaRPr lang="en-US" sz="500" dirty="0"/>
          </a:p>
          <a:p>
            <a:pPr marL="457200" indent="-457200">
              <a:buClr>
                <a:schemeClr val="tx1"/>
              </a:buClr>
              <a:buFont typeface="+mj-lt"/>
              <a:buAutoNum type="arabicPeriod"/>
            </a:pPr>
            <a:r>
              <a:rPr lang="en-US" sz="1900" dirty="0"/>
              <a:t>Help Direct Your Application to the Best Place for Review and Funding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Understand Who Your Reviewers Are</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1900" dirty="0"/>
              <a:t>Know What Reviewers Are Looking for</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Consider Advice Collected from NIH Reviewers &amp; Staff</a:t>
            </a:r>
          </a:p>
          <a:p>
            <a:pPr marL="457200" indent="-457200">
              <a:buClr>
                <a:schemeClr val="tx1"/>
              </a:buClr>
              <a:buFont typeface="+mj-lt"/>
              <a:buAutoNum type="arabicPeriod"/>
            </a:pPr>
            <a:endParaRPr lang="en-US" sz="500" dirty="0"/>
          </a:p>
          <a:p>
            <a:pPr marL="457200" indent="-457200">
              <a:buClr>
                <a:schemeClr val="tx1"/>
              </a:buClr>
              <a:buFont typeface="+mj-lt"/>
              <a:buAutoNum type="arabicPeriod"/>
            </a:pPr>
            <a:r>
              <a:rPr lang="en-US" sz="1900" dirty="0"/>
              <a:t>Benefit from Becoming Review Panel Member</a:t>
            </a:r>
          </a:p>
          <a:p>
            <a:pPr>
              <a:buClr>
                <a:schemeClr val="tx1"/>
              </a:buClr>
              <a:buFont typeface="+mj-lt"/>
              <a:buAutoNum type="arabicPeriod"/>
            </a:pPr>
            <a:endParaRPr lang="en-US" sz="500" dirty="0"/>
          </a:p>
          <a:p>
            <a:pPr marL="0" indent="0">
              <a:buNone/>
            </a:pPr>
            <a:endParaRPr lang="en-US" dirty="0"/>
          </a:p>
        </p:txBody>
      </p:sp>
    </p:spTree>
    <p:extLst>
      <p:ext uri="{BB962C8B-B14F-4D97-AF65-F5344CB8AC3E}">
        <p14:creationId xmlns:p14="http://schemas.microsoft.com/office/powerpoint/2010/main" val="247103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1500"/>
          </a:xfrm>
        </p:spPr>
        <p:txBody>
          <a:bodyPr>
            <a:normAutofit fontScale="90000"/>
          </a:bodyPr>
          <a:lstStyle/>
          <a:p>
            <a:r>
              <a:rPr lang="en-US" dirty="0"/>
              <a:t> 8 Ways to Successfully Navigate NIH Peer Review</a:t>
            </a:r>
          </a:p>
        </p:txBody>
      </p:sp>
      <p:sp>
        <p:nvSpPr>
          <p:cNvPr id="3" name="Content Placeholder 2"/>
          <p:cNvSpPr>
            <a:spLocks noGrp="1" noChangeAspect="1"/>
          </p:cNvSpPr>
          <p:nvPr>
            <p:ph idx="1"/>
          </p:nvPr>
        </p:nvSpPr>
        <p:spPr>
          <a:xfrm>
            <a:off x="457200" y="1085850"/>
            <a:ext cx="8229600" cy="3314700"/>
          </a:xfrm>
        </p:spPr>
        <p:txBody>
          <a:bodyPr>
            <a:normAutofit fontScale="92500" lnSpcReduction="10000"/>
          </a:bodyPr>
          <a:lstStyle/>
          <a:p>
            <a:pPr marL="457200" indent="-457200">
              <a:buClr>
                <a:schemeClr val="tx1"/>
              </a:buClr>
              <a:buFont typeface="+mj-lt"/>
              <a:buAutoNum type="arabicPeriod"/>
            </a:pPr>
            <a:r>
              <a:rPr lang="en-US" sz="2000" dirty="0"/>
              <a:t>Know the Path of a Successful Application  </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2000" dirty="0"/>
              <a:t>Avoid Top Show Stoppers for SBIR/STTR Applicants </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2000" dirty="0"/>
              <a:t>Help Direct Your Application to the Best Place for Review and Funding </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2000" dirty="0"/>
              <a:t>Understand Who Your Reviewers Are</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2000" dirty="0"/>
              <a:t>Know What Reviewers Are Looking for</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2000" dirty="0"/>
              <a:t>Consider Advice Collected from NIH Reviewers &amp; Staff</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2000" dirty="0"/>
              <a:t>Benefit from Becoming Review Panel Member</a:t>
            </a:r>
          </a:p>
          <a:p>
            <a:pPr marL="457200" indent="-457200">
              <a:buClr>
                <a:schemeClr val="tx1"/>
              </a:buClr>
              <a:buFont typeface="+mj-lt"/>
              <a:buAutoNum type="arabicPeriod"/>
            </a:pPr>
            <a:endParaRPr lang="en-US" sz="500" dirty="0"/>
          </a:p>
          <a:p>
            <a:pPr marL="457200" indent="-457200">
              <a:buClr>
                <a:schemeClr val="tx1"/>
              </a:buClr>
              <a:buFont typeface="+mj-lt"/>
              <a:buAutoNum type="arabicPeriod"/>
            </a:pPr>
            <a:r>
              <a:rPr lang="en-US" sz="2000" dirty="0"/>
              <a:t>Ask the Right NIH Person for Help </a:t>
            </a:r>
            <a:endParaRPr lang="en-US" sz="500" dirty="0"/>
          </a:p>
          <a:p>
            <a:pPr>
              <a:buClr>
                <a:schemeClr val="tx1"/>
              </a:buClr>
              <a:buFont typeface="+mj-lt"/>
              <a:buAutoNum type="arabicPeriod" startAt="7"/>
            </a:pPr>
            <a:endParaRPr lang="en-US" sz="500" dirty="0"/>
          </a:p>
          <a:p>
            <a:pPr marL="0" indent="0">
              <a:buNone/>
            </a:pPr>
            <a:endParaRPr lang="en-US" dirty="0"/>
          </a:p>
        </p:txBody>
      </p:sp>
    </p:spTree>
    <p:extLst>
      <p:ext uri="{BB962C8B-B14F-4D97-AF65-F5344CB8AC3E}">
        <p14:creationId xmlns:p14="http://schemas.microsoft.com/office/powerpoint/2010/main" val="2471039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that shows how grant applications travel from a researcher through his or her institution to the NIH Center for Scientific Review which assigns it to an NIH Institute and Peer Review Group.  The application then goes to a study section, which reviews it for scientific merit.  The application continues on to an NIH institute, which evaluates it for relevance to its research priorities.  The application goes on to the institute's advisory council or board, which recommends action.  The Institute director then take final action.  Source: NIH/CSR&#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739148"/>
            <a:ext cx="6430825" cy="3513893"/>
          </a:xfrm>
          <a:prstGeom prst="rect">
            <a:avLst/>
          </a:prstGeom>
        </p:spPr>
      </p:pic>
      <p:sp>
        <p:nvSpPr>
          <p:cNvPr id="16420" name="Rectangle 37"/>
          <p:cNvSpPr>
            <a:spLocks noGrp="1" noChangeArrowheads="1"/>
          </p:cNvSpPr>
          <p:nvPr>
            <p:ph type="title"/>
          </p:nvPr>
        </p:nvSpPr>
        <p:spPr>
          <a:xfrm>
            <a:off x="381000" y="171899"/>
            <a:ext cx="8305800" cy="399604"/>
          </a:xfrm>
        </p:spPr>
        <p:txBody>
          <a:bodyPr>
            <a:normAutofit fontScale="90000"/>
          </a:bodyPr>
          <a:lstStyle/>
          <a:p>
            <a:pPr eaLnBrk="1" hangingPunct="1"/>
            <a:r>
              <a:rPr lang="en-US" b="1" dirty="0"/>
              <a:t>1. Know the Path of a Successful Application</a:t>
            </a:r>
            <a:endParaRPr lang="en-US" sz="2800" b="1" dirty="0"/>
          </a:p>
        </p:txBody>
      </p:sp>
    </p:spTree>
    <p:extLst>
      <p:ext uri="{BB962C8B-B14F-4D97-AF65-F5344CB8AC3E}">
        <p14:creationId xmlns:p14="http://schemas.microsoft.com/office/powerpoint/2010/main" val="3424799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4" name="Picture 7" descr="Image from the CSR video of reviewers sitting around a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4108"/>
            <a:ext cx="3353098" cy="151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6" descr="An image of peer reviewers at a table with the title of the CSR Peer Review Video &quot;NIH Peer Review Revealed.&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00051"/>
            <a:ext cx="7620000" cy="66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Rectangle 4"/>
          <p:cNvSpPr>
            <a:spLocks noChangeArrowheads="1"/>
          </p:cNvSpPr>
          <p:nvPr/>
        </p:nvSpPr>
        <p:spPr bwMode="auto">
          <a:xfrm>
            <a:off x="2056806" y="4172409"/>
            <a:ext cx="4625473" cy="36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42" tIns="45563" rIns="91142" bIns="45563">
            <a:spAutoFit/>
          </a:bodyPr>
          <a:lstStyle/>
          <a:p>
            <a:pPr defTabSz="905458">
              <a:spcBef>
                <a:spcPct val="0"/>
              </a:spcBef>
            </a:pPr>
            <a:r>
              <a:rPr lang="en-US" b="1" dirty="0">
                <a:solidFill>
                  <a:srgbClr val="000000"/>
                </a:solidFill>
                <a:hlinkClick r:id="rId5"/>
              </a:rPr>
              <a:t>http://www.csr.nih.gov/video/video.asp</a:t>
            </a:r>
            <a:r>
              <a:rPr lang="en-US" b="1" dirty="0">
                <a:solidFill>
                  <a:srgbClr val="000000"/>
                </a:solidFill>
              </a:rPr>
              <a:t>   </a:t>
            </a:r>
          </a:p>
        </p:txBody>
      </p:sp>
      <p:sp>
        <p:nvSpPr>
          <p:cNvPr id="104450" name="Title 1"/>
          <p:cNvSpPr>
            <a:spLocks noGrp="1"/>
          </p:cNvSpPr>
          <p:nvPr>
            <p:ph type="title"/>
          </p:nvPr>
        </p:nvSpPr>
        <p:spPr>
          <a:xfrm>
            <a:off x="762000" y="1371600"/>
            <a:ext cx="7620000" cy="400720"/>
          </a:xfrm>
        </p:spPr>
        <p:txBody>
          <a:bodyPr>
            <a:normAutofit fontScale="90000"/>
          </a:bodyPr>
          <a:lstStyle/>
          <a:p>
            <a:r>
              <a:rPr lang="en-US" sz="2600" dirty="0"/>
              <a:t>View the Video – See Real Reviewers in Action</a:t>
            </a:r>
          </a:p>
        </p:txBody>
      </p:sp>
    </p:spTree>
    <p:extLst>
      <p:ext uri="{BB962C8B-B14F-4D97-AF65-F5344CB8AC3E}">
        <p14:creationId xmlns:p14="http://schemas.microsoft.com/office/powerpoint/2010/main" val="465483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2. Avoid Top Show Stoppers for SBIR/STTR Applicants </a:t>
            </a:r>
            <a:br>
              <a:rPr lang="en-US" dirty="0"/>
            </a:br>
            <a:endParaRPr lang="en-US" dirty="0"/>
          </a:p>
        </p:txBody>
      </p:sp>
      <p:sp>
        <p:nvSpPr>
          <p:cNvPr id="3" name="Content Placeholder 2"/>
          <p:cNvSpPr>
            <a:spLocks noGrp="1"/>
          </p:cNvSpPr>
          <p:nvPr>
            <p:ph idx="1"/>
          </p:nvPr>
        </p:nvSpPr>
        <p:spPr>
          <a:xfrm>
            <a:off x="457200" y="819150"/>
            <a:ext cx="8229600" cy="3619500"/>
          </a:xfrm>
        </p:spPr>
        <p:txBody>
          <a:bodyPr>
            <a:normAutofit fontScale="92500" lnSpcReduction="20000"/>
          </a:bodyPr>
          <a:lstStyle/>
          <a:p>
            <a:pPr marL="0" indent="0">
              <a:buNone/>
            </a:pPr>
            <a:endParaRPr lang="en-US" dirty="0"/>
          </a:p>
          <a:p>
            <a:pPr marL="457200" indent="-457200">
              <a:buClr>
                <a:schemeClr val="bg1"/>
              </a:buClr>
              <a:buFont typeface="+mj-lt"/>
              <a:buAutoNum type="arabicPeriod"/>
            </a:pPr>
            <a:r>
              <a:rPr lang="en-US" sz="2100" dirty="0">
                <a:solidFill>
                  <a:schemeClr val="bg1"/>
                </a:solidFill>
              </a:rPr>
              <a:t>Not Having Multiple Registrations in Place</a:t>
            </a:r>
          </a:p>
          <a:p>
            <a:pPr marL="457200" indent="-457200">
              <a:buClr>
                <a:schemeClr val="bg1"/>
              </a:buClr>
              <a:buFont typeface="+mj-lt"/>
              <a:buAutoNum type="arabicPeriod"/>
            </a:pPr>
            <a:r>
              <a:rPr lang="en-US" sz="2100" dirty="0">
                <a:solidFill>
                  <a:schemeClr val="bg1"/>
                </a:solidFill>
              </a:rPr>
              <a:t>Failing to Appreciate Submission Is a Multi-Step Process </a:t>
            </a:r>
          </a:p>
          <a:p>
            <a:pPr marL="457200" indent="-457200">
              <a:buClr>
                <a:schemeClr val="bg1"/>
              </a:buClr>
              <a:buFont typeface="+mj-lt"/>
              <a:buAutoNum type="arabicPeriod"/>
            </a:pPr>
            <a:r>
              <a:rPr lang="en-US" sz="2100" dirty="0">
                <a:solidFill>
                  <a:schemeClr val="bg1"/>
                </a:solidFill>
              </a:rPr>
              <a:t>Submitting Your Application at the Last Minute </a:t>
            </a:r>
          </a:p>
          <a:p>
            <a:pPr marL="457200" indent="-457200">
              <a:buClr>
                <a:schemeClr val="bg1"/>
              </a:buClr>
              <a:buFont typeface="+mj-lt"/>
              <a:buAutoNum type="arabicPeriod"/>
            </a:pPr>
            <a:r>
              <a:rPr lang="en-US" sz="2100" dirty="0">
                <a:solidFill>
                  <a:schemeClr val="bg1"/>
                </a:solidFill>
              </a:rPr>
              <a:t>Attempting to Fix a Warning after the Deadline</a:t>
            </a:r>
          </a:p>
          <a:p>
            <a:pPr marL="457200" indent="-457200">
              <a:buClr>
                <a:schemeClr val="bg1"/>
              </a:buClr>
              <a:buFont typeface="+mj-lt"/>
              <a:buAutoNum type="arabicPeriod"/>
            </a:pPr>
            <a:r>
              <a:rPr lang="en-US" sz="2100" dirty="0">
                <a:solidFill>
                  <a:schemeClr val="bg1"/>
                </a:solidFill>
              </a:rPr>
              <a:t>Not Using the Right Application Form </a:t>
            </a:r>
          </a:p>
          <a:p>
            <a:pPr marL="457200" indent="-457200">
              <a:buClr>
                <a:schemeClr val="bg1"/>
              </a:buClr>
              <a:buFont typeface="+mj-lt"/>
              <a:buAutoNum type="arabicPeriod"/>
            </a:pPr>
            <a:r>
              <a:rPr lang="en-US" sz="2100" dirty="0">
                <a:solidFill>
                  <a:schemeClr val="bg1"/>
                </a:solidFill>
              </a:rPr>
              <a:t>Not Giving the Instructions Enough Attention</a:t>
            </a:r>
          </a:p>
          <a:p>
            <a:pPr marL="457200" indent="-457200">
              <a:buClr>
                <a:schemeClr val="bg1"/>
              </a:buClr>
              <a:buFont typeface="+mj-lt"/>
              <a:buAutoNum type="arabicPeriod"/>
            </a:pPr>
            <a:r>
              <a:rPr lang="en-US" sz="2100" dirty="0">
                <a:solidFill>
                  <a:schemeClr val="bg1"/>
                </a:solidFill>
              </a:rPr>
              <a:t>Producing an Incomplete Application</a:t>
            </a:r>
          </a:p>
          <a:p>
            <a:pPr marL="457200" indent="-457200">
              <a:buClr>
                <a:schemeClr val="bg1"/>
              </a:buClr>
              <a:buFont typeface="+mj-lt"/>
              <a:buAutoNum type="arabicPeriod"/>
            </a:pPr>
            <a:r>
              <a:rPr lang="en-US" sz="2100" dirty="0">
                <a:solidFill>
                  <a:schemeClr val="bg1"/>
                </a:solidFill>
              </a:rPr>
              <a:t>Overstuffing Your Application</a:t>
            </a:r>
          </a:p>
          <a:p>
            <a:pPr marL="457200" indent="-457200">
              <a:buClr>
                <a:schemeClr val="bg1"/>
              </a:buClr>
              <a:buFont typeface="+mj-lt"/>
              <a:buAutoNum type="arabicPeriod"/>
            </a:pPr>
            <a:r>
              <a:rPr lang="en-US" sz="2100" dirty="0">
                <a:solidFill>
                  <a:schemeClr val="bg1"/>
                </a:solidFill>
              </a:rPr>
              <a:t>Submitting a New Application but Referring to Previous Review Outcomes or Criticism</a:t>
            </a:r>
          </a:p>
          <a:p>
            <a:pPr marL="457200" indent="-457200">
              <a:buClr>
                <a:schemeClr val="tx1"/>
              </a:buClr>
              <a:buFont typeface="+mj-lt"/>
              <a:buAutoNum type="arabicPeriod"/>
            </a:pPr>
            <a:r>
              <a:rPr lang="en-US" sz="2100" dirty="0"/>
              <a:t>Using a Small Font</a:t>
            </a:r>
          </a:p>
        </p:txBody>
      </p:sp>
    </p:spTree>
    <p:extLst>
      <p:ext uri="{BB962C8B-B14F-4D97-AF65-F5344CB8AC3E}">
        <p14:creationId xmlns:p14="http://schemas.microsoft.com/office/powerpoint/2010/main" val="2064269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571500"/>
          </a:xfrm>
        </p:spPr>
        <p:txBody>
          <a:bodyPr>
            <a:normAutofit fontScale="90000"/>
          </a:bodyPr>
          <a:lstStyle/>
          <a:p>
            <a:r>
              <a:rPr lang="en-US" sz="2700" dirty="0"/>
              <a:t>2. Avoid Top Show Stoppers for SBIR/STTR Applicants </a:t>
            </a:r>
            <a:br>
              <a:rPr lang="en-US" dirty="0"/>
            </a:br>
            <a:endParaRPr lang="en-US" dirty="0"/>
          </a:p>
        </p:txBody>
      </p:sp>
      <p:sp>
        <p:nvSpPr>
          <p:cNvPr id="3" name="Content Placeholder 2"/>
          <p:cNvSpPr>
            <a:spLocks noGrp="1"/>
          </p:cNvSpPr>
          <p:nvPr>
            <p:ph idx="1"/>
          </p:nvPr>
        </p:nvSpPr>
        <p:spPr>
          <a:xfrm>
            <a:off x="457200" y="819150"/>
            <a:ext cx="8229600" cy="3619500"/>
          </a:xfrm>
        </p:spPr>
        <p:txBody>
          <a:bodyPr>
            <a:normAutofit fontScale="92500" lnSpcReduction="20000"/>
          </a:bodyPr>
          <a:lstStyle/>
          <a:p>
            <a:pPr marL="0" indent="0">
              <a:buNone/>
            </a:pPr>
            <a:endParaRPr lang="en-US" dirty="0"/>
          </a:p>
          <a:p>
            <a:pPr marL="457200" indent="-457200">
              <a:buClr>
                <a:schemeClr val="bg1"/>
              </a:buClr>
              <a:buFont typeface="+mj-lt"/>
              <a:buAutoNum type="arabicPeriod"/>
            </a:pPr>
            <a:r>
              <a:rPr lang="en-US" sz="2100" dirty="0">
                <a:solidFill>
                  <a:schemeClr val="bg1"/>
                </a:solidFill>
              </a:rPr>
              <a:t>Not Having Multiple Registrations in Place</a:t>
            </a:r>
          </a:p>
          <a:p>
            <a:pPr marL="457200" indent="-457200">
              <a:buClr>
                <a:schemeClr val="bg1"/>
              </a:buClr>
              <a:buFont typeface="+mj-lt"/>
              <a:buAutoNum type="arabicPeriod"/>
            </a:pPr>
            <a:r>
              <a:rPr lang="en-US" sz="2100" dirty="0">
                <a:solidFill>
                  <a:schemeClr val="bg1"/>
                </a:solidFill>
              </a:rPr>
              <a:t>Failing to Appreciate Submission Is a Multi-Step Process </a:t>
            </a:r>
          </a:p>
          <a:p>
            <a:pPr marL="457200" indent="-457200">
              <a:buClr>
                <a:schemeClr val="bg1"/>
              </a:buClr>
              <a:buFont typeface="+mj-lt"/>
              <a:buAutoNum type="arabicPeriod"/>
            </a:pPr>
            <a:r>
              <a:rPr lang="en-US" sz="2100" dirty="0">
                <a:solidFill>
                  <a:schemeClr val="bg1"/>
                </a:solidFill>
              </a:rPr>
              <a:t>Submitting Your Application at the Last Minute </a:t>
            </a:r>
          </a:p>
          <a:p>
            <a:pPr marL="457200" indent="-457200">
              <a:buClr>
                <a:schemeClr val="bg1"/>
              </a:buClr>
              <a:buFont typeface="+mj-lt"/>
              <a:buAutoNum type="arabicPeriod"/>
            </a:pPr>
            <a:r>
              <a:rPr lang="en-US" sz="2100" dirty="0">
                <a:solidFill>
                  <a:schemeClr val="bg1"/>
                </a:solidFill>
              </a:rPr>
              <a:t>Attempting to Fix a Warning after the Deadline</a:t>
            </a:r>
          </a:p>
          <a:p>
            <a:pPr marL="457200" indent="-457200">
              <a:buClr>
                <a:schemeClr val="bg1"/>
              </a:buClr>
              <a:buFont typeface="+mj-lt"/>
              <a:buAutoNum type="arabicPeriod"/>
            </a:pPr>
            <a:r>
              <a:rPr lang="en-US" sz="2100" dirty="0">
                <a:solidFill>
                  <a:schemeClr val="bg1"/>
                </a:solidFill>
              </a:rPr>
              <a:t>Not Using the Right Application Form </a:t>
            </a:r>
          </a:p>
          <a:p>
            <a:pPr marL="457200" indent="-457200">
              <a:buClr>
                <a:schemeClr val="bg1"/>
              </a:buClr>
              <a:buFont typeface="+mj-lt"/>
              <a:buAutoNum type="arabicPeriod"/>
            </a:pPr>
            <a:r>
              <a:rPr lang="en-US" sz="2100" dirty="0">
                <a:solidFill>
                  <a:schemeClr val="bg1"/>
                </a:solidFill>
              </a:rPr>
              <a:t>Not Giving the Instructions Enough Attention</a:t>
            </a:r>
          </a:p>
          <a:p>
            <a:pPr marL="457200" indent="-457200">
              <a:buClr>
                <a:schemeClr val="bg1"/>
              </a:buClr>
              <a:buFont typeface="+mj-lt"/>
              <a:buAutoNum type="arabicPeriod"/>
            </a:pPr>
            <a:r>
              <a:rPr lang="en-US" sz="2100" dirty="0">
                <a:solidFill>
                  <a:schemeClr val="bg1"/>
                </a:solidFill>
              </a:rPr>
              <a:t>Producing an Incomplete Application</a:t>
            </a:r>
          </a:p>
          <a:p>
            <a:pPr marL="457200" indent="-457200">
              <a:buClr>
                <a:schemeClr val="bg1"/>
              </a:buClr>
              <a:buFont typeface="+mj-lt"/>
              <a:buAutoNum type="arabicPeriod"/>
            </a:pPr>
            <a:r>
              <a:rPr lang="en-US" sz="2100" dirty="0">
                <a:solidFill>
                  <a:schemeClr val="bg1"/>
                </a:solidFill>
              </a:rPr>
              <a:t>Overstuffing Your Application</a:t>
            </a:r>
          </a:p>
          <a:p>
            <a:pPr marL="457200" indent="-457200">
              <a:buClr>
                <a:schemeClr val="tx1"/>
              </a:buClr>
              <a:buFont typeface="+mj-lt"/>
              <a:buAutoNum type="arabicPeriod"/>
            </a:pPr>
            <a:r>
              <a:rPr lang="en-US" sz="2100" dirty="0"/>
              <a:t>Submitting a New Application but Referring to Previous Review Outcomes or Criticism</a:t>
            </a:r>
          </a:p>
          <a:p>
            <a:pPr marL="457200" indent="-457200">
              <a:buClr>
                <a:schemeClr val="bg2">
                  <a:lumMod val="90000"/>
                </a:schemeClr>
              </a:buClr>
              <a:buFont typeface="+mj-lt"/>
              <a:buAutoNum type="arabicPeriod"/>
            </a:pPr>
            <a:r>
              <a:rPr lang="en-US" sz="2100" dirty="0">
                <a:solidFill>
                  <a:schemeClr val="bg2">
                    <a:lumMod val="90000"/>
                  </a:schemeClr>
                </a:solidFill>
              </a:rPr>
              <a:t>Using a Small Font</a:t>
            </a:r>
          </a:p>
        </p:txBody>
      </p:sp>
    </p:spTree>
    <p:extLst>
      <p:ext uri="{BB962C8B-B14F-4D97-AF65-F5344CB8AC3E}">
        <p14:creationId xmlns:p14="http://schemas.microsoft.com/office/powerpoint/2010/main" val="2634003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2. Avoid Top Show Stoppers for SBIR/STTR Applicants </a:t>
            </a:r>
            <a:br>
              <a:rPr lang="en-US" dirty="0"/>
            </a:br>
            <a:endParaRPr lang="en-US" dirty="0"/>
          </a:p>
        </p:txBody>
      </p:sp>
      <p:sp>
        <p:nvSpPr>
          <p:cNvPr id="3" name="Content Placeholder 2"/>
          <p:cNvSpPr>
            <a:spLocks noGrp="1"/>
          </p:cNvSpPr>
          <p:nvPr>
            <p:ph idx="1"/>
          </p:nvPr>
        </p:nvSpPr>
        <p:spPr>
          <a:xfrm>
            <a:off x="457200" y="819150"/>
            <a:ext cx="8229600" cy="3619500"/>
          </a:xfrm>
        </p:spPr>
        <p:txBody>
          <a:bodyPr>
            <a:normAutofit fontScale="92500" lnSpcReduction="20000"/>
          </a:bodyPr>
          <a:lstStyle/>
          <a:p>
            <a:pPr marL="0" indent="0">
              <a:buNone/>
            </a:pPr>
            <a:endParaRPr lang="en-US" dirty="0">
              <a:solidFill>
                <a:schemeClr val="bg1"/>
              </a:solidFill>
            </a:endParaRPr>
          </a:p>
          <a:p>
            <a:pPr marL="457200" indent="-457200">
              <a:buClr>
                <a:schemeClr val="bg1"/>
              </a:buClr>
              <a:buFont typeface="+mj-lt"/>
              <a:buAutoNum type="arabicPeriod"/>
            </a:pPr>
            <a:r>
              <a:rPr lang="en-US" sz="2100" dirty="0">
                <a:solidFill>
                  <a:schemeClr val="bg1"/>
                </a:solidFill>
              </a:rPr>
              <a:t>Not Having Multiple Registrations in Place</a:t>
            </a:r>
          </a:p>
          <a:p>
            <a:pPr marL="457200" indent="-457200">
              <a:buClr>
                <a:schemeClr val="bg1"/>
              </a:buClr>
              <a:buFont typeface="+mj-lt"/>
              <a:buAutoNum type="arabicPeriod"/>
            </a:pPr>
            <a:r>
              <a:rPr lang="en-US" sz="2100" dirty="0">
                <a:solidFill>
                  <a:schemeClr val="bg1"/>
                </a:solidFill>
              </a:rPr>
              <a:t>Failing to Appreciate Submission Is a Multi-Step Process </a:t>
            </a:r>
          </a:p>
          <a:p>
            <a:pPr marL="457200" indent="-457200">
              <a:buClr>
                <a:schemeClr val="bg1"/>
              </a:buClr>
              <a:buFont typeface="+mj-lt"/>
              <a:buAutoNum type="arabicPeriod"/>
            </a:pPr>
            <a:r>
              <a:rPr lang="en-US" sz="2100" dirty="0">
                <a:solidFill>
                  <a:schemeClr val="bg1"/>
                </a:solidFill>
              </a:rPr>
              <a:t>Submitting Your Application at the Last Minute </a:t>
            </a:r>
          </a:p>
          <a:p>
            <a:pPr marL="457200" indent="-457200">
              <a:buClr>
                <a:schemeClr val="bg1"/>
              </a:buClr>
              <a:buFont typeface="+mj-lt"/>
              <a:buAutoNum type="arabicPeriod"/>
            </a:pPr>
            <a:r>
              <a:rPr lang="en-US" sz="2100" dirty="0">
                <a:solidFill>
                  <a:schemeClr val="bg1"/>
                </a:solidFill>
              </a:rPr>
              <a:t>Attempting to Fix a Warning after the Deadline</a:t>
            </a:r>
          </a:p>
          <a:p>
            <a:pPr marL="457200" indent="-457200">
              <a:buClr>
                <a:schemeClr val="bg1"/>
              </a:buClr>
              <a:buFont typeface="+mj-lt"/>
              <a:buAutoNum type="arabicPeriod"/>
            </a:pPr>
            <a:r>
              <a:rPr lang="en-US" sz="2100" dirty="0">
                <a:solidFill>
                  <a:schemeClr val="bg1"/>
                </a:solidFill>
              </a:rPr>
              <a:t>Not Using the Right Application Form </a:t>
            </a:r>
          </a:p>
          <a:p>
            <a:pPr marL="457200" indent="-457200">
              <a:buClr>
                <a:schemeClr val="bg1"/>
              </a:buClr>
              <a:buFont typeface="+mj-lt"/>
              <a:buAutoNum type="arabicPeriod"/>
            </a:pPr>
            <a:r>
              <a:rPr lang="en-US" sz="2100" dirty="0">
                <a:solidFill>
                  <a:schemeClr val="bg1"/>
                </a:solidFill>
              </a:rPr>
              <a:t>Not Giving the Instructions Enough Attention</a:t>
            </a:r>
          </a:p>
          <a:p>
            <a:pPr marL="457200" indent="-457200">
              <a:buClr>
                <a:schemeClr val="bg1"/>
              </a:buClr>
              <a:buFont typeface="+mj-lt"/>
              <a:buAutoNum type="arabicPeriod"/>
            </a:pPr>
            <a:r>
              <a:rPr lang="en-US" sz="2100" dirty="0">
                <a:solidFill>
                  <a:schemeClr val="bg1"/>
                </a:solidFill>
              </a:rPr>
              <a:t>Producing an Incomplete Application</a:t>
            </a:r>
          </a:p>
          <a:p>
            <a:pPr marL="457200" indent="-457200">
              <a:buClr>
                <a:schemeClr val="tx1"/>
              </a:buClr>
              <a:buFont typeface="+mj-lt"/>
              <a:buAutoNum type="arabicPeriod"/>
            </a:pPr>
            <a:r>
              <a:rPr lang="en-US" sz="2100" dirty="0"/>
              <a:t>Overstuffing Your Application</a:t>
            </a:r>
          </a:p>
          <a:p>
            <a:pPr marL="457200" indent="-457200">
              <a:buClr>
                <a:schemeClr val="bg2">
                  <a:lumMod val="90000"/>
                </a:schemeClr>
              </a:buClr>
              <a:buFont typeface="+mj-lt"/>
              <a:buAutoNum type="arabicPeriod"/>
            </a:pPr>
            <a:r>
              <a:rPr lang="en-US" sz="2100" dirty="0">
                <a:solidFill>
                  <a:schemeClr val="bg2">
                    <a:lumMod val="90000"/>
                  </a:schemeClr>
                </a:solidFill>
              </a:rPr>
              <a:t>Submitting a New Application but Referring to Previous Review Outcomes or Criticism</a:t>
            </a:r>
          </a:p>
          <a:p>
            <a:pPr marL="457200" indent="-457200">
              <a:buClr>
                <a:schemeClr val="bg2">
                  <a:lumMod val="90000"/>
                </a:schemeClr>
              </a:buClr>
              <a:buFont typeface="+mj-lt"/>
              <a:buAutoNum type="arabicPeriod"/>
            </a:pPr>
            <a:r>
              <a:rPr lang="en-US" sz="2100" dirty="0">
                <a:solidFill>
                  <a:schemeClr val="bg2">
                    <a:lumMod val="90000"/>
                  </a:schemeClr>
                </a:solidFill>
              </a:rPr>
              <a:t>Using a Small Font</a:t>
            </a:r>
          </a:p>
        </p:txBody>
      </p:sp>
    </p:spTree>
    <p:extLst>
      <p:ext uri="{BB962C8B-B14F-4D97-AF65-F5344CB8AC3E}">
        <p14:creationId xmlns:p14="http://schemas.microsoft.com/office/powerpoint/2010/main" val="739234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2. Avoid Top Show Stoppers for SBIR/STTR Applicants </a:t>
            </a:r>
            <a:br>
              <a:rPr lang="en-US" dirty="0"/>
            </a:br>
            <a:endParaRPr lang="en-US" dirty="0"/>
          </a:p>
        </p:txBody>
      </p:sp>
      <p:sp>
        <p:nvSpPr>
          <p:cNvPr id="3" name="Content Placeholder 2"/>
          <p:cNvSpPr>
            <a:spLocks noGrp="1"/>
          </p:cNvSpPr>
          <p:nvPr>
            <p:ph idx="1"/>
          </p:nvPr>
        </p:nvSpPr>
        <p:spPr>
          <a:xfrm>
            <a:off x="457200" y="819150"/>
            <a:ext cx="8229600" cy="3619500"/>
          </a:xfrm>
        </p:spPr>
        <p:txBody>
          <a:bodyPr>
            <a:normAutofit fontScale="92500" lnSpcReduction="20000"/>
          </a:bodyPr>
          <a:lstStyle/>
          <a:p>
            <a:pPr marL="0" indent="0">
              <a:buNone/>
            </a:pPr>
            <a:endParaRPr lang="en-US" dirty="0"/>
          </a:p>
          <a:p>
            <a:pPr marL="457200" indent="-457200">
              <a:buClr>
                <a:schemeClr val="bg1"/>
              </a:buClr>
              <a:buFont typeface="+mj-lt"/>
              <a:buAutoNum type="arabicPeriod"/>
            </a:pPr>
            <a:r>
              <a:rPr lang="en-US" sz="2100" dirty="0">
                <a:solidFill>
                  <a:schemeClr val="bg1"/>
                </a:solidFill>
              </a:rPr>
              <a:t>Not Having Multiple Registrations in Place</a:t>
            </a:r>
          </a:p>
          <a:p>
            <a:pPr marL="457200" indent="-457200">
              <a:buClr>
                <a:schemeClr val="bg1"/>
              </a:buClr>
              <a:buFont typeface="+mj-lt"/>
              <a:buAutoNum type="arabicPeriod"/>
            </a:pPr>
            <a:r>
              <a:rPr lang="en-US" sz="2100" dirty="0">
                <a:solidFill>
                  <a:schemeClr val="bg1"/>
                </a:solidFill>
              </a:rPr>
              <a:t>Failing to Appreciate Submission Is a Multi-Step Process </a:t>
            </a:r>
          </a:p>
          <a:p>
            <a:pPr marL="457200" indent="-457200">
              <a:buClr>
                <a:schemeClr val="bg1"/>
              </a:buClr>
              <a:buFont typeface="+mj-lt"/>
              <a:buAutoNum type="arabicPeriod"/>
            </a:pPr>
            <a:r>
              <a:rPr lang="en-US" sz="2100" dirty="0">
                <a:solidFill>
                  <a:schemeClr val="bg1"/>
                </a:solidFill>
              </a:rPr>
              <a:t>Submitting Your Application at the Last Minute </a:t>
            </a:r>
          </a:p>
          <a:p>
            <a:pPr marL="457200" indent="-457200">
              <a:buClr>
                <a:schemeClr val="bg1"/>
              </a:buClr>
              <a:buFont typeface="+mj-lt"/>
              <a:buAutoNum type="arabicPeriod"/>
            </a:pPr>
            <a:r>
              <a:rPr lang="en-US" sz="2100" dirty="0">
                <a:solidFill>
                  <a:schemeClr val="bg1"/>
                </a:solidFill>
              </a:rPr>
              <a:t>Attempting to Fix a Warning after the Deadline</a:t>
            </a:r>
          </a:p>
          <a:p>
            <a:pPr marL="457200" indent="-457200">
              <a:buClr>
                <a:schemeClr val="bg1"/>
              </a:buClr>
              <a:buFont typeface="+mj-lt"/>
              <a:buAutoNum type="arabicPeriod"/>
            </a:pPr>
            <a:r>
              <a:rPr lang="en-US" sz="2100" dirty="0">
                <a:solidFill>
                  <a:schemeClr val="bg1"/>
                </a:solidFill>
              </a:rPr>
              <a:t>Not Using the Right Application Form </a:t>
            </a:r>
          </a:p>
          <a:p>
            <a:pPr marL="457200" indent="-457200">
              <a:buClr>
                <a:schemeClr val="bg1"/>
              </a:buClr>
              <a:buFont typeface="+mj-lt"/>
              <a:buAutoNum type="arabicPeriod"/>
            </a:pPr>
            <a:r>
              <a:rPr lang="en-US" sz="2100" dirty="0">
                <a:solidFill>
                  <a:schemeClr val="bg1"/>
                </a:solidFill>
              </a:rPr>
              <a:t>Not Giving the Instructions Enough Attention</a:t>
            </a:r>
          </a:p>
          <a:p>
            <a:pPr marL="457200" indent="-457200">
              <a:buClr>
                <a:schemeClr val="tx1"/>
              </a:buClr>
              <a:buFont typeface="+mj-lt"/>
              <a:buAutoNum type="arabicPeriod"/>
            </a:pPr>
            <a:r>
              <a:rPr lang="en-US" sz="2100" dirty="0"/>
              <a:t>Producing an Incomplete Application</a:t>
            </a:r>
          </a:p>
          <a:p>
            <a:pPr marL="457200" indent="-457200">
              <a:buClr>
                <a:schemeClr val="bg2">
                  <a:lumMod val="90000"/>
                </a:schemeClr>
              </a:buClr>
              <a:buFont typeface="+mj-lt"/>
              <a:buAutoNum type="arabicPeriod"/>
            </a:pPr>
            <a:r>
              <a:rPr lang="en-US" sz="2100" dirty="0">
                <a:solidFill>
                  <a:schemeClr val="bg2">
                    <a:lumMod val="90000"/>
                  </a:schemeClr>
                </a:solidFill>
              </a:rPr>
              <a:t>Overstuffing Your Application</a:t>
            </a:r>
          </a:p>
          <a:p>
            <a:pPr marL="457200" indent="-457200">
              <a:buClr>
                <a:schemeClr val="bg2">
                  <a:lumMod val="90000"/>
                </a:schemeClr>
              </a:buClr>
              <a:buFont typeface="+mj-lt"/>
              <a:buAutoNum type="arabicPeriod"/>
            </a:pPr>
            <a:r>
              <a:rPr lang="en-US" sz="2100" dirty="0">
                <a:solidFill>
                  <a:schemeClr val="bg2">
                    <a:lumMod val="90000"/>
                  </a:schemeClr>
                </a:solidFill>
              </a:rPr>
              <a:t>Submitting a New Application but Referring to Previous Review Outcomes or Criticism</a:t>
            </a:r>
          </a:p>
          <a:p>
            <a:pPr marL="457200" indent="-457200">
              <a:buClr>
                <a:schemeClr val="bg2">
                  <a:lumMod val="90000"/>
                </a:schemeClr>
              </a:buClr>
              <a:buFont typeface="+mj-lt"/>
              <a:buAutoNum type="arabicPeriod"/>
            </a:pPr>
            <a:r>
              <a:rPr lang="en-US" sz="2100" dirty="0">
                <a:solidFill>
                  <a:schemeClr val="bg2">
                    <a:lumMod val="90000"/>
                  </a:schemeClr>
                </a:solidFill>
              </a:rPr>
              <a:t>Using a Small Font</a:t>
            </a:r>
          </a:p>
        </p:txBody>
      </p:sp>
    </p:spTree>
    <p:extLst>
      <p:ext uri="{BB962C8B-B14F-4D97-AF65-F5344CB8AC3E}">
        <p14:creationId xmlns:p14="http://schemas.microsoft.com/office/powerpoint/2010/main" val="3079374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2. Avoid Top Show Stoppers for SBIR/STTR Applicants </a:t>
            </a:r>
            <a:br>
              <a:rPr lang="en-US" dirty="0"/>
            </a:br>
            <a:endParaRPr lang="en-US" dirty="0"/>
          </a:p>
        </p:txBody>
      </p:sp>
      <p:sp>
        <p:nvSpPr>
          <p:cNvPr id="3" name="Content Placeholder 2"/>
          <p:cNvSpPr>
            <a:spLocks noGrp="1"/>
          </p:cNvSpPr>
          <p:nvPr>
            <p:ph idx="1"/>
          </p:nvPr>
        </p:nvSpPr>
        <p:spPr>
          <a:xfrm>
            <a:off x="457200" y="819150"/>
            <a:ext cx="8229600" cy="3619500"/>
          </a:xfrm>
        </p:spPr>
        <p:txBody>
          <a:bodyPr>
            <a:normAutofit fontScale="92500" lnSpcReduction="20000"/>
          </a:bodyPr>
          <a:lstStyle/>
          <a:p>
            <a:pPr marL="0" indent="0">
              <a:buNone/>
            </a:pPr>
            <a:endParaRPr lang="en-US" dirty="0">
              <a:solidFill>
                <a:schemeClr val="bg1"/>
              </a:solidFill>
            </a:endParaRPr>
          </a:p>
          <a:p>
            <a:pPr marL="457200" indent="-457200">
              <a:buClr>
                <a:schemeClr val="bg1"/>
              </a:buClr>
              <a:buFont typeface="+mj-lt"/>
              <a:buAutoNum type="arabicPeriod"/>
            </a:pPr>
            <a:r>
              <a:rPr lang="en-US" sz="2100" dirty="0">
                <a:solidFill>
                  <a:schemeClr val="bg1"/>
                </a:solidFill>
              </a:rPr>
              <a:t>Not Having Multiple Registrations in Place</a:t>
            </a:r>
          </a:p>
          <a:p>
            <a:pPr marL="457200" indent="-457200">
              <a:buClr>
                <a:schemeClr val="bg1"/>
              </a:buClr>
              <a:buFont typeface="+mj-lt"/>
              <a:buAutoNum type="arabicPeriod"/>
            </a:pPr>
            <a:r>
              <a:rPr lang="en-US" sz="2100" dirty="0">
                <a:solidFill>
                  <a:schemeClr val="bg1"/>
                </a:solidFill>
              </a:rPr>
              <a:t>Failing to Appreciate Submission Is a Multi-Step Process </a:t>
            </a:r>
          </a:p>
          <a:p>
            <a:pPr marL="457200" indent="-457200">
              <a:buClr>
                <a:schemeClr val="bg1"/>
              </a:buClr>
              <a:buFont typeface="+mj-lt"/>
              <a:buAutoNum type="arabicPeriod"/>
            </a:pPr>
            <a:r>
              <a:rPr lang="en-US" sz="2100" dirty="0">
                <a:solidFill>
                  <a:schemeClr val="bg1"/>
                </a:solidFill>
              </a:rPr>
              <a:t>Submitting Your Application at the Last Minute </a:t>
            </a:r>
          </a:p>
          <a:p>
            <a:pPr marL="457200" indent="-457200">
              <a:buClr>
                <a:schemeClr val="bg1"/>
              </a:buClr>
              <a:buFont typeface="+mj-lt"/>
              <a:buAutoNum type="arabicPeriod"/>
            </a:pPr>
            <a:r>
              <a:rPr lang="en-US" sz="2100" dirty="0">
                <a:solidFill>
                  <a:schemeClr val="bg1"/>
                </a:solidFill>
              </a:rPr>
              <a:t>Attempting to Fix a Warning after the Deadline</a:t>
            </a:r>
          </a:p>
          <a:p>
            <a:pPr marL="457200" indent="-457200">
              <a:buClr>
                <a:schemeClr val="bg1"/>
              </a:buClr>
              <a:buFont typeface="+mj-lt"/>
              <a:buAutoNum type="arabicPeriod"/>
            </a:pPr>
            <a:r>
              <a:rPr lang="en-US" sz="2100" dirty="0">
                <a:solidFill>
                  <a:schemeClr val="bg1"/>
                </a:solidFill>
              </a:rPr>
              <a:t>Not Using the Right Application Form </a:t>
            </a:r>
          </a:p>
          <a:p>
            <a:pPr marL="457200" indent="-457200">
              <a:buClr>
                <a:schemeClr val="tx1"/>
              </a:buClr>
              <a:buFont typeface="+mj-lt"/>
              <a:buAutoNum type="arabicPeriod"/>
            </a:pPr>
            <a:r>
              <a:rPr lang="en-US" sz="2100" dirty="0"/>
              <a:t>Not Giving the Instructions Enough Attention</a:t>
            </a:r>
          </a:p>
          <a:p>
            <a:pPr marL="457200" indent="-457200">
              <a:buClr>
                <a:schemeClr val="bg2">
                  <a:lumMod val="90000"/>
                </a:schemeClr>
              </a:buClr>
              <a:buFont typeface="+mj-lt"/>
              <a:buAutoNum type="arabicPeriod"/>
            </a:pPr>
            <a:r>
              <a:rPr lang="en-US" sz="2100" dirty="0">
                <a:solidFill>
                  <a:schemeClr val="bg2">
                    <a:lumMod val="90000"/>
                  </a:schemeClr>
                </a:solidFill>
              </a:rPr>
              <a:t>Producing an Incomplete Application</a:t>
            </a:r>
          </a:p>
          <a:p>
            <a:pPr marL="457200" indent="-457200">
              <a:buClr>
                <a:schemeClr val="bg2">
                  <a:lumMod val="90000"/>
                </a:schemeClr>
              </a:buClr>
              <a:buFont typeface="+mj-lt"/>
              <a:buAutoNum type="arabicPeriod"/>
            </a:pPr>
            <a:r>
              <a:rPr lang="en-US" sz="2100" dirty="0">
                <a:solidFill>
                  <a:schemeClr val="bg2">
                    <a:lumMod val="90000"/>
                  </a:schemeClr>
                </a:solidFill>
              </a:rPr>
              <a:t>Overstuffing Your Application</a:t>
            </a:r>
          </a:p>
          <a:p>
            <a:pPr marL="457200" indent="-457200">
              <a:buClr>
                <a:schemeClr val="bg2">
                  <a:lumMod val="90000"/>
                </a:schemeClr>
              </a:buClr>
              <a:buFont typeface="+mj-lt"/>
              <a:buAutoNum type="arabicPeriod"/>
            </a:pPr>
            <a:r>
              <a:rPr lang="en-US" sz="2100" dirty="0">
                <a:solidFill>
                  <a:schemeClr val="bg2">
                    <a:lumMod val="90000"/>
                  </a:schemeClr>
                </a:solidFill>
              </a:rPr>
              <a:t>Submitting a New Application but Referring to Previous Review Outcomes or Criticism</a:t>
            </a:r>
          </a:p>
          <a:p>
            <a:pPr marL="457200" indent="-457200">
              <a:buClr>
                <a:schemeClr val="bg2">
                  <a:lumMod val="90000"/>
                </a:schemeClr>
              </a:buClr>
              <a:buFont typeface="+mj-lt"/>
              <a:buAutoNum type="arabicPeriod"/>
            </a:pPr>
            <a:r>
              <a:rPr lang="en-US" sz="2100" dirty="0">
                <a:solidFill>
                  <a:schemeClr val="bg2">
                    <a:lumMod val="90000"/>
                  </a:schemeClr>
                </a:solidFill>
              </a:rPr>
              <a:t>Using a Small Font</a:t>
            </a:r>
          </a:p>
        </p:txBody>
      </p:sp>
    </p:spTree>
    <p:extLst>
      <p:ext uri="{BB962C8B-B14F-4D97-AF65-F5344CB8AC3E}">
        <p14:creationId xmlns:p14="http://schemas.microsoft.com/office/powerpoint/2010/main" val="2925721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2. Avoid Top Show Stoppers for SBIR/STTR Applicants </a:t>
            </a:r>
            <a:br>
              <a:rPr lang="en-US" dirty="0"/>
            </a:br>
            <a:endParaRPr lang="en-US" dirty="0"/>
          </a:p>
        </p:txBody>
      </p:sp>
      <p:sp>
        <p:nvSpPr>
          <p:cNvPr id="3" name="Content Placeholder 2"/>
          <p:cNvSpPr>
            <a:spLocks noGrp="1"/>
          </p:cNvSpPr>
          <p:nvPr>
            <p:ph idx="1"/>
          </p:nvPr>
        </p:nvSpPr>
        <p:spPr>
          <a:xfrm>
            <a:off x="457200" y="819150"/>
            <a:ext cx="8229600" cy="3619500"/>
          </a:xfrm>
        </p:spPr>
        <p:txBody>
          <a:bodyPr>
            <a:normAutofit fontScale="92500" lnSpcReduction="20000"/>
          </a:bodyPr>
          <a:lstStyle/>
          <a:p>
            <a:pPr marL="0" indent="0">
              <a:buNone/>
            </a:pPr>
            <a:endParaRPr lang="en-US" dirty="0"/>
          </a:p>
          <a:p>
            <a:pPr marL="457200" indent="-457200">
              <a:buClr>
                <a:schemeClr val="bg1"/>
              </a:buClr>
              <a:buFont typeface="+mj-lt"/>
              <a:buAutoNum type="arabicPeriod"/>
            </a:pPr>
            <a:r>
              <a:rPr lang="en-US" sz="2100" dirty="0">
                <a:solidFill>
                  <a:schemeClr val="bg1"/>
                </a:solidFill>
              </a:rPr>
              <a:t>Not Having Multiple Registrations in Place</a:t>
            </a:r>
          </a:p>
          <a:p>
            <a:pPr marL="457200" indent="-457200">
              <a:buClr>
                <a:schemeClr val="bg1"/>
              </a:buClr>
              <a:buFont typeface="+mj-lt"/>
              <a:buAutoNum type="arabicPeriod"/>
            </a:pPr>
            <a:r>
              <a:rPr lang="en-US" sz="2100" dirty="0">
                <a:solidFill>
                  <a:schemeClr val="bg1"/>
                </a:solidFill>
              </a:rPr>
              <a:t>Failing to Appreciate Submission Is a Multi-Step Process </a:t>
            </a:r>
          </a:p>
          <a:p>
            <a:pPr marL="457200" indent="-457200">
              <a:buClr>
                <a:schemeClr val="bg1"/>
              </a:buClr>
              <a:buFont typeface="+mj-lt"/>
              <a:buAutoNum type="arabicPeriod"/>
            </a:pPr>
            <a:r>
              <a:rPr lang="en-US" sz="2100" dirty="0">
                <a:solidFill>
                  <a:schemeClr val="bg1"/>
                </a:solidFill>
              </a:rPr>
              <a:t>Submitting Your Application at the Last Minute </a:t>
            </a:r>
          </a:p>
          <a:p>
            <a:pPr marL="457200" indent="-457200">
              <a:buClr>
                <a:schemeClr val="bg1"/>
              </a:buClr>
              <a:buFont typeface="+mj-lt"/>
              <a:buAutoNum type="arabicPeriod"/>
            </a:pPr>
            <a:r>
              <a:rPr lang="en-US" sz="2100" dirty="0">
                <a:solidFill>
                  <a:schemeClr val="bg1"/>
                </a:solidFill>
              </a:rPr>
              <a:t>Attempting to Fix a Warning after the Deadline</a:t>
            </a:r>
          </a:p>
          <a:p>
            <a:pPr marL="457200" indent="-457200">
              <a:buClr>
                <a:schemeClr val="tx1"/>
              </a:buClr>
              <a:buFont typeface="+mj-lt"/>
              <a:buAutoNum type="arabicPeriod"/>
            </a:pPr>
            <a:r>
              <a:rPr lang="en-US" sz="2100" dirty="0"/>
              <a:t>Not Using the Right Application Form </a:t>
            </a:r>
          </a:p>
          <a:p>
            <a:pPr marL="457200" indent="-457200">
              <a:buClr>
                <a:schemeClr val="bg2">
                  <a:lumMod val="90000"/>
                </a:schemeClr>
              </a:buClr>
              <a:buFont typeface="+mj-lt"/>
              <a:buAutoNum type="arabicPeriod"/>
            </a:pPr>
            <a:r>
              <a:rPr lang="en-US" sz="2100" dirty="0">
                <a:solidFill>
                  <a:schemeClr val="bg2">
                    <a:lumMod val="90000"/>
                  </a:schemeClr>
                </a:solidFill>
              </a:rPr>
              <a:t>Not Giving the Instructions Enough Attention</a:t>
            </a:r>
          </a:p>
          <a:p>
            <a:pPr marL="457200" indent="-457200">
              <a:buClr>
                <a:schemeClr val="bg2">
                  <a:lumMod val="90000"/>
                </a:schemeClr>
              </a:buClr>
              <a:buFont typeface="+mj-lt"/>
              <a:buAutoNum type="arabicPeriod"/>
            </a:pPr>
            <a:r>
              <a:rPr lang="en-US" sz="2100" dirty="0">
                <a:solidFill>
                  <a:schemeClr val="bg2">
                    <a:lumMod val="90000"/>
                  </a:schemeClr>
                </a:solidFill>
              </a:rPr>
              <a:t>Producing an Incomplete Application</a:t>
            </a:r>
          </a:p>
          <a:p>
            <a:pPr marL="457200" indent="-457200">
              <a:buClr>
                <a:schemeClr val="bg2">
                  <a:lumMod val="90000"/>
                </a:schemeClr>
              </a:buClr>
              <a:buFont typeface="+mj-lt"/>
              <a:buAutoNum type="arabicPeriod"/>
            </a:pPr>
            <a:r>
              <a:rPr lang="en-US" sz="2100" dirty="0">
                <a:solidFill>
                  <a:schemeClr val="bg2">
                    <a:lumMod val="90000"/>
                  </a:schemeClr>
                </a:solidFill>
              </a:rPr>
              <a:t>Overstuffing Your Application</a:t>
            </a:r>
          </a:p>
          <a:p>
            <a:pPr marL="457200" indent="-457200">
              <a:buClr>
                <a:schemeClr val="bg2">
                  <a:lumMod val="90000"/>
                </a:schemeClr>
              </a:buClr>
              <a:buFont typeface="+mj-lt"/>
              <a:buAutoNum type="arabicPeriod"/>
            </a:pPr>
            <a:r>
              <a:rPr lang="en-US" sz="2100" dirty="0">
                <a:solidFill>
                  <a:schemeClr val="bg2">
                    <a:lumMod val="90000"/>
                  </a:schemeClr>
                </a:solidFill>
              </a:rPr>
              <a:t>Submitting a New Application but Referring to Previous Review Outcomes or Criticism</a:t>
            </a:r>
          </a:p>
          <a:p>
            <a:pPr marL="457200" indent="-457200">
              <a:buClr>
                <a:schemeClr val="bg2">
                  <a:lumMod val="90000"/>
                </a:schemeClr>
              </a:buClr>
              <a:buFont typeface="+mj-lt"/>
              <a:buAutoNum type="arabicPeriod"/>
            </a:pPr>
            <a:r>
              <a:rPr lang="en-US" sz="2100" dirty="0">
                <a:solidFill>
                  <a:schemeClr val="bg2">
                    <a:lumMod val="90000"/>
                  </a:schemeClr>
                </a:solidFill>
              </a:rPr>
              <a:t>Using a Small Font</a:t>
            </a:r>
          </a:p>
        </p:txBody>
      </p:sp>
    </p:spTree>
    <p:extLst>
      <p:ext uri="{BB962C8B-B14F-4D97-AF65-F5344CB8AC3E}">
        <p14:creationId xmlns:p14="http://schemas.microsoft.com/office/powerpoint/2010/main" val="3212646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A pie chart that shows that 83% or $26 billion is spent outside NIH and 17% or $5 billion of NIH funding is spent inside NIH">
            <a:extLst>
              <a:ext uri="{FF2B5EF4-FFF2-40B4-BE49-F238E27FC236}">
                <a16:creationId xmlns:a16="http://schemas.microsoft.com/office/drawing/2014/main" id="{3C21AC45-4B6E-46F7-9B01-98C39015747A}"/>
              </a:ext>
            </a:extLst>
          </p:cNvPr>
          <p:cNvPicPr>
            <a:picLocks noChangeAspect="1"/>
          </p:cNvPicPr>
          <p:nvPr/>
        </p:nvPicPr>
        <p:blipFill>
          <a:blip r:embed="rId3"/>
          <a:stretch>
            <a:fillRect/>
          </a:stretch>
        </p:blipFill>
        <p:spPr>
          <a:xfrm>
            <a:off x="2209800" y="895350"/>
            <a:ext cx="5261304" cy="3743268"/>
          </a:xfrm>
          <a:prstGeom prst="rect">
            <a:avLst/>
          </a:prstGeom>
        </p:spPr>
      </p:pic>
      <p:sp>
        <p:nvSpPr>
          <p:cNvPr id="6148" name="Rectangle 11"/>
          <p:cNvSpPr>
            <a:spLocks noGrp="1" noChangeArrowheads="1"/>
          </p:cNvSpPr>
          <p:nvPr>
            <p:ph type="title"/>
          </p:nvPr>
        </p:nvSpPr>
        <p:spPr>
          <a:xfrm>
            <a:off x="457200" y="209550"/>
            <a:ext cx="6172200" cy="571499"/>
          </a:xfrm>
        </p:spPr>
        <p:txBody>
          <a:bodyPr>
            <a:noAutofit/>
          </a:bodyPr>
          <a:lstStyle/>
          <a:p>
            <a:r>
              <a:rPr lang="en-US" b="1" dirty="0"/>
              <a:t>How to Get a Piece of the Pie</a:t>
            </a:r>
            <a:br>
              <a:rPr lang="en-US" b="1" dirty="0"/>
            </a:br>
            <a:r>
              <a:rPr lang="en-US" sz="2000" b="1" dirty="0"/>
              <a:t>FY 2016 Enacted: $31.3 Billion</a:t>
            </a:r>
            <a:endParaRPr lang="en-US" sz="2000" b="1" dirty="0">
              <a:solidFill>
                <a:srgbClr val="FFC000"/>
              </a:solidFill>
            </a:endParaRPr>
          </a:p>
        </p:txBody>
      </p:sp>
    </p:spTree>
    <p:extLst>
      <p:ext uri="{BB962C8B-B14F-4D97-AF65-F5344CB8AC3E}">
        <p14:creationId xmlns:p14="http://schemas.microsoft.com/office/powerpoint/2010/main" val="1648562654"/>
      </p:ext>
    </p:extLst>
  </p:cSld>
  <p:clrMapOvr>
    <a:masterClrMapping/>
  </p:clrMapOvr>
  <p:transition advTm="263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2. Avoid Top Show Stoppers for SBIR/STTR Applicants </a:t>
            </a:r>
            <a:br>
              <a:rPr lang="en-US" dirty="0"/>
            </a:br>
            <a:endParaRPr lang="en-US" dirty="0"/>
          </a:p>
        </p:txBody>
      </p:sp>
      <p:sp>
        <p:nvSpPr>
          <p:cNvPr id="3" name="Content Placeholder 2"/>
          <p:cNvSpPr>
            <a:spLocks noGrp="1"/>
          </p:cNvSpPr>
          <p:nvPr>
            <p:ph idx="1"/>
          </p:nvPr>
        </p:nvSpPr>
        <p:spPr>
          <a:xfrm>
            <a:off x="457200" y="819150"/>
            <a:ext cx="8229600" cy="3619500"/>
          </a:xfrm>
        </p:spPr>
        <p:txBody>
          <a:bodyPr>
            <a:normAutofit fontScale="92500" lnSpcReduction="20000"/>
          </a:bodyPr>
          <a:lstStyle/>
          <a:p>
            <a:pPr marL="0" indent="0">
              <a:buNone/>
            </a:pPr>
            <a:endParaRPr lang="en-US" dirty="0"/>
          </a:p>
          <a:p>
            <a:pPr marL="457200" indent="-457200">
              <a:buClr>
                <a:schemeClr val="bg1"/>
              </a:buClr>
              <a:buFont typeface="+mj-lt"/>
              <a:buAutoNum type="arabicPeriod"/>
            </a:pPr>
            <a:r>
              <a:rPr lang="en-US" sz="2100" dirty="0">
                <a:solidFill>
                  <a:schemeClr val="bg1"/>
                </a:solidFill>
              </a:rPr>
              <a:t>Not Having Multiple Registrations in Place</a:t>
            </a:r>
          </a:p>
          <a:p>
            <a:pPr marL="457200" indent="-457200">
              <a:buClr>
                <a:schemeClr val="bg1"/>
              </a:buClr>
              <a:buFont typeface="+mj-lt"/>
              <a:buAutoNum type="arabicPeriod"/>
            </a:pPr>
            <a:r>
              <a:rPr lang="en-US" sz="2100" dirty="0">
                <a:solidFill>
                  <a:schemeClr val="bg1"/>
                </a:solidFill>
              </a:rPr>
              <a:t>Failing to Appreciate Submission Is a Multi-Step Process </a:t>
            </a:r>
          </a:p>
          <a:p>
            <a:pPr marL="457200" indent="-457200">
              <a:buClr>
                <a:schemeClr val="bg1"/>
              </a:buClr>
              <a:buFont typeface="+mj-lt"/>
              <a:buAutoNum type="arabicPeriod"/>
            </a:pPr>
            <a:r>
              <a:rPr lang="en-US" sz="2100" dirty="0">
                <a:solidFill>
                  <a:schemeClr val="bg1"/>
                </a:solidFill>
              </a:rPr>
              <a:t>Submitting Your Application at the Last Minute </a:t>
            </a:r>
          </a:p>
          <a:p>
            <a:pPr marL="457200" indent="-457200">
              <a:buClr>
                <a:schemeClr val="tx1"/>
              </a:buClr>
              <a:buFont typeface="+mj-lt"/>
              <a:buAutoNum type="arabicPeriod"/>
            </a:pPr>
            <a:r>
              <a:rPr lang="en-US" sz="2100" dirty="0"/>
              <a:t>Attempting to Fix a Warning after the Deadline</a:t>
            </a:r>
          </a:p>
          <a:p>
            <a:pPr marL="457200" indent="-457200">
              <a:buClr>
                <a:schemeClr val="bg2">
                  <a:lumMod val="90000"/>
                </a:schemeClr>
              </a:buClr>
              <a:buFont typeface="+mj-lt"/>
              <a:buAutoNum type="arabicPeriod"/>
            </a:pPr>
            <a:r>
              <a:rPr lang="en-US" sz="2100" dirty="0">
                <a:solidFill>
                  <a:schemeClr val="bg2">
                    <a:lumMod val="75000"/>
                  </a:schemeClr>
                </a:solidFill>
              </a:rPr>
              <a:t>Not Using the Right Application Form </a:t>
            </a:r>
          </a:p>
          <a:p>
            <a:pPr marL="457200" indent="-457200">
              <a:buClr>
                <a:schemeClr val="bg2">
                  <a:lumMod val="90000"/>
                </a:schemeClr>
              </a:buClr>
              <a:buFont typeface="+mj-lt"/>
              <a:buAutoNum type="arabicPeriod"/>
            </a:pPr>
            <a:r>
              <a:rPr lang="en-US" sz="2100" dirty="0">
                <a:solidFill>
                  <a:schemeClr val="bg2">
                    <a:lumMod val="75000"/>
                  </a:schemeClr>
                </a:solidFill>
              </a:rPr>
              <a:t>Not Giving the Instructions Enough Attention</a:t>
            </a:r>
          </a:p>
          <a:p>
            <a:pPr marL="457200" indent="-457200">
              <a:buClr>
                <a:schemeClr val="bg2">
                  <a:lumMod val="90000"/>
                </a:schemeClr>
              </a:buClr>
              <a:buFont typeface="+mj-lt"/>
              <a:buAutoNum type="arabicPeriod"/>
            </a:pPr>
            <a:r>
              <a:rPr lang="en-US" sz="2100" dirty="0">
                <a:solidFill>
                  <a:schemeClr val="bg2">
                    <a:lumMod val="75000"/>
                  </a:schemeClr>
                </a:solidFill>
              </a:rPr>
              <a:t>Producing an Incomplete Application</a:t>
            </a:r>
          </a:p>
          <a:p>
            <a:pPr marL="457200" indent="-457200">
              <a:buClr>
                <a:schemeClr val="bg2">
                  <a:lumMod val="90000"/>
                </a:schemeClr>
              </a:buClr>
              <a:buFont typeface="+mj-lt"/>
              <a:buAutoNum type="arabicPeriod"/>
            </a:pPr>
            <a:r>
              <a:rPr lang="en-US" sz="2100" dirty="0">
                <a:solidFill>
                  <a:schemeClr val="bg2">
                    <a:lumMod val="75000"/>
                  </a:schemeClr>
                </a:solidFill>
              </a:rPr>
              <a:t>Overstuffing Your Application</a:t>
            </a:r>
          </a:p>
          <a:p>
            <a:pPr marL="457200" indent="-457200">
              <a:buClr>
                <a:schemeClr val="bg2">
                  <a:lumMod val="90000"/>
                </a:schemeClr>
              </a:buClr>
              <a:buFont typeface="+mj-lt"/>
              <a:buAutoNum type="arabicPeriod"/>
            </a:pPr>
            <a:r>
              <a:rPr lang="en-US" sz="2100" dirty="0">
                <a:solidFill>
                  <a:schemeClr val="bg2">
                    <a:lumMod val="75000"/>
                  </a:schemeClr>
                </a:solidFill>
              </a:rPr>
              <a:t>Submitting a New Application but Referring to Previous Review Outcomes or Criticism</a:t>
            </a:r>
          </a:p>
          <a:p>
            <a:pPr marL="457200" indent="-457200">
              <a:buClr>
                <a:schemeClr val="bg2">
                  <a:lumMod val="90000"/>
                </a:schemeClr>
              </a:buClr>
              <a:buFont typeface="+mj-lt"/>
              <a:buAutoNum type="arabicPeriod"/>
            </a:pPr>
            <a:r>
              <a:rPr lang="en-US" sz="2100" dirty="0">
                <a:solidFill>
                  <a:schemeClr val="bg2">
                    <a:lumMod val="75000"/>
                  </a:schemeClr>
                </a:solidFill>
              </a:rPr>
              <a:t>Using a Small Font</a:t>
            </a:r>
          </a:p>
        </p:txBody>
      </p:sp>
    </p:spTree>
    <p:extLst>
      <p:ext uri="{BB962C8B-B14F-4D97-AF65-F5344CB8AC3E}">
        <p14:creationId xmlns:p14="http://schemas.microsoft.com/office/powerpoint/2010/main" val="1743615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2. Avoid Top Show Stoppers for SBIR/STTR Applicants </a:t>
            </a:r>
            <a:br>
              <a:rPr lang="en-US" dirty="0"/>
            </a:br>
            <a:endParaRPr lang="en-US" dirty="0"/>
          </a:p>
        </p:txBody>
      </p:sp>
      <p:sp>
        <p:nvSpPr>
          <p:cNvPr id="3" name="Content Placeholder 2"/>
          <p:cNvSpPr>
            <a:spLocks noGrp="1"/>
          </p:cNvSpPr>
          <p:nvPr>
            <p:ph idx="1"/>
          </p:nvPr>
        </p:nvSpPr>
        <p:spPr>
          <a:xfrm>
            <a:off x="457200" y="819150"/>
            <a:ext cx="8229600" cy="3619500"/>
          </a:xfrm>
        </p:spPr>
        <p:txBody>
          <a:bodyPr>
            <a:normAutofit fontScale="92500" lnSpcReduction="20000"/>
          </a:bodyPr>
          <a:lstStyle/>
          <a:p>
            <a:pPr marL="0" indent="0">
              <a:buNone/>
            </a:pPr>
            <a:endParaRPr lang="en-US" dirty="0"/>
          </a:p>
          <a:p>
            <a:pPr marL="457200" indent="-457200">
              <a:buClr>
                <a:schemeClr val="bg1"/>
              </a:buClr>
              <a:buFont typeface="+mj-lt"/>
              <a:buAutoNum type="arabicPeriod"/>
            </a:pPr>
            <a:r>
              <a:rPr lang="en-US" sz="2100" dirty="0">
                <a:solidFill>
                  <a:schemeClr val="bg1"/>
                </a:solidFill>
              </a:rPr>
              <a:t>Not Having Multiple Registrations in Place</a:t>
            </a:r>
          </a:p>
          <a:p>
            <a:pPr marL="457200" indent="-457200">
              <a:buClr>
                <a:schemeClr val="bg1"/>
              </a:buClr>
              <a:buFont typeface="+mj-lt"/>
              <a:buAutoNum type="arabicPeriod"/>
            </a:pPr>
            <a:r>
              <a:rPr lang="en-US" sz="2100" dirty="0">
                <a:solidFill>
                  <a:schemeClr val="bg1"/>
                </a:solidFill>
              </a:rPr>
              <a:t>Failing to Appreciate Submission Is a Multi-Step Process </a:t>
            </a:r>
          </a:p>
          <a:p>
            <a:pPr marL="457200" indent="-457200">
              <a:buClr>
                <a:schemeClr val="tx1"/>
              </a:buClr>
              <a:buFont typeface="+mj-lt"/>
              <a:buAutoNum type="arabicPeriod"/>
            </a:pPr>
            <a:r>
              <a:rPr lang="en-US" sz="2100" dirty="0"/>
              <a:t>Submitting Your Application at the Last Minute </a:t>
            </a:r>
          </a:p>
          <a:p>
            <a:pPr marL="457200" indent="-457200">
              <a:buClr>
                <a:schemeClr val="bg2">
                  <a:lumMod val="90000"/>
                </a:schemeClr>
              </a:buClr>
              <a:buFont typeface="+mj-lt"/>
              <a:buAutoNum type="arabicPeriod"/>
            </a:pPr>
            <a:r>
              <a:rPr lang="en-US" sz="2100" dirty="0">
                <a:solidFill>
                  <a:schemeClr val="bg2">
                    <a:lumMod val="90000"/>
                  </a:schemeClr>
                </a:solidFill>
              </a:rPr>
              <a:t>Attempting to Fix a Warning after the Deadline</a:t>
            </a:r>
          </a:p>
          <a:p>
            <a:pPr marL="457200" indent="-457200">
              <a:buClr>
                <a:schemeClr val="bg2">
                  <a:lumMod val="90000"/>
                </a:schemeClr>
              </a:buClr>
              <a:buFont typeface="+mj-lt"/>
              <a:buAutoNum type="arabicPeriod"/>
            </a:pPr>
            <a:r>
              <a:rPr lang="en-US" sz="2100" dirty="0">
                <a:solidFill>
                  <a:schemeClr val="bg2">
                    <a:lumMod val="90000"/>
                  </a:schemeClr>
                </a:solidFill>
              </a:rPr>
              <a:t>Not Using the Right Application Form </a:t>
            </a:r>
          </a:p>
          <a:p>
            <a:pPr marL="457200" indent="-457200">
              <a:buClr>
                <a:schemeClr val="bg2">
                  <a:lumMod val="90000"/>
                </a:schemeClr>
              </a:buClr>
              <a:buFont typeface="+mj-lt"/>
              <a:buAutoNum type="arabicPeriod"/>
            </a:pPr>
            <a:r>
              <a:rPr lang="en-US" sz="2100" dirty="0">
                <a:solidFill>
                  <a:schemeClr val="bg2">
                    <a:lumMod val="90000"/>
                  </a:schemeClr>
                </a:solidFill>
              </a:rPr>
              <a:t>Not Giving the Instructions Enough Attention</a:t>
            </a:r>
          </a:p>
          <a:p>
            <a:pPr marL="457200" indent="-457200">
              <a:buClr>
                <a:schemeClr val="bg2">
                  <a:lumMod val="90000"/>
                </a:schemeClr>
              </a:buClr>
              <a:buFont typeface="+mj-lt"/>
              <a:buAutoNum type="arabicPeriod"/>
            </a:pPr>
            <a:r>
              <a:rPr lang="en-US" sz="2100" dirty="0">
                <a:solidFill>
                  <a:schemeClr val="bg2">
                    <a:lumMod val="90000"/>
                  </a:schemeClr>
                </a:solidFill>
              </a:rPr>
              <a:t>Producing an Incomplete Application</a:t>
            </a:r>
          </a:p>
          <a:p>
            <a:pPr marL="457200" indent="-457200">
              <a:buClr>
                <a:schemeClr val="bg2">
                  <a:lumMod val="90000"/>
                </a:schemeClr>
              </a:buClr>
              <a:buFont typeface="+mj-lt"/>
              <a:buAutoNum type="arabicPeriod"/>
            </a:pPr>
            <a:r>
              <a:rPr lang="en-US" sz="2100" dirty="0">
                <a:solidFill>
                  <a:schemeClr val="bg2">
                    <a:lumMod val="90000"/>
                  </a:schemeClr>
                </a:solidFill>
              </a:rPr>
              <a:t>Overstuffing Your Application</a:t>
            </a:r>
          </a:p>
          <a:p>
            <a:pPr marL="457200" indent="-457200">
              <a:buClr>
                <a:schemeClr val="bg2">
                  <a:lumMod val="90000"/>
                </a:schemeClr>
              </a:buClr>
              <a:buFont typeface="+mj-lt"/>
              <a:buAutoNum type="arabicPeriod"/>
            </a:pPr>
            <a:r>
              <a:rPr lang="en-US" sz="2100" dirty="0">
                <a:solidFill>
                  <a:schemeClr val="bg2">
                    <a:lumMod val="90000"/>
                  </a:schemeClr>
                </a:solidFill>
              </a:rPr>
              <a:t>Submitting a New Application but Referring to Previous Review Outcomes or Criticism</a:t>
            </a:r>
          </a:p>
          <a:p>
            <a:pPr marL="457200" indent="-457200">
              <a:buClr>
                <a:schemeClr val="bg2">
                  <a:lumMod val="90000"/>
                </a:schemeClr>
              </a:buClr>
              <a:buFont typeface="+mj-lt"/>
              <a:buAutoNum type="arabicPeriod"/>
            </a:pPr>
            <a:r>
              <a:rPr lang="en-US" sz="2100" dirty="0">
                <a:solidFill>
                  <a:schemeClr val="bg2">
                    <a:lumMod val="90000"/>
                  </a:schemeClr>
                </a:solidFill>
              </a:rPr>
              <a:t>Using a Small Font</a:t>
            </a:r>
          </a:p>
        </p:txBody>
      </p:sp>
    </p:spTree>
    <p:extLst>
      <p:ext uri="{BB962C8B-B14F-4D97-AF65-F5344CB8AC3E}">
        <p14:creationId xmlns:p14="http://schemas.microsoft.com/office/powerpoint/2010/main" val="122332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2. Avoid Top Show Stoppers for SBIR/STTR Applicants </a:t>
            </a:r>
            <a:br>
              <a:rPr lang="en-US" dirty="0"/>
            </a:br>
            <a:endParaRPr lang="en-US" dirty="0"/>
          </a:p>
        </p:txBody>
      </p:sp>
      <p:sp>
        <p:nvSpPr>
          <p:cNvPr id="3" name="Content Placeholder 2"/>
          <p:cNvSpPr>
            <a:spLocks noGrp="1"/>
          </p:cNvSpPr>
          <p:nvPr>
            <p:ph idx="1"/>
          </p:nvPr>
        </p:nvSpPr>
        <p:spPr>
          <a:xfrm>
            <a:off x="457200" y="819150"/>
            <a:ext cx="8229600" cy="3619500"/>
          </a:xfrm>
        </p:spPr>
        <p:txBody>
          <a:bodyPr>
            <a:normAutofit fontScale="92500" lnSpcReduction="20000"/>
          </a:bodyPr>
          <a:lstStyle/>
          <a:p>
            <a:pPr marL="0" indent="0">
              <a:buNone/>
            </a:pPr>
            <a:endParaRPr lang="en-US" dirty="0"/>
          </a:p>
          <a:p>
            <a:pPr marL="457200" indent="-457200">
              <a:buClr>
                <a:schemeClr val="bg1"/>
              </a:buClr>
              <a:buFont typeface="+mj-lt"/>
              <a:buAutoNum type="arabicPeriod"/>
            </a:pPr>
            <a:r>
              <a:rPr lang="en-US" sz="2100" dirty="0">
                <a:solidFill>
                  <a:schemeClr val="bg1"/>
                </a:solidFill>
              </a:rPr>
              <a:t>Not Having Multiple Registrations in Place</a:t>
            </a:r>
          </a:p>
          <a:p>
            <a:pPr marL="457200" indent="-457200">
              <a:buClr>
                <a:schemeClr val="tx1"/>
              </a:buClr>
              <a:buFont typeface="+mj-lt"/>
              <a:buAutoNum type="arabicPeriod"/>
            </a:pPr>
            <a:r>
              <a:rPr lang="en-US" sz="2100" dirty="0"/>
              <a:t>Failing to Appreciate Submission Is a Multi-Step Process </a:t>
            </a:r>
          </a:p>
          <a:p>
            <a:pPr marL="457200" indent="-457200">
              <a:buClr>
                <a:schemeClr val="bg2">
                  <a:lumMod val="90000"/>
                </a:schemeClr>
              </a:buClr>
              <a:buFont typeface="+mj-lt"/>
              <a:buAutoNum type="arabicPeriod"/>
            </a:pPr>
            <a:r>
              <a:rPr lang="en-US" sz="2100" dirty="0">
                <a:solidFill>
                  <a:schemeClr val="bg2">
                    <a:lumMod val="90000"/>
                  </a:schemeClr>
                </a:solidFill>
              </a:rPr>
              <a:t>Submitting Your Application at the Last Minute </a:t>
            </a:r>
          </a:p>
          <a:p>
            <a:pPr marL="457200" indent="-457200">
              <a:buClr>
                <a:schemeClr val="bg2">
                  <a:lumMod val="90000"/>
                </a:schemeClr>
              </a:buClr>
              <a:buFont typeface="+mj-lt"/>
              <a:buAutoNum type="arabicPeriod"/>
            </a:pPr>
            <a:r>
              <a:rPr lang="en-US" sz="2100" dirty="0">
                <a:solidFill>
                  <a:schemeClr val="bg2">
                    <a:lumMod val="90000"/>
                  </a:schemeClr>
                </a:solidFill>
              </a:rPr>
              <a:t>Attempting to Fix a Warning after the Deadline</a:t>
            </a:r>
          </a:p>
          <a:p>
            <a:pPr marL="457200" indent="-457200">
              <a:buClr>
                <a:schemeClr val="bg2">
                  <a:lumMod val="90000"/>
                </a:schemeClr>
              </a:buClr>
              <a:buFont typeface="+mj-lt"/>
              <a:buAutoNum type="arabicPeriod"/>
            </a:pPr>
            <a:r>
              <a:rPr lang="en-US" sz="2100" dirty="0">
                <a:solidFill>
                  <a:schemeClr val="bg2">
                    <a:lumMod val="90000"/>
                  </a:schemeClr>
                </a:solidFill>
              </a:rPr>
              <a:t>Not Using the Right Application Form </a:t>
            </a:r>
          </a:p>
          <a:p>
            <a:pPr marL="457200" indent="-457200">
              <a:buClr>
                <a:schemeClr val="bg2">
                  <a:lumMod val="90000"/>
                </a:schemeClr>
              </a:buClr>
              <a:buFont typeface="+mj-lt"/>
              <a:buAutoNum type="arabicPeriod"/>
            </a:pPr>
            <a:r>
              <a:rPr lang="en-US" sz="2100" dirty="0">
                <a:solidFill>
                  <a:schemeClr val="bg2">
                    <a:lumMod val="90000"/>
                  </a:schemeClr>
                </a:solidFill>
              </a:rPr>
              <a:t>Not Giving the Instructions Enough Attention</a:t>
            </a:r>
          </a:p>
          <a:p>
            <a:pPr marL="457200" indent="-457200">
              <a:buClr>
                <a:schemeClr val="bg2">
                  <a:lumMod val="90000"/>
                </a:schemeClr>
              </a:buClr>
              <a:buFont typeface="+mj-lt"/>
              <a:buAutoNum type="arabicPeriod"/>
            </a:pPr>
            <a:r>
              <a:rPr lang="en-US" sz="2100" dirty="0">
                <a:solidFill>
                  <a:schemeClr val="bg2">
                    <a:lumMod val="90000"/>
                  </a:schemeClr>
                </a:solidFill>
              </a:rPr>
              <a:t>Producing an Incomplete Application</a:t>
            </a:r>
          </a:p>
          <a:p>
            <a:pPr marL="457200" indent="-457200">
              <a:buClr>
                <a:schemeClr val="bg2">
                  <a:lumMod val="90000"/>
                </a:schemeClr>
              </a:buClr>
              <a:buFont typeface="+mj-lt"/>
              <a:buAutoNum type="arabicPeriod"/>
            </a:pPr>
            <a:r>
              <a:rPr lang="en-US" sz="2100" dirty="0">
                <a:solidFill>
                  <a:schemeClr val="bg2">
                    <a:lumMod val="90000"/>
                  </a:schemeClr>
                </a:solidFill>
              </a:rPr>
              <a:t>Overstuffing Your Application</a:t>
            </a:r>
          </a:p>
          <a:p>
            <a:pPr marL="457200" indent="-457200">
              <a:buClr>
                <a:schemeClr val="bg2">
                  <a:lumMod val="90000"/>
                </a:schemeClr>
              </a:buClr>
              <a:buFont typeface="+mj-lt"/>
              <a:buAutoNum type="arabicPeriod"/>
            </a:pPr>
            <a:r>
              <a:rPr lang="en-US" sz="2100" dirty="0">
                <a:solidFill>
                  <a:schemeClr val="bg2">
                    <a:lumMod val="90000"/>
                  </a:schemeClr>
                </a:solidFill>
              </a:rPr>
              <a:t>Submitting a New Application but Referring to Previous Review Outcomes or Criticism</a:t>
            </a:r>
          </a:p>
          <a:p>
            <a:pPr marL="457200" indent="-457200">
              <a:buClr>
                <a:schemeClr val="bg2">
                  <a:lumMod val="90000"/>
                </a:schemeClr>
              </a:buClr>
              <a:buFont typeface="+mj-lt"/>
              <a:buAutoNum type="arabicPeriod"/>
            </a:pPr>
            <a:r>
              <a:rPr lang="en-US" sz="2100" dirty="0">
                <a:solidFill>
                  <a:schemeClr val="bg2">
                    <a:lumMod val="90000"/>
                  </a:schemeClr>
                </a:solidFill>
              </a:rPr>
              <a:t>Using a Small Font</a:t>
            </a:r>
          </a:p>
        </p:txBody>
      </p:sp>
    </p:spTree>
    <p:extLst>
      <p:ext uri="{BB962C8B-B14F-4D97-AF65-F5344CB8AC3E}">
        <p14:creationId xmlns:p14="http://schemas.microsoft.com/office/powerpoint/2010/main" val="339906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2. Avoid Top Show Stoppers for SBIR/STTR Applicants </a:t>
            </a:r>
            <a:br>
              <a:rPr lang="en-US" dirty="0"/>
            </a:br>
            <a:endParaRPr lang="en-US" dirty="0"/>
          </a:p>
        </p:txBody>
      </p:sp>
      <p:sp>
        <p:nvSpPr>
          <p:cNvPr id="3" name="Content Placeholder 2"/>
          <p:cNvSpPr>
            <a:spLocks noGrp="1"/>
          </p:cNvSpPr>
          <p:nvPr>
            <p:ph idx="1"/>
          </p:nvPr>
        </p:nvSpPr>
        <p:spPr>
          <a:xfrm>
            <a:off x="457200" y="819150"/>
            <a:ext cx="8229600" cy="3619500"/>
          </a:xfrm>
        </p:spPr>
        <p:txBody>
          <a:bodyPr>
            <a:normAutofit fontScale="92500" lnSpcReduction="20000"/>
          </a:bodyPr>
          <a:lstStyle/>
          <a:p>
            <a:pPr marL="0" indent="0">
              <a:buNone/>
            </a:pPr>
            <a:endParaRPr lang="en-US" dirty="0"/>
          </a:p>
          <a:p>
            <a:pPr marL="457200" indent="-457200">
              <a:buClr>
                <a:schemeClr val="tx1"/>
              </a:buClr>
              <a:buFont typeface="+mj-lt"/>
              <a:buAutoNum type="arabicPeriod"/>
            </a:pPr>
            <a:r>
              <a:rPr lang="en-US" sz="2100" dirty="0"/>
              <a:t>Not Having Multiple Registrations in Place</a:t>
            </a:r>
            <a:endParaRPr lang="en-US" sz="2100" dirty="0">
              <a:solidFill>
                <a:schemeClr val="bg2">
                  <a:lumMod val="90000"/>
                </a:schemeClr>
              </a:solidFill>
            </a:endParaRPr>
          </a:p>
          <a:p>
            <a:pPr marL="457200" indent="-457200">
              <a:buClr>
                <a:schemeClr val="bg2">
                  <a:lumMod val="90000"/>
                </a:schemeClr>
              </a:buClr>
              <a:buFont typeface="+mj-lt"/>
              <a:buAutoNum type="arabicPeriod"/>
            </a:pPr>
            <a:r>
              <a:rPr lang="en-US" sz="2100" dirty="0">
                <a:solidFill>
                  <a:schemeClr val="bg2">
                    <a:lumMod val="90000"/>
                  </a:schemeClr>
                </a:solidFill>
              </a:rPr>
              <a:t>Failing to Appreciate Submission Is a Multi-Step Process </a:t>
            </a:r>
          </a:p>
          <a:p>
            <a:pPr marL="457200" indent="-457200">
              <a:buClr>
                <a:schemeClr val="bg2">
                  <a:lumMod val="90000"/>
                </a:schemeClr>
              </a:buClr>
              <a:buFont typeface="+mj-lt"/>
              <a:buAutoNum type="arabicPeriod"/>
            </a:pPr>
            <a:r>
              <a:rPr lang="en-US" sz="2100" dirty="0">
                <a:solidFill>
                  <a:schemeClr val="bg2">
                    <a:lumMod val="90000"/>
                  </a:schemeClr>
                </a:solidFill>
              </a:rPr>
              <a:t>Submitting Your Application at the Last Minute </a:t>
            </a:r>
          </a:p>
          <a:p>
            <a:pPr marL="457200" indent="-457200">
              <a:buClr>
                <a:schemeClr val="bg2">
                  <a:lumMod val="90000"/>
                </a:schemeClr>
              </a:buClr>
              <a:buFont typeface="+mj-lt"/>
              <a:buAutoNum type="arabicPeriod"/>
            </a:pPr>
            <a:r>
              <a:rPr lang="en-US" sz="2100" dirty="0">
                <a:solidFill>
                  <a:schemeClr val="bg2">
                    <a:lumMod val="90000"/>
                  </a:schemeClr>
                </a:solidFill>
              </a:rPr>
              <a:t>Attempting to Fix a Warning after the Deadline</a:t>
            </a:r>
          </a:p>
          <a:p>
            <a:pPr marL="457200" indent="-457200">
              <a:buClr>
                <a:schemeClr val="bg2">
                  <a:lumMod val="90000"/>
                </a:schemeClr>
              </a:buClr>
              <a:buFont typeface="+mj-lt"/>
              <a:buAutoNum type="arabicPeriod"/>
            </a:pPr>
            <a:r>
              <a:rPr lang="en-US" sz="2100" dirty="0">
                <a:solidFill>
                  <a:schemeClr val="bg2">
                    <a:lumMod val="90000"/>
                  </a:schemeClr>
                </a:solidFill>
              </a:rPr>
              <a:t>Not Using the Right Application Form </a:t>
            </a:r>
          </a:p>
          <a:p>
            <a:pPr marL="457200" indent="-457200">
              <a:buClr>
                <a:schemeClr val="bg2">
                  <a:lumMod val="90000"/>
                </a:schemeClr>
              </a:buClr>
              <a:buFont typeface="+mj-lt"/>
              <a:buAutoNum type="arabicPeriod"/>
            </a:pPr>
            <a:r>
              <a:rPr lang="en-US" sz="2100" dirty="0">
                <a:solidFill>
                  <a:schemeClr val="bg2">
                    <a:lumMod val="90000"/>
                  </a:schemeClr>
                </a:solidFill>
              </a:rPr>
              <a:t>Not Giving the Instructions Enough Attention</a:t>
            </a:r>
          </a:p>
          <a:p>
            <a:pPr marL="457200" indent="-457200">
              <a:buClr>
                <a:schemeClr val="bg2">
                  <a:lumMod val="90000"/>
                </a:schemeClr>
              </a:buClr>
              <a:buFont typeface="+mj-lt"/>
              <a:buAutoNum type="arabicPeriod"/>
            </a:pPr>
            <a:r>
              <a:rPr lang="en-US" sz="2100" dirty="0">
                <a:solidFill>
                  <a:schemeClr val="bg2">
                    <a:lumMod val="90000"/>
                  </a:schemeClr>
                </a:solidFill>
              </a:rPr>
              <a:t>Producing an Incomplete Application</a:t>
            </a:r>
          </a:p>
          <a:p>
            <a:pPr marL="457200" indent="-457200">
              <a:buClr>
                <a:schemeClr val="bg2">
                  <a:lumMod val="90000"/>
                </a:schemeClr>
              </a:buClr>
              <a:buFont typeface="+mj-lt"/>
              <a:buAutoNum type="arabicPeriod"/>
            </a:pPr>
            <a:r>
              <a:rPr lang="en-US" sz="2100" dirty="0">
                <a:solidFill>
                  <a:schemeClr val="bg2">
                    <a:lumMod val="90000"/>
                  </a:schemeClr>
                </a:solidFill>
              </a:rPr>
              <a:t>Overstuffing Your Application</a:t>
            </a:r>
          </a:p>
          <a:p>
            <a:pPr marL="457200" indent="-457200">
              <a:buClr>
                <a:schemeClr val="bg2">
                  <a:lumMod val="90000"/>
                </a:schemeClr>
              </a:buClr>
              <a:buFont typeface="+mj-lt"/>
              <a:buAutoNum type="arabicPeriod"/>
            </a:pPr>
            <a:r>
              <a:rPr lang="en-US" sz="2100" dirty="0">
                <a:solidFill>
                  <a:schemeClr val="bg2">
                    <a:lumMod val="90000"/>
                  </a:schemeClr>
                </a:solidFill>
              </a:rPr>
              <a:t>Submitting a New Application but Referring to Previous Review Outcomes or Criticism</a:t>
            </a:r>
          </a:p>
          <a:p>
            <a:pPr marL="457200" indent="-457200">
              <a:buClr>
                <a:schemeClr val="bg2">
                  <a:lumMod val="90000"/>
                </a:schemeClr>
              </a:buClr>
              <a:buFont typeface="+mj-lt"/>
              <a:buAutoNum type="arabicPeriod"/>
            </a:pPr>
            <a:r>
              <a:rPr lang="en-US" sz="2100" dirty="0">
                <a:solidFill>
                  <a:schemeClr val="bg2">
                    <a:lumMod val="90000"/>
                  </a:schemeClr>
                </a:solidFill>
              </a:rPr>
              <a:t>Using a Small Font</a:t>
            </a:r>
          </a:p>
        </p:txBody>
      </p:sp>
    </p:spTree>
    <p:extLst>
      <p:ext uri="{BB962C8B-B14F-4D97-AF65-F5344CB8AC3E}">
        <p14:creationId xmlns:p14="http://schemas.microsoft.com/office/powerpoint/2010/main" val="427321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a:spLocks noGrp="1"/>
          </p:cNvSpPr>
          <p:nvPr>
            <p:ph idx="1"/>
          </p:nvPr>
        </p:nvSpPr>
        <p:spPr>
          <a:xfrm>
            <a:off x="457200" y="3829050"/>
            <a:ext cx="8229600" cy="514350"/>
          </a:xfrm>
        </p:spPr>
        <p:txBody>
          <a:bodyPr>
            <a:normAutofit fontScale="70000" lnSpcReduction="20000"/>
          </a:bodyPr>
          <a:lstStyle/>
          <a:p>
            <a:pPr marL="0" indent="0">
              <a:buNone/>
            </a:pPr>
            <a:endParaRPr lang="en-US" dirty="0"/>
          </a:p>
          <a:p>
            <a:pPr marL="0" indent="0" algn="ctr">
              <a:buNone/>
            </a:pPr>
            <a:r>
              <a:rPr lang="en-US" b="1" dirty="0">
                <a:hlinkClick r:id="rId3"/>
              </a:rPr>
              <a:t>http://projectreporter.nih.gov/reporter.cfm</a:t>
            </a:r>
            <a:endParaRPr lang="en-US" b="1" dirty="0"/>
          </a:p>
        </p:txBody>
      </p:sp>
      <p:pic>
        <p:nvPicPr>
          <p:cNvPr id="5122" name="Picture 2" descr="A screenshot of the search page for the  NIH Reporter Web site with red circles highlighting the Matchmaker tab and the text search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1028700"/>
            <a:ext cx="479742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a:t>3. Help Direct Your Application to the Best Place</a:t>
            </a:r>
            <a:br>
              <a:rPr lang="en-US" dirty="0"/>
            </a:br>
            <a:r>
              <a:rPr lang="en-US" dirty="0"/>
              <a:t>    for Review and Funding </a:t>
            </a:r>
          </a:p>
        </p:txBody>
      </p:sp>
    </p:spTree>
    <p:extLst>
      <p:ext uri="{BB962C8B-B14F-4D97-AF65-F5344CB8AC3E}">
        <p14:creationId xmlns:p14="http://schemas.microsoft.com/office/powerpoint/2010/main" val="2916533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943350"/>
            <a:ext cx="8229600" cy="514350"/>
          </a:xfrm>
        </p:spPr>
        <p:txBody>
          <a:bodyPr/>
          <a:lstStyle/>
          <a:p>
            <a:pPr marL="0" indent="0" algn="ctr">
              <a:buNone/>
            </a:pPr>
            <a:r>
              <a:rPr lang="en-US" b="1" dirty="0">
                <a:hlinkClick r:id="rId3"/>
              </a:rPr>
              <a:t>http://www.csr.nih.gov</a:t>
            </a:r>
            <a:r>
              <a:rPr lang="en-US" b="1" dirty="0"/>
              <a:t> </a:t>
            </a:r>
          </a:p>
          <a:p>
            <a:endParaRPr lang="en-US" dirty="0"/>
          </a:p>
        </p:txBody>
      </p:sp>
      <p:pic>
        <p:nvPicPr>
          <p:cNvPr id="3" name="Picture 2" descr="an image of the NIH homepage with red circles highlighting the &quot;Study Section&quot; link and the &quot;Find a Study Section&quot; lli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047750"/>
            <a:ext cx="4419600"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133350"/>
            <a:ext cx="8229600" cy="571500"/>
          </a:xfrm>
        </p:spPr>
        <p:txBody>
          <a:bodyPr>
            <a:normAutofit fontScale="90000"/>
          </a:bodyPr>
          <a:lstStyle/>
          <a:p>
            <a:r>
              <a:rPr lang="en-US" sz="2700" dirty="0"/>
              <a:t>3. Help Direct Your Application to the Best Place</a:t>
            </a:r>
            <a:br>
              <a:rPr lang="en-US" sz="2700" dirty="0"/>
            </a:br>
            <a:r>
              <a:rPr lang="en-US" sz="2700" dirty="0"/>
              <a:t>    for Review and Funding </a:t>
            </a:r>
            <a:endParaRPr lang="en-US" dirty="0"/>
          </a:p>
        </p:txBody>
      </p:sp>
    </p:spTree>
    <p:extLst>
      <p:ext uri="{BB962C8B-B14F-4D97-AF65-F5344CB8AC3E}">
        <p14:creationId xmlns:p14="http://schemas.microsoft.com/office/powerpoint/2010/main" val="1660785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447800" y="4171950"/>
            <a:ext cx="5029200" cy="363285"/>
          </a:xfrm>
          <a:prstGeom prst="rect">
            <a:avLst/>
          </a:prstGeom>
          <a:solidFill>
            <a:schemeClr val="bg1"/>
          </a:solidFill>
          <a:ln>
            <a:noFill/>
          </a:ln>
          <a:extLst/>
        </p:spPr>
        <p:txBody>
          <a:bodyPr wrap="square" lIns="85433" tIns="42726" rIns="85433" bIns="42726" rtlCol="0">
            <a:spAutoFit/>
          </a:bodyPr>
          <a:lstStyle/>
          <a:p>
            <a:pPr eaLnBrk="1" hangingPunct="1">
              <a:spcBef>
                <a:spcPct val="50000"/>
              </a:spcBef>
            </a:pPr>
            <a:r>
              <a:rPr lang="en-US" b="1" dirty="0">
                <a:solidFill>
                  <a:srgbClr val="C00000"/>
                </a:solidFill>
              </a:rPr>
              <a:t>Never Request Specific Reviewers</a:t>
            </a:r>
          </a:p>
        </p:txBody>
      </p:sp>
      <p:pic>
        <p:nvPicPr>
          <p:cNvPr id="2050" name="Picture 2" descr="An image of the Internet Assignment Request form with arrows pointing out the boxes for requesting Institute assignment(s), Requesting review group assignment(s), Identifying conflicts of interest, and suggesting expertise needed to review your app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9775"/>
            <a:ext cx="8748713"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14300"/>
            <a:ext cx="8229600" cy="571500"/>
          </a:xfrm>
        </p:spPr>
        <p:txBody>
          <a:bodyPr>
            <a:normAutofit/>
          </a:bodyPr>
          <a:lstStyle/>
          <a:p>
            <a:r>
              <a:rPr lang="en-US" sz="2400" dirty="0"/>
              <a:t>Assignment Request Form</a:t>
            </a:r>
          </a:p>
        </p:txBody>
      </p:sp>
    </p:spTree>
    <p:extLst>
      <p:ext uri="{BB962C8B-B14F-4D97-AF65-F5344CB8AC3E}">
        <p14:creationId xmlns:p14="http://schemas.microsoft.com/office/powerpoint/2010/main" val="3099985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hoto of a group of reviewers around a square of tables discussing a grant applicaiton. Source: CSR/NI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733836"/>
            <a:ext cx="6477000" cy="1361914"/>
          </a:xfrm>
          <a:prstGeom prst="rect">
            <a:avLst/>
          </a:prstGeom>
        </p:spPr>
      </p:pic>
      <p:sp>
        <p:nvSpPr>
          <p:cNvPr id="3" name="Content Placeholder 2"/>
          <p:cNvSpPr>
            <a:spLocks noGrp="1"/>
          </p:cNvSpPr>
          <p:nvPr>
            <p:ph idx="1"/>
          </p:nvPr>
        </p:nvSpPr>
        <p:spPr/>
        <p:txBody>
          <a:bodyPr>
            <a:normAutofit/>
          </a:bodyPr>
          <a:lstStyle/>
          <a:p>
            <a:pPr marL="0" indent="0">
              <a:buNone/>
            </a:pPr>
            <a:r>
              <a:rPr lang="en-US" dirty="0"/>
              <a:t>Reviewers:</a:t>
            </a:r>
          </a:p>
          <a:p>
            <a:r>
              <a:rPr lang="en-US" dirty="0"/>
              <a:t>Have a broad range of scientific expertise and background</a:t>
            </a:r>
          </a:p>
          <a:p>
            <a:r>
              <a:rPr lang="en-US" dirty="0"/>
              <a:t>Are experts in the field, but maybe not in exact area of your application</a:t>
            </a:r>
          </a:p>
          <a:p>
            <a:endParaRPr lang="en-US" dirty="0"/>
          </a:p>
        </p:txBody>
      </p:sp>
      <p:sp>
        <p:nvSpPr>
          <p:cNvPr id="2" name="Title 1"/>
          <p:cNvSpPr>
            <a:spLocks noGrp="1"/>
          </p:cNvSpPr>
          <p:nvPr>
            <p:ph type="title"/>
          </p:nvPr>
        </p:nvSpPr>
        <p:spPr/>
        <p:txBody>
          <a:bodyPr>
            <a:normAutofit/>
          </a:bodyPr>
          <a:lstStyle/>
          <a:p>
            <a:r>
              <a:rPr lang="en-US" dirty="0"/>
              <a:t>4. Understand Who Your Reviewers Are</a:t>
            </a:r>
          </a:p>
        </p:txBody>
      </p:sp>
    </p:spTree>
    <p:extLst>
      <p:ext uri="{BB962C8B-B14F-4D97-AF65-F5344CB8AC3E}">
        <p14:creationId xmlns:p14="http://schemas.microsoft.com/office/powerpoint/2010/main" val="3245662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 of CSR reviewers discussing an application at a meeting tab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1906" y="1588591"/>
            <a:ext cx="2691694" cy="1135559"/>
          </a:xfrm>
          <a:prstGeom prst="rect">
            <a:avLst/>
          </a:prstGeom>
        </p:spPr>
      </p:pic>
      <p:pic>
        <p:nvPicPr>
          <p:cNvPr id="7" name="Picture 2" descr="A photo of a diverse group of reviewers discussing a grant applicati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762" y="1607641"/>
            <a:ext cx="2692039" cy="113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hoto of CSR reviewers discussing an application at a meeting tabl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0084" y="1588591"/>
            <a:ext cx="2669116" cy="1126034"/>
          </a:xfrm>
          <a:prstGeom prst="rect">
            <a:avLst/>
          </a:prstGeom>
        </p:spPr>
      </p:pic>
      <p:sp>
        <p:nvSpPr>
          <p:cNvPr id="4" name="Rectangle 3"/>
          <p:cNvSpPr/>
          <p:nvPr/>
        </p:nvSpPr>
        <p:spPr>
          <a:xfrm>
            <a:off x="2362200" y="3265185"/>
            <a:ext cx="4324132" cy="523220"/>
          </a:xfrm>
          <a:prstGeom prst="rect">
            <a:avLst/>
          </a:prstGeom>
        </p:spPr>
        <p:txBody>
          <a:bodyPr wrap="none">
            <a:spAutoFit/>
          </a:bodyPr>
          <a:lstStyle/>
          <a:p>
            <a:r>
              <a:rPr lang="en-US" sz="2800" b="1" dirty="0">
                <a:solidFill>
                  <a:srgbClr val="719500"/>
                </a:solidFill>
              </a:rPr>
              <a:t>www.csr.nih.gov/rosters</a:t>
            </a:r>
          </a:p>
        </p:txBody>
      </p:sp>
      <p:sp>
        <p:nvSpPr>
          <p:cNvPr id="3" name="TextBox 2"/>
          <p:cNvSpPr txBox="1"/>
          <p:nvPr/>
        </p:nvSpPr>
        <p:spPr bwMode="auto">
          <a:xfrm>
            <a:off x="1981200" y="995613"/>
            <a:ext cx="5638800" cy="455618"/>
          </a:xfrm>
          <a:prstGeom prst="rect">
            <a:avLst/>
          </a:prstGeom>
          <a:solidFill>
            <a:schemeClr val="bg1"/>
          </a:solidFill>
          <a:ln>
            <a:noFill/>
          </a:ln>
          <a:extLst/>
        </p:spPr>
        <p:txBody>
          <a:bodyPr wrap="square" lIns="85433" tIns="42726" rIns="85433" bIns="42726" rtlCol="0">
            <a:spAutoFit/>
          </a:bodyPr>
          <a:lstStyle/>
          <a:p>
            <a:pPr eaLnBrk="1" hangingPunct="1">
              <a:spcBef>
                <a:spcPct val="50000"/>
              </a:spcBef>
            </a:pPr>
            <a:r>
              <a:rPr lang="en-US" sz="2400" b="1" dirty="0"/>
              <a:t>Check Out Study Section Rosters</a:t>
            </a:r>
          </a:p>
        </p:txBody>
      </p:sp>
      <p:sp>
        <p:nvSpPr>
          <p:cNvPr id="2" name="Title 1"/>
          <p:cNvSpPr>
            <a:spLocks noGrp="1"/>
          </p:cNvSpPr>
          <p:nvPr>
            <p:ph type="title"/>
          </p:nvPr>
        </p:nvSpPr>
        <p:spPr/>
        <p:txBody>
          <a:bodyPr>
            <a:normAutofit/>
          </a:bodyPr>
          <a:lstStyle/>
          <a:p>
            <a:r>
              <a:rPr lang="en-US" dirty="0"/>
              <a:t>4. Understand Who Your Reviewers Are</a:t>
            </a:r>
          </a:p>
        </p:txBody>
      </p:sp>
    </p:spTree>
    <p:extLst>
      <p:ext uri="{BB962C8B-B14F-4D97-AF65-F5344CB8AC3E}">
        <p14:creationId xmlns:p14="http://schemas.microsoft.com/office/powerpoint/2010/main" val="3762544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0"/>
            <a:ext cx="8229600" cy="2343150"/>
          </a:xfrm>
        </p:spPr>
        <p:txBody>
          <a:bodyPr>
            <a:normAutofit fontScale="92500" lnSpcReduction="20000"/>
          </a:bodyPr>
          <a:lstStyle/>
          <a:p>
            <a:r>
              <a:rPr lang="en-US" dirty="0"/>
              <a:t>Impact</a:t>
            </a:r>
          </a:p>
          <a:p>
            <a:r>
              <a:rPr lang="en-US" dirty="0"/>
              <a:t>Exciting ideas</a:t>
            </a:r>
          </a:p>
          <a:p>
            <a:r>
              <a:rPr lang="en-US" dirty="0"/>
              <a:t>Clarity </a:t>
            </a:r>
          </a:p>
          <a:p>
            <a:r>
              <a:rPr lang="en-US" dirty="0"/>
              <a:t>Realistic aims and timelines  --  Don’t be overly ambitious</a:t>
            </a:r>
          </a:p>
          <a:p>
            <a:r>
              <a:rPr lang="en-US" dirty="0"/>
              <a:t>Brevity with things that everybody knows</a:t>
            </a:r>
          </a:p>
          <a:p>
            <a:r>
              <a:rPr lang="en-US" dirty="0"/>
              <a:t>Noted limitations of the study</a:t>
            </a:r>
          </a:p>
          <a:p>
            <a:r>
              <a:rPr lang="en-US" dirty="0"/>
              <a:t>A clean, well-written application</a:t>
            </a:r>
          </a:p>
          <a:p>
            <a:pPr marL="0" indent="0">
              <a:buNone/>
            </a:pPr>
            <a:endParaRPr lang="en-US" dirty="0"/>
          </a:p>
        </p:txBody>
      </p:sp>
      <p:sp>
        <p:nvSpPr>
          <p:cNvPr id="2" name="Title 1"/>
          <p:cNvSpPr>
            <a:spLocks noGrp="1"/>
          </p:cNvSpPr>
          <p:nvPr>
            <p:ph type="title"/>
          </p:nvPr>
        </p:nvSpPr>
        <p:spPr/>
        <p:txBody>
          <a:bodyPr/>
          <a:lstStyle/>
          <a:p>
            <a:r>
              <a:rPr lang="en-US" dirty="0"/>
              <a:t>5. Know What Reviewers Are Looking for</a:t>
            </a:r>
          </a:p>
        </p:txBody>
      </p:sp>
    </p:spTree>
    <p:extLst>
      <p:ext uri="{BB962C8B-B14F-4D97-AF65-F5344CB8AC3E}">
        <p14:creationId xmlns:p14="http://schemas.microsoft.com/office/powerpoint/2010/main" val="689459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381000" y="629275"/>
            <a:ext cx="8382000" cy="3697531"/>
          </a:xfrm>
          <a:prstGeom prst="rect">
            <a:avLst/>
          </a:prstGeom>
          <a:noFill/>
          <a:ln>
            <a:noFill/>
          </a:ln>
          <a:extLst/>
        </p:spPr>
        <p:txBody>
          <a:bodyPr wrap="square" lIns="85433" tIns="42726" rIns="85433" bIns="42726" rtlCol="0">
            <a:spAutoFit/>
          </a:bodyPr>
          <a:lstStyle/>
          <a:p>
            <a:pPr marL="342900" lvl="0" indent="-342900" defTabSz="914400" fontAlgn="base">
              <a:spcBef>
                <a:spcPts val="400"/>
              </a:spcBef>
              <a:spcAft>
                <a:spcPts val="400"/>
              </a:spcAft>
              <a:buClr>
                <a:srgbClr val="41BA00"/>
              </a:buClr>
            </a:pPr>
            <a:r>
              <a:rPr lang="en-US" sz="1400" b="1" kern="0" dirty="0">
                <a:ln w="18000">
                  <a:noFill/>
                  <a:prstDash val="solid"/>
                  <a:miter lim="800000"/>
                </a:ln>
                <a:solidFill>
                  <a:srgbClr val="000000"/>
                </a:solidFill>
                <a:ea typeface="ＭＳ Ｐゴシック"/>
              </a:rPr>
              <a:t>Goal: Small Business Applications</a:t>
            </a:r>
          </a:p>
          <a:p>
            <a:pPr marL="342900" lvl="0" defTabSz="914400" fontAlgn="base">
              <a:spcBef>
                <a:spcPts val="400"/>
              </a:spcBef>
              <a:spcAft>
                <a:spcPts val="400"/>
              </a:spcAft>
              <a:buClr>
                <a:srgbClr val="41BA00"/>
              </a:buClr>
            </a:pPr>
            <a:r>
              <a:rPr lang="en-US" sz="1400" kern="0" dirty="0">
                <a:ln w="18000">
                  <a:noFill/>
                  <a:prstDash val="solid"/>
                  <a:miter lim="800000"/>
                </a:ln>
                <a:solidFill>
                  <a:srgbClr val="000000"/>
                </a:solidFill>
                <a:ea typeface="ＭＳ Ｐゴシック"/>
              </a:rPr>
              <a:t>Stimulate scientific &amp; technological innovation &amp; increase private sector commercialization innovation derived  from federal R&amp;D</a:t>
            </a:r>
          </a:p>
          <a:p>
            <a:pPr lvl="0" defTabSz="914400" fontAlgn="base">
              <a:spcBef>
                <a:spcPts val="400"/>
              </a:spcBef>
              <a:spcAft>
                <a:spcPts val="400"/>
              </a:spcAft>
              <a:buClr>
                <a:srgbClr val="719500"/>
              </a:buClr>
            </a:pPr>
            <a:r>
              <a:rPr lang="en-US" sz="1400" b="1" kern="0" dirty="0">
                <a:solidFill>
                  <a:srgbClr val="719500"/>
                </a:solidFill>
                <a:ea typeface="ＭＳ Ｐゴシック"/>
              </a:rPr>
              <a:t>Phase I application (1R41, 1R43)</a:t>
            </a:r>
            <a:r>
              <a:rPr lang="en-US" sz="1400" kern="0" dirty="0">
                <a:solidFill>
                  <a:srgbClr val="719500"/>
                </a:solidFill>
                <a:ea typeface="ＭＳ Ｐゴシック"/>
              </a:rPr>
              <a:t> </a:t>
            </a:r>
          </a:p>
          <a:p>
            <a:pPr marL="742950" lvl="1" indent="-285750" algn="just" defTabSz="914400" fontAlgn="base">
              <a:spcBef>
                <a:spcPts val="400"/>
              </a:spcBef>
              <a:spcAft>
                <a:spcPts val="400"/>
              </a:spcAft>
              <a:buClr>
                <a:srgbClr val="000000"/>
              </a:buClr>
              <a:buSzPct val="120000"/>
              <a:buFont typeface="Wingdings" pitchFamily="2" charset="2"/>
              <a:buChar char="§"/>
            </a:pPr>
            <a:r>
              <a:rPr lang="en-US" sz="1400" b="1" kern="0" dirty="0">
                <a:solidFill>
                  <a:srgbClr val="000000"/>
                </a:solidFill>
                <a:ea typeface="ＭＳ Ｐゴシック"/>
              </a:rPr>
              <a:t>Establish feasibility of the project </a:t>
            </a:r>
          </a:p>
          <a:p>
            <a:pPr marL="742950" lvl="1" indent="-285750" algn="just" defTabSz="914400" fontAlgn="base">
              <a:spcBef>
                <a:spcPts val="400"/>
              </a:spcBef>
              <a:spcAft>
                <a:spcPts val="400"/>
              </a:spcAft>
              <a:buClr>
                <a:srgbClr val="000000"/>
              </a:buClr>
              <a:buSzPct val="120000"/>
              <a:buFont typeface="Wingdings" pitchFamily="2" charset="2"/>
              <a:buChar char="§"/>
            </a:pPr>
            <a:r>
              <a:rPr lang="en-US" sz="1400" b="1" kern="0" dirty="0">
                <a:solidFill>
                  <a:srgbClr val="000000"/>
                </a:solidFill>
                <a:ea typeface="ＭＳ Ｐゴシック"/>
              </a:rPr>
              <a:t>Comment on commercial potential</a:t>
            </a:r>
          </a:p>
          <a:p>
            <a:pPr lvl="0" algn="just" defTabSz="914400" fontAlgn="base">
              <a:spcBef>
                <a:spcPts val="400"/>
              </a:spcBef>
              <a:spcAft>
                <a:spcPts val="400"/>
              </a:spcAft>
              <a:buClr>
                <a:srgbClr val="719500"/>
              </a:buClr>
              <a:buSzPct val="100000"/>
            </a:pPr>
            <a:r>
              <a:rPr lang="en-US" sz="1400" b="1" kern="0" dirty="0">
                <a:solidFill>
                  <a:srgbClr val="719500"/>
                </a:solidFill>
                <a:ea typeface="ＭＳ Ｐゴシック"/>
              </a:rPr>
              <a:t>Phase II application (2R42, 2R44)</a:t>
            </a:r>
            <a:r>
              <a:rPr lang="en-US" sz="1400" kern="0" dirty="0">
                <a:solidFill>
                  <a:srgbClr val="719500"/>
                </a:solidFill>
                <a:ea typeface="ＭＳ Ｐゴシック"/>
              </a:rPr>
              <a:t> </a:t>
            </a:r>
          </a:p>
          <a:p>
            <a:pPr marL="742950" lvl="1" indent="-285750" algn="just" defTabSz="914400" fontAlgn="base">
              <a:spcBef>
                <a:spcPts val="400"/>
              </a:spcBef>
              <a:spcAft>
                <a:spcPts val="400"/>
              </a:spcAft>
              <a:buClr>
                <a:srgbClr val="000000"/>
              </a:buClr>
              <a:buSzPct val="120000"/>
              <a:buFont typeface="Wingdings" panose="05000000000000000000" pitchFamily="2" charset="2"/>
              <a:buChar char="§"/>
            </a:pPr>
            <a:r>
              <a:rPr lang="en-US" sz="1400" b="1" kern="0" dirty="0">
                <a:ea typeface="ＭＳ Ｐゴシック"/>
              </a:rPr>
              <a:t>Progress of Phase I objectives</a:t>
            </a:r>
          </a:p>
          <a:p>
            <a:pPr marL="742950" lvl="1" indent="-285750" algn="just" defTabSz="914400" fontAlgn="base">
              <a:spcBef>
                <a:spcPts val="400"/>
              </a:spcBef>
              <a:spcAft>
                <a:spcPts val="400"/>
              </a:spcAft>
              <a:buClr>
                <a:srgbClr val="000000"/>
              </a:buClr>
              <a:buSzPct val="120000"/>
              <a:buFont typeface="Wingdings" panose="05000000000000000000" pitchFamily="2" charset="2"/>
              <a:buChar char="§"/>
            </a:pPr>
            <a:r>
              <a:rPr lang="en-US" sz="1400" b="1" kern="0" dirty="0">
                <a:solidFill>
                  <a:srgbClr val="000000"/>
                </a:solidFill>
                <a:ea typeface="ＭＳ Ｐゴシック"/>
              </a:rPr>
              <a:t>Must provide commercialization plan</a:t>
            </a:r>
          </a:p>
          <a:p>
            <a:pPr lvl="0" algn="just" defTabSz="914400" fontAlgn="base">
              <a:spcBef>
                <a:spcPts val="400"/>
              </a:spcBef>
              <a:spcAft>
                <a:spcPts val="400"/>
              </a:spcAft>
              <a:buClr>
                <a:srgbClr val="719500"/>
              </a:buClr>
              <a:buSzPct val="100000"/>
            </a:pPr>
            <a:r>
              <a:rPr lang="en-US" sz="1400" b="1" kern="0" dirty="0">
                <a:solidFill>
                  <a:srgbClr val="719500"/>
                </a:solidFill>
                <a:ea typeface="ＭＳ Ｐゴシック"/>
              </a:rPr>
              <a:t>Fast-track (Phase I &amp; II) application (1R42, 1R44)</a:t>
            </a:r>
            <a:endParaRPr lang="en-US" sz="1400" kern="0" dirty="0">
              <a:solidFill>
                <a:srgbClr val="719500"/>
              </a:solidFill>
              <a:ea typeface="ＭＳ Ｐゴシック"/>
            </a:endParaRPr>
          </a:p>
          <a:p>
            <a:pPr marL="742950" lvl="1" indent="-285750" algn="just" defTabSz="914400" fontAlgn="base">
              <a:spcBef>
                <a:spcPts val="400"/>
              </a:spcBef>
              <a:spcAft>
                <a:spcPts val="400"/>
              </a:spcAft>
              <a:buClr>
                <a:srgbClr val="000000"/>
              </a:buClr>
              <a:buSzPct val="120000"/>
              <a:buFont typeface="Wingdings" panose="05000000000000000000" pitchFamily="2" charset="2"/>
              <a:buChar char="§"/>
            </a:pPr>
            <a:r>
              <a:rPr lang="en-US" sz="1400" b="1" kern="0" dirty="0">
                <a:solidFill>
                  <a:srgbClr val="000000"/>
                </a:solidFill>
                <a:ea typeface="ＭＳ Ｐゴシック"/>
              </a:rPr>
              <a:t>Phase I measurable goals (quantitative milestones) to initiate Phase II</a:t>
            </a:r>
          </a:p>
          <a:p>
            <a:pPr marL="742950" lvl="1" indent="-285750" algn="just" defTabSz="914400" fontAlgn="base">
              <a:spcBef>
                <a:spcPts val="400"/>
              </a:spcBef>
              <a:spcAft>
                <a:spcPts val="400"/>
              </a:spcAft>
              <a:buClr>
                <a:srgbClr val="000000"/>
              </a:buClr>
              <a:buSzPct val="120000"/>
              <a:buFont typeface="Wingdings" panose="05000000000000000000" pitchFamily="2" charset="2"/>
              <a:buChar char="§"/>
            </a:pPr>
            <a:r>
              <a:rPr lang="en-US" sz="1400" b="1" kern="0" dirty="0">
                <a:solidFill>
                  <a:srgbClr val="000000"/>
                </a:solidFill>
                <a:ea typeface="ＭＳ Ｐゴシック"/>
              </a:rPr>
              <a:t>Must provide a commercialization plan</a:t>
            </a:r>
          </a:p>
        </p:txBody>
      </p:sp>
      <p:sp>
        <p:nvSpPr>
          <p:cNvPr id="2" name="Title 1"/>
          <p:cNvSpPr>
            <a:spLocks noGrp="1"/>
          </p:cNvSpPr>
          <p:nvPr>
            <p:ph type="title"/>
          </p:nvPr>
        </p:nvSpPr>
        <p:spPr>
          <a:xfrm>
            <a:off x="0" y="0"/>
            <a:ext cx="5212080" cy="571500"/>
          </a:xfrm>
        </p:spPr>
        <p:txBody>
          <a:bodyPr>
            <a:noAutofit/>
          </a:bodyPr>
          <a:lstStyle/>
          <a:p>
            <a:pPr algn="ctr"/>
            <a:r>
              <a:rPr lang="en-US" sz="2500" b="1" dirty="0"/>
              <a:t>SBIR/STTR Application Types</a:t>
            </a:r>
          </a:p>
        </p:txBody>
      </p:sp>
    </p:spTree>
    <p:extLst>
      <p:ext uri="{BB962C8B-B14F-4D97-AF65-F5344CB8AC3E}">
        <p14:creationId xmlns:p14="http://schemas.microsoft.com/office/powerpoint/2010/main" val="1059330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228505" y="2114550"/>
            <a:ext cx="4648200" cy="1847850"/>
          </a:xfrm>
          <a:prstGeom prst="rect">
            <a:avLst/>
          </a:prstGeom>
        </p:spPr>
        <p:txBody>
          <a:bodyPr vert="horz" lIns="91305" tIns="45650" rIns="91305" bIns="45650" rtlCol="0">
            <a:normAutofit/>
          </a:bodyPr>
          <a:lstStyle>
            <a:lvl1pPr marL="342385" indent="-342385" algn="l" defTabSz="913031" rtl="0" eaLnBrk="1" latinLnBrk="0" hangingPunct="1">
              <a:spcBef>
                <a:spcPct val="20000"/>
              </a:spcBef>
              <a:buClr>
                <a:srgbClr val="719500"/>
              </a:buClr>
              <a:buFont typeface="Arial" pitchFamily="34" charset="0"/>
              <a:buChar char="•"/>
              <a:defRPr sz="2200" kern="1200">
                <a:solidFill>
                  <a:schemeClr val="tx1"/>
                </a:solidFill>
                <a:latin typeface="Arial" pitchFamily="34" charset="0"/>
                <a:ea typeface="+mn-ea"/>
                <a:cs typeface="Arial" pitchFamily="34" charset="0"/>
              </a:defRPr>
            </a:lvl1pPr>
            <a:lvl2pPr marL="342385" indent="291663"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635000" indent="-292100" algn="l" defTabSz="913031" rtl="0" eaLnBrk="1" latinLnBrk="0" hangingPunct="1">
              <a:spcBef>
                <a:spcPct val="20000"/>
              </a:spcBef>
              <a:buFont typeface="Arial" pitchFamily="34" charset="0"/>
              <a:buChar char="−"/>
              <a:tabLst>
                <a:tab pos="976436" algn="l"/>
              </a:tabLst>
              <a:defRPr sz="2200" kern="1200" baseline="0">
                <a:solidFill>
                  <a:schemeClr val="tx1"/>
                </a:solidFill>
                <a:latin typeface="Arial" pitchFamily="34" charset="0"/>
                <a:ea typeface="+mn-ea"/>
                <a:cs typeface="Arial" pitchFamily="34" charset="0"/>
              </a:defRPr>
            </a:lvl3pPr>
            <a:lvl4pPr marL="914400" indent="-2286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1257300" indent="-2794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0829"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4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61"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7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Additional Review Criteria</a:t>
            </a:r>
          </a:p>
          <a:p>
            <a:pPr lvl="1"/>
            <a:r>
              <a:rPr lang="en-US" sz="1800" dirty="0"/>
              <a:t>Commercial Potential (Phase I)</a:t>
            </a:r>
          </a:p>
          <a:p>
            <a:pPr lvl="1"/>
            <a:r>
              <a:rPr lang="en-US" sz="1800" dirty="0"/>
              <a:t>Commercialization Plan (Phase II)</a:t>
            </a:r>
          </a:p>
          <a:p>
            <a:pPr lvl="1"/>
            <a:r>
              <a:rPr lang="en-US" sz="1800" dirty="0"/>
              <a:t>Quantitative Milestones (Fast-Track)</a:t>
            </a:r>
          </a:p>
          <a:p>
            <a:pPr lvl="1"/>
            <a:endParaRPr lang="en-US" sz="1800" dirty="0"/>
          </a:p>
          <a:p>
            <a:endParaRPr lang="en-US" dirty="0"/>
          </a:p>
        </p:txBody>
      </p:sp>
      <p:sp>
        <p:nvSpPr>
          <p:cNvPr id="65539" name="Content Placeholder 2"/>
          <p:cNvSpPr>
            <a:spLocks noGrp="1"/>
          </p:cNvSpPr>
          <p:nvPr>
            <p:ph idx="1"/>
          </p:nvPr>
        </p:nvSpPr>
        <p:spPr>
          <a:xfrm>
            <a:off x="914400" y="1231257"/>
            <a:ext cx="7772400" cy="3213307"/>
          </a:xfrm>
        </p:spPr>
        <p:txBody>
          <a:bodyPr>
            <a:normAutofit fontScale="92500" lnSpcReduction="20000"/>
          </a:bodyPr>
          <a:lstStyle/>
          <a:p>
            <a:pPr eaLnBrk="1" hangingPunct="1">
              <a:buSzPct val="110000"/>
            </a:pPr>
            <a:r>
              <a:rPr lang="en-US" sz="1900" dirty="0"/>
              <a:t>Overall Impact </a:t>
            </a:r>
          </a:p>
          <a:p>
            <a:pPr lvl="2"/>
            <a:r>
              <a:rPr lang="en-US" sz="1900" dirty="0">
                <a:solidFill>
                  <a:srgbClr val="000000"/>
                </a:solidFill>
              </a:rPr>
              <a:t>Assessment of the likelihood for the project to </a:t>
            </a:r>
            <a:r>
              <a:rPr lang="en-US" sz="1900" i="1" dirty="0"/>
              <a:t>exert a sustained, powerful influence on the research field(s) involved</a:t>
            </a:r>
            <a:endParaRPr lang="en-US" sz="1900" dirty="0"/>
          </a:p>
          <a:p>
            <a:pPr eaLnBrk="1" hangingPunct="1">
              <a:buFontTx/>
              <a:buNone/>
            </a:pPr>
            <a:endParaRPr lang="en-US" sz="800" dirty="0">
              <a:solidFill>
                <a:srgbClr val="993366"/>
              </a:solidFill>
            </a:endParaRPr>
          </a:p>
          <a:p>
            <a:pPr eaLnBrk="1" hangingPunct="1">
              <a:buSzPct val="110000"/>
            </a:pPr>
            <a:r>
              <a:rPr lang="en-US" sz="1900" dirty="0"/>
              <a:t>Core Review Criteria		</a:t>
            </a:r>
          </a:p>
          <a:p>
            <a:pPr lvl="1">
              <a:buSzPct val="110000"/>
            </a:pPr>
            <a:r>
              <a:rPr lang="en-US" sz="1900" dirty="0"/>
              <a:t>Significance		</a:t>
            </a:r>
            <a:endParaRPr lang="en-US" sz="1900" b="1" dirty="0"/>
          </a:p>
          <a:p>
            <a:pPr lvl="1" eaLnBrk="1" hangingPunct="1"/>
            <a:r>
              <a:rPr lang="en-US" sz="1900" dirty="0"/>
              <a:t>Investigator(s)		</a:t>
            </a:r>
            <a:endParaRPr lang="en-US" sz="1900" b="1" dirty="0"/>
          </a:p>
          <a:p>
            <a:pPr lvl="1"/>
            <a:r>
              <a:rPr lang="en-US" sz="1900" dirty="0"/>
              <a:t>Innovation			</a:t>
            </a:r>
          </a:p>
          <a:p>
            <a:pPr lvl="1"/>
            <a:r>
              <a:rPr lang="en-US" sz="1900" dirty="0"/>
              <a:t>Approach</a:t>
            </a:r>
          </a:p>
          <a:p>
            <a:pPr lvl="1" eaLnBrk="1" hangingPunct="1"/>
            <a:r>
              <a:rPr lang="en-US" sz="1900" dirty="0"/>
              <a:t>Environment</a:t>
            </a:r>
          </a:p>
          <a:p>
            <a:pPr eaLnBrk="1" hangingPunct="1">
              <a:buFontTx/>
              <a:buNone/>
            </a:pPr>
            <a:r>
              <a:rPr lang="en-US" sz="2100" b="1" dirty="0">
                <a:solidFill>
                  <a:srgbClr val="719500"/>
                </a:solidFill>
              </a:rPr>
              <a:t>                 </a:t>
            </a:r>
          </a:p>
          <a:p>
            <a:pPr eaLnBrk="1" hangingPunct="1">
              <a:buFontTx/>
              <a:buNone/>
            </a:pPr>
            <a:r>
              <a:rPr lang="en-US" sz="2100" b="1" dirty="0">
                <a:solidFill>
                  <a:srgbClr val="719500"/>
                </a:solidFill>
              </a:rPr>
              <a:t> Review criteria each scored from 1-9 (best-worst)</a:t>
            </a:r>
          </a:p>
          <a:p>
            <a:endParaRPr lang="en-US" sz="2100" dirty="0"/>
          </a:p>
        </p:txBody>
      </p:sp>
      <p:sp>
        <p:nvSpPr>
          <p:cNvPr id="65538" name="Title 1"/>
          <p:cNvSpPr>
            <a:spLocks noGrp="1"/>
          </p:cNvSpPr>
          <p:nvPr>
            <p:ph type="title"/>
          </p:nvPr>
        </p:nvSpPr>
        <p:spPr>
          <a:xfrm>
            <a:off x="838201" y="799430"/>
            <a:ext cx="6780609" cy="400720"/>
          </a:xfrm>
        </p:spPr>
        <p:txBody>
          <a:bodyPr>
            <a:normAutofit fontScale="90000"/>
          </a:bodyPr>
          <a:lstStyle/>
          <a:p>
            <a:r>
              <a:rPr lang="en-US" sz="2600" dirty="0">
                <a:solidFill>
                  <a:srgbClr val="719500"/>
                </a:solidFill>
              </a:rPr>
              <a:t>Review Criteria</a:t>
            </a:r>
          </a:p>
        </p:txBody>
      </p:sp>
      <p:sp>
        <p:nvSpPr>
          <p:cNvPr id="4" name="Title 1"/>
          <p:cNvSpPr txBox="1">
            <a:spLocks/>
          </p:cNvSpPr>
          <p:nvPr/>
        </p:nvSpPr>
        <p:spPr>
          <a:xfrm>
            <a:off x="457200" y="228600"/>
            <a:ext cx="8229600" cy="571500"/>
          </a:xfrm>
          <a:prstGeom prst="rect">
            <a:avLst/>
          </a:prstGeom>
        </p:spPr>
        <p:txBody>
          <a:bodyPr vert="horz" lIns="91305" tIns="45650" rIns="91305" bIns="45650" rtlCol="0" anchor="ctr">
            <a:normAutofit/>
          </a:bodyPr>
          <a:lstStyle>
            <a:lvl1pPr algn="l" defTabSz="913031" rtl="0" eaLnBrk="1" latinLnBrk="0" hangingPunct="1">
              <a:spcBef>
                <a:spcPct val="0"/>
              </a:spcBef>
              <a:buNone/>
              <a:defRPr sz="2800" b="1" kern="1200">
                <a:solidFill>
                  <a:schemeClr val="tx1"/>
                </a:solidFill>
                <a:latin typeface="+mj-lt"/>
                <a:ea typeface="+mj-ea"/>
                <a:cs typeface="Arial" pitchFamily="34" charset="0"/>
              </a:defRPr>
            </a:lvl1pPr>
          </a:lstStyle>
          <a:p>
            <a:r>
              <a:rPr lang="en-US" sz="2400" dirty="0"/>
              <a:t>5. Know What Reviewers Are Looking for</a:t>
            </a:r>
          </a:p>
        </p:txBody>
      </p:sp>
    </p:spTree>
    <p:extLst>
      <p:ext uri="{BB962C8B-B14F-4D97-AF65-F5344CB8AC3E}">
        <p14:creationId xmlns:p14="http://schemas.microsoft.com/office/powerpoint/2010/main" val="404578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71550"/>
            <a:ext cx="7924800" cy="2667000"/>
          </a:xfrm>
        </p:spPr>
        <p:txBody>
          <a:bodyPr>
            <a:normAutofit/>
          </a:bodyPr>
          <a:lstStyle/>
          <a:p>
            <a:r>
              <a:rPr lang="en-US" dirty="0"/>
              <a:t>Four Things to Know about</a:t>
            </a:r>
            <a:br>
              <a:rPr lang="en-US" dirty="0"/>
            </a:br>
            <a:r>
              <a:rPr lang="en-US" dirty="0"/>
              <a:t>Reviews for Rigor and Transparency</a:t>
            </a:r>
            <a:br>
              <a:rPr lang="en-US" dirty="0"/>
            </a:br>
            <a:br>
              <a:rPr lang="en-US" dirty="0"/>
            </a:br>
            <a:br>
              <a:rPr lang="en-US" dirty="0"/>
            </a:br>
            <a:r>
              <a:rPr lang="en-US" dirty="0">
                <a:solidFill>
                  <a:srgbClr val="719500"/>
                </a:solidFill>
              </a:rPr>
              <a:t>For Research Project Grant Applications </a:t>
            </a:r>
            <a:br>
              <a:rPr lang="en-US" dirty="0">
                <a:solidFill>
                  <a:srgbClr val="719500"/>
                </a:solidFill>
              </a:rPr>
            </a:br>
            <a:r>
              <a:rPr lang="en-US" dirty="0">
                <a:solidFill>
                  <a:srgbClr val="719500"/>
                </a:solidFill>
              </a:rPr>
              <a:t>(including SBIR/STTR applications)</a:t>
            </a:r>
          </a:p>
        </p:txBody>
      </p:sp>
      <p:sp>
        <p:nvSpPr>
          <p:cNvPr id="3" name="Title 1"/>
          <p:cNvSpPr txBox="1">
            <a:spLocks/>
          </p:cNvSpPr>
          <p:nvPr/>
        </p:nvSpPr>
        <p:spPr>
          <a:xfrm>
            <a:off x="457200" y="228600"/>
            <a:ext cx="8229600" cy="571500"/>
          </a:xfrm>
          <a:prstGeom prst="rect">
            <a:avLst/>
          </a:prstGeom>
        </p:spPr>
        <p:txBody>
          <a:bodyPr vert="horz" lIns="91305" tIns="45650" rIns="91305" bIns="45650" rtlCol="0" anchor="ctr">
            <a:normAutofit/>
          </a:bodyPr>
          <a:lstStyle>
            <a:lvl1pPr algn="l" defTabSz="913031" rtl="0" eaLnBrk="1" latinLnBrk="0" hangingPunct="1">
              <a:spcBef>
                <a:spcPct val="0"/>
              </a:spcBef>
              <a:buNone/>
              <a:defRPr sz="2800" b="1" kern="1200">
                <a:solidFill>
                  <a:schemeClr val="tx1"/>
                </a:solidFill>
                <a:latin typeface="+mj-lt"/>
                <a:ea typeface="+mj-ea"/>
                <a:cs typeface="Arial" pitchFamily="34" charset="0"/>
              </a:defRPr>
            </a:lvl1pPr>
          </a:lstStyle>
          <a:p>
            <a:r>
              <a:rPr lang="en-US" sz="2500" dirty="0"/>
              <a:t>5. Know What Reviewers Are Looking for</a:t>
            </a:r>
          </a:p>
        </p:txBody>
      </p:sp>
    </p:spTree>
    <p:extLst>
      <p:ext uri="{BB962C8B-B14F-4D97-AF65-F5344CB8AC3E}">
        <p14:creationId xmlns:p14="http://schemas.microsoft.com/office/powerpoint/2010/main" val="2517353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95680533"/>
              </p:ext>
            </p:extLst>
          </p:nvPr>
        </p:nvGraphicFramePr>
        <p:xfrm>
          <a:off x="762000" y="1733550"/>
          <a:ext cx="7467600" cy="1777367"/>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668655">
                <a:tc>
                  <a:txBody>
                    <a:bodyPr/>
                    <a:lstStyle/>
                    <a:p>
                      <a:pPr algn="l"/>
                      <a:r>
                        <a:rPr lang="en-US" sz="1100" b="1" dirty="0"/>
                        <a:t>Rigor and Transparency Element</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tc>
                  <a:txBody>
                    <a:bodyPr/>
                    <a:lstStyle/>
                    <a:p>
                      <a:pPr algn="l"/>
                      <a:r>
                        <a:rPr lang="en-US" sz="1100" b="1" dirty="0"/>
                        <a:t>What’s added to the</a:t>
                      </a:r>
                      <a:r>
                        <a:rPr lang="en-US" sz="1100" b="1" baseline="0" dirty="0"/>
                        <a:t> </a:t>
                      </a:r>
                      <a:r>
                        <a:rPr lang="en-US" sz="1100" b="1" dirty="0"/>
                        <a:t>review criteria?</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tc>
                  <a:txBody>
                    <a:bodyPr/>
                    <a:lstStyle/>
                    <a:p>
                      <a:pPr algn="l"/>
                      <a:r>
                        <a:rPr lang="en-US" sz="1100" b="1" dirty="0"/>
                        <a:t>Where in the application?</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extLst>
                  <a:ext uri="{0D108BD9-81ED-4DB2-BD59-A6C34878D82A}">
                    <a16:rowId xmlns:a16="http://schemas.microsoft.com/office/drawing/2014/main" val="10000"/>
                  </a:ext>
                </a:extLst>
              </a:tr>
              <a:tr h="531495">
                <a:tc>
                  <a:txBody>
                    <a:bodyPr/>
                    <a:lstStyle/>
                    <a:p>
                      <a:pPr algn="l"/>
                      <a:endParaRPr lang="en-US" sz="1100" b="1" dirty="0"/>
                    </a:p>
                    <a:p>
                      <a:pPr marL="0" indent="0" algn="l">
                        <a:buFont typeface="+mj-lt"/>
                        <a:buNone/>
                      </a:pPr>
                      <a:r>
                        <a:rPr lang="en-US" sz="1100" b="1" dirty="0"/>
                        <a:t>1. Scientific Premise</a:t>
                      </a:r>
                    </a:p>
                    <a:p>
                      <a:pPr marL="0" indent="0" algn="l">
                        <a:buNone/>
                      </a:pPr>
                      <a:endParaRPr lang="en-US" sz="1100" b="1" dirty="0"/>
                    </a:p>
                  </a:txBody>
                  <a:tcPr marL="68580" marR="68580" marT="25718" marB="25718" anchor="ctr">
                    <a:lnT w="12700" cap="flat" cmpd="sng" algn="ctr">
                      <a:solidFill>
                        <a:schemeClr val="tx1"/>
                      </a:solidFill>
                      <a:prstDash val="solid"/>
                      <a:round/>
                      <a:headEnd type="none" w="med" len="med"/>
                      <a:tailEnd type="none" w="med" len="med"/>
                    </a:lnT>
                    <a:solidFill>
                      <a:srgbClr val="C4DE9A"/>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Is there a strong scientific foundation</a:t>
                      </a:r>
                      <a:r>
                        <a:rPr lang="en-US" sz="1000" baseline="0" dirty="0">
                          <a:solidFill>
                            <a:schemeClr val="tx1"/>
                          </a:solidFill>
                        </a:rPr>
                        <a:t> </a:t>
                      </a:r>
                      <a:r>
                        <a:rPr lang="en-US" sz="1000" dirty="0">
                          <a:solidFill>
                            <a:schemeClr val="tx1"/>
                          </a:solidFill>
                        </a:rPr>
                        <a:t>for the project? </a:t>
                      </a:r>
                    </a:p>
                  </a:txBody>
                  <a:tcPr marL="68580" marR="68580" marT="25718" marB="25718" anchor="ctr">
                    <a:lnT w="12700" cap="flat" cmpd="sng" algn="ctr">
                      <a:solidFill>
                        <a:schemeClr val="tx1"/>
                      </a:solidFill>
                      <a:prstDash val="solid"/>
                      <a:round/>
                      <a:headEnd type="none" w="med" len="med"/>
                      <a:tailEnd type="none" w="med" len="med"/>
                    </a:lnT>
                  </a:tcPr>
                </a:tc>
                <a:tc>
                  <a:txBody>
                    <a:bodyPr/>
                    <a:lstStyle/>
                    <a:p>
                      <a:pPr algn="l"/>
                      <a:r>
                        <a:rPr lang="en-US" sz="1000" dirty="0"/>
                        <a:t>Research Strategy (Significance)</a:t>
                      </a:r>
                    </a:p>
                  </a:txBody>
                  <a:tcPr marL="68580" marR="68580" marT="25718" marB="25718"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531495">
                <a:tc>
                  <a:txBody>
                    <a:bodyPr/>
                    <a:lstStyle/>
                    <a:p>
                      <a:pPr algn="l"/>
                      <a:endParaRPr lang="en-US" sz="1100" b="1" dirty="0"/>
                    </a:p>
                    <a:p>
                      <a:pPr algn="l"/>
                      <a:r>
                        <a:rPr lang="en-US" sz="1100" b="1" dirty="0"/>
                        <a:t>2. Scientific</a:t>
                      </a:r>
                      <a:r>
                        <a:rPr lang="en-US" sz="1100" b="1" baseline="0" dirty="0"/>
                        <a:t> Rigor</a:t>
                      </a:r>
                    </a:p>
                    <a:p>
                      <a:pPr algn="l"/>
                      <a:endParaRPr lang="en-US" sz="1100" b="1" dirty="0"/>
                    </a:p>
                  </a:txBody>
                  <a:tcPr marL="68580" marR="68580" marT="25718" marB="25718" anchor="ctr">
                    <a:solidFill>
                      <a:srgbClr val="C4DE9A"/>
                    </a:solidFill>
                  </a:tcPr>
                </a:tc>
                <a:tc>
                  <a:txBody>
                    <a:bodyPr/>
                    <a:lstStyle/>
                    <a:p>
                      <a:pPr algn="l"/>
                      <a:r>
                        <a:rPr lang="en-US" sz="1000" dirty="0">
                          <a:solidFill>
                            <a:schemeClr val="tx1"/>
                          </a:solidFill>
                        </a:rPr>
                        <a:t>Are there strategies to ensure a robust and unbiased approach?</a:t>
                      </a:r>
                    </a:p>
                  </a:txBody>
                  <a:tcPr marL="68580" marR="68580" marT="25718" marB="2571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Research Strategy (Approach)</a:t>
                      </a:r>
                    </a:p>
                  </a:txBody>
                  <a:tcPr marL="68580" marR="68580" marT="25718" marB="25718" anchor="ctr"/>
                </a:tc>
                <a:extLst>
                  <a:ext uri="{0D108BD9-81ED-4DB2-BD59-A6C34878D82A}">
                    <a16:rowId xmlns:a16="http://schemas.microsoft.com/office/drawing/2014/main" val="10002"/>
                  </a:ext>
                </a:extLst>
              </a:tr>
            </a:tbl>
          </a:graphicData>
        </a:graphic>
      </p:graphicFrame>
      <p:sp>
        <p:nvSpPr>
          <p:cNvPr id="3" name="TextBox 2"/>
          <p:cNvSpPr txBox="1"/>
          <p:nvPr/>
        </p:nvSpPr>
        <p:spPr bwMode="auto">
          <a:xfrm>
            <a:off x="762000" y="1085850"/>
            <a:ext cx="4495800" cy="363285"/>
          </a:xfrm>
          <a:prstGeom prst="rect">
            <a:avLst/>
          </a:prstGeom>
          <a:solidFill>
            <a:schemeClr val="bg1"/>
          </a:solidFill>
          <a:ln>
            <a:noFill/>
          </a:ln>
          <a:extLst/>
        </p:spPr>
        <p:txBody>
          <a:bodyPr wrap="square" lIns="85433" tIns="42726" rIns="85433" bIns="42726" rtlCol="0">
            <a:spAutoFit/>
          </a:bodyPr>
          <a:lstStyle/>
          <a:p>
            <a:pPr eaLnBrk="1" hangingPunct="1">
              <a:spcBef>
                <a:spcPct val="50000"/>
              </a:spcBef>
            </a:pPr>
            <a:r>
              <a:rPr lang="en-US" b="1" dirty="0"/>
              <a:t>Can Affect Your Overall Impact Score!</a:t>
            </a:r>
          </a:p>
        </p:txBody>
      </p:sp>
      <p:sp>
        <p:nvSpPr>
          <p:cNvPr id="2" name="Title 1"/>
          <p:cNvSpPr>
            <a:spLocks noGrp="1"/>
          </p:cNvSpPr>
          <p:nvPr>
            <p:ph type="title"/>
          </p:nvPr>
        </p:nvSpPr>
        <p:spPr>
          <a:xfrm>
            <a:off x="533400" y="171450"/>
            <a:ext cx="7979944" cy="618948"/>
          </a:xfrm>
        </p:spPr>
        <p:txBody>
          <a:bodyPr>
            <a:normAutofit fontScale="90000"/>
          </a:bodyPr>
          <a:lstStyle/>
          <a:p>
            <a:r>
              <a:rPr lang="en-US" sz="2400" dirty="0"/>
              <a:t>Four Rigor and Transparency Review Elements</a:t>
            </a:r>
            <a:br>
              <a:rPr lang="en-US" sz="2400" dirty="0"/>
            </a:br>
            <a:r>
              <a:rPr lang="en-US" sz="2400" dirty="0">
                <a:solidFill>
                  <a:srgbClr val="719500"/>
                </a:solidFill>
              </a:rPr>
              <a:t>Research Project Grant Applications</a:t>
            </a:r>
          </a:p>
        </p:txBody>
      </p:sp>
    </p:spTree>
    <p:custDataLst>
      <p:tags r:id="rId1"/>
    </p:custDataLst>
    <p:extLst>
      <p:ext uri="{BB962C8B-B14F-4D97-AF65-F5344CB8AC3E}">
        <p14:creationId xmlns:p14="http://schemas.microsoft.com/office/powerpoint/2010/main" val="2136576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4041743154"/>
              </p:ext>
            </p:extLst>
          </p:nvPr>
        </p:nvGraphicFramePr>
        <p:xfrm>
          <a:off x="762001" y="1943100"/>
          <a:ext cx="7388032" cy="1680210"/>
        </p:xfrm>
        <a:graphic>
          <a:graphicData uri="http://schemas.openxmlformats.org/drawingml/2006/table">
            <a:tbl>
              <a:tblPr firstRow="1" bandRow="1">
                <a:tableStyleId>{5940675A-B579-460E-94D1-54222C63F5DA}</a:tableStyleId>
              </a:tblPr>
              <a:tblGrid>
                <a:gridCol w="2452292">
                  <a:extLst>
                    <a:ext uri="{9D8B030D-6E8A-4147-A177-3AD203B41FA5}">
                      <a16:colId xmlns:a16="http://schemas.microsoft.com/office/drawing/2014/main" val="20000"/>
                    </a:ext>
                  </a:extLst>
                </a:gridCol>
                <a:gridCol w="2275275">
                  <a:extLst>
                    <a:ext uri="{9D8B030D-6E8A-4147-A177-3AD203B41FA5}">
                      <a16:colId xmlns:a16="http://schemas.microsoft.com/office/drawing/2014/main" val="20001"/>
                    </a:ext>
                  </a:extLst>
                </a:gridCol>
                <a:gridCol w="2660465">
                  <a:extLst>
                    <a:ext uri="{9D8B030D-6E8A-4147-A177-3AD203B41FA5}">
                      <a16:colId xmlns:a16="http://schemas.microsoft.com/office/drawing/2014/main" val="20002"/>
                    </a:ext>
                  </a:extLst>
                </a:gridCol>
              </a:tblGrid>
              <a:tr h="668655">
                <a:tc>
                  <a:txBody>
                    <a:bodyPr/>
                    <a:lstStyle/>
                    <a:p>
                      <a:pPr algn="l"/>
                      <a:r>
                        <a:rPr lang="en-US" sz="1100" b="1" dirty="0"/>
                        <a:t>Rigor and Transparency Element</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tc>
                  <a:txBody>
                    <a:bodyPr/>
                    <a:lstStyle/>
                    <a:p>
                      <a:pPr algn="l"/>
                      <a:r>
                        <a:rPr lang="en-US" sz="1100" b="1" dirty="0"/>
                        <a:t>Where in the application?</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tc>
                  <a:txBody>
                    <a:bodyPr/>
                    <a:lstStyle/>
                    <a:p>
                      <a:pPr algn="l"/>
                      <a:r>
                        <a:rPr lang="en-US" sz="1100" b="1" dirty="0"/>
                        <a:t>What’s added to the</a:t>
                      </a:r>
                      <a:r>
                        <a:rPr lang="en-US" sz="1100" b="1" baseline="0" dirty="0"/>
                        <a:t> </a:t>
                      </a:r>
                      <a:r>
                        <a:rPr lang="en-US" sz="1100" b="1" dirty="0"/>
                        <a:t>review criteria?</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extLst>
                  <a:ext uri="{0D108BD9-81ED-4DB2-BD59-A6C34878D82A}">
                    <a16:rowId xmlns:a16="http://schemas.microsoft.com/office/drawing/2014/main" val="10000"/>
                  </a:ext>
                </a:extLst>
              </a:tr>
              <a:tr h="1011555">
                <a:tc>
                  <a:txBody>
                    <a:bodyPr/>
                    <a:lstStyle/>
                    <a:p>
                      <a:pPr algn="l"/>
                      <a:r>
                        <a:rPr lang="en-US" sz="1100" b="1" dirty="0"/>
                        <a:t>3. Consideration</a:t>
                      </a:r>
                      <a:r>
                        <a:rPr lang="en-US" sz="1100" b="1" baseline="0" dirty="0"/>
                        <a:t> of Relevant Biological Variables, </a:t>
                      </a:r>
                    </a:p>
                    <a:p>
                      <a:pPr algn="l"/>
                      <a:r>
                        <a:rPr lang="en-US" sz="1100" b="1" baseline="0" dirty="0"/>
                        <a:t>Such as Sex</a:t>
                      </a:r>
                      <a:endParaRPr lang="en-US" sz="1100" b="1" dirty="0"/>
                    </a:p>
                  </a:txBody>
                  <a:tcPr marL="68580" marR="68580" marT="25718" marB="25718" anchor="ctr">
                    <a:lnT w="12700" cap="flat" cmpd="sng" algn="ctr">
                      <a:solidFill>
                        <a:schemeClr val="tx1"/>
                      </a:solidFill>
                      <a:prstDash val="solid"/>
                      <a:round/>
                      <a:headEnd type="none" w="med" len="med"/>
                      <a:tailEnd type="none" w="med" len="med"/>
                    </a:lnT>
                    <a:solidFill>
                      <a:srgbClr val="C4DE9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Research Strategy (Approach)</a:t>
                      </a:r>
                    </a:p>
                  </a:txBody>
                  <a:tcPr marL="68580" marR="68580" marT="25718" marB="25718" anchor="ctr">
                    <a:lnT w="12700" cap="flat" cmpd="sng" algn="ctr">
                      <a:solidFill>
                        <a:schemeClr val="tx1"/>
                      </a:solidFill>
                      <a:prstDash val="solid"/>
                      <a:round/>
                      <a:headEnd type="none" w="med" len="med"/>
                      <a:tailEnd type="none" w="med" len="med"/>
                    </a:lnT>
                  </a:tcPr>
                </a:tc>
                <a:tc>
                  <a:txBody>
                    <a:bodyPr/>
                    <a:lstStyle/>
                    <a:p>
                      <a:pPr algn="l"/>
                      <a:r>
                        <a:rPr lang="en-US" sz="1000" dirty="0">
                          <a:solidFill>
                            <a:schemeClr val="tx1"/>
                          </a:solidFill>
                        </a:rPr>
                        <a:t>Are adequate plans to address relevant</a:t>
                      </a:r>
                      <a:r>
                        <a:rPr lang="en-US" sz="1000" baseline="0" dirty="0">
                          <a:solidFill>
                            <a:schemeClr val="tx1"/>
                          </a:solidFill>
                        </a:rPr>
                        <a:t> biological variables, such as sex, included for studies in vertebrate animals or human subjects?</a:t>
                      </a:r>
                      <a:endParaRPr lang="en-US" sz="1000" dirty="0">
                        <a:solidFill>
                          <a:schemeClr val="tx1"/>
                        </a:solidFill>
                      </a:endParaRPr>
                    </a:p>
                  </a:txBody>
                  <a:tcPr marL="68580" marR="68580" marT="25718" marB="25718"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6" name="TextBox 5"/>
          <p:cNvSpPr txBox="1"/>
          <p:nvPr/>
        </p:nvSpPr>
        <p:spPr bwMode="auto">
          <a:xfrm>
            <a:off x="609600" y="1428750"/>
            <a:ext cx="4495800" cy="363285"/>
          </a:xfrm>
          <a:prstGeom prst="rect">
            <a:avLst/>
          </a:prstGeom>
          <a:solidFill>
            <a:schemeClr val="bg1"/>
          </a:solidFill>
          <a:ln>
            <a:noFill/>
          </a:ln>
          <a:extLst/>
        </p:spPr>
        <p:txBody>
          <a:bodyPr wrap="square" lIns="85433" tIns="42726" rIns="85433" bIns="42726" rtlCol="0">
            <a:spAutoFit/>
          </a:bodyPr>
          <a:lstStyle/>
          <a:p>
            <a:pPr eaLnBrk="1" hangingPunct="1">
              <a:spcBef>
                <a:spcPct val="50000"/>
              </a:spcBef>
            </a:pPr>
            <a:r>
              <a:rPr lang="en-US" b="1" dirty="0"/>
              <a:t>Can Affect Your Overall Impact Score!</a:t>
            </a:r>
          </a:p>
        </p:txBody>
      </p:sp>
      <p:sp>
        <p:nvSpPr>
          <p:cNvPr id="2" name="Title 1"/>
          <p:cNvSpPr>
            <a:spLocks noGrp="1"/>
          </p:cNvSpPr>
          <p:nvPr>
            <p:ph type="title"/>
          </p:nvPr>
        </p:nvSpPr>
        <p:spPr>
          <a:xfrm>
            <a:off x="609600" y="228600"/>
            <a:ext cx="8305800" cy="971550"/>
          </a:xfrm>
        </p:spPr>
        <p:txBody>
          <a:bodyPr>
            <a:normAutofit fontScale="90000"/>
          </a:bodyPr>
          <a:lstStyle/>
          <a:p>
            <a:r>
              <a:rPr lang="en-US" dirty="0"/>
              <a:t>Four Rigor and Transparency Review Elements</a:t>
            </a:r>
            <a:br>
              <a:rPr lang="en-US" dirty="0"/>
            </a:br>
            <a:r>
              <a:rPr lang="en-US" dirty="0">
                <a:solidFill>
                  <a:srgbClr val="719500"/>
                </a:solidFill>
              </a:rPr>
              <a:t>Projects with Vertebrate Animals and/or Human Subjects </a:t>
            </a:r>
            <a:endParaRPr lang="en-US" dirty="0"/>
          </a:p>
        </p:txBody>
      </p:sp>
    </p:spTree>
    <p:extLst>
      <p:ext uri="{BB962C8B-B14F-4D97-AF65-F5344CB8AC3E}">
        <p14:creationId xmlns:p14="http://schemas.microsoft.com/office/powerpoint/2010/main" val="3057812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685800" y="3804987"/>
            <a:ext cx="5105400" cy="363285"/>
          </a:xfrm>
          <a:prstGeom prst="rect">
            <a:avLst/>
          </a:prstGeom>
          <a:solidFill>
            <a:schemeClr val="bg1"/>
          </a:solidFill>
          <a:ln>
            <a:noFill/>
          </a:ln>
          <a:extLst/>
        </p:spPr>
        <p:txBody>
          <a:bodyPr wrap="square" lIns="85433" tIns="42726" rIns="85433" bIns="42726" rtlCol="0">
            <a:spAutoFit/>
          </a:bodyPr>
          <a:lstStyle/>
          <a:p>
            <a:pPr eaLnBrk="1" hangingPunct="1">
              <a:spcBef>
                <a:spcPct val="50000"/>
              </a:spcBef>
            </a:pPr>
            <a:r>
              <a:rPr lang="en-US" b="1" dirty="0"/>
              <a:t>Won’t Affect Your Overall Impact Score</a:t>
            </a:r>
          </a:p>
        </p:txBody>
      </p:sp>
      <p:sp>
        <p:nvSpPr>
          <p:cNvPr id="2" name="Title 1"/>
          <p:cNvSpPr>
            <a:spLocks noGrp="1"/>
          </p:cNvSpPr>
          <p:nvPr>
            <p:ph type="title"/>
          </p:nvPr>
        </p:nvSpPr>
        <p:spPr>
          <a:xfrm>
            <a:off x="609600" y="342900"/>
            <a:ext cx="8001000" cy="914400"/>
          </a:xfrm>
        </p:spPr>
        <p:txBody>
          <a:bodyPr>
            <a:normAutofit fontScale="90000"/>
          </a:bodyPr>
          <a:lstStyle/>
          <a:p>
            <a:r>
              <a:rPr lang="en-US" dirty="0"/>
              <a:t>Four Rigor and Transparency Review Elements</a:t>
            </a:r>
            <a:br>
              <a:rPr lang="en-US" dirty="0"/>
            </a:br>
            <a:r>
              <a:rPr lang="en-US" dirty="0">
                <a:solidFill>
                  <a:srgbClr val="719500"/>
                </a:solidFill>
              </a:rPr>
              <a:t>Projects Involving Key Biological and/or Chemical Resources</a:t>
            </a:r>
            <a:endParaRPr lang="en-US" dirty="0"/>
          </a:p>
        </p:txBody>
      </p:sp>
      <p:graphicFrame>
        <p:nvGraphicFramePr>
          <p:cNvPr id="9" name="Content Placeholder 4">
            <a:extLst>
              <a:ext uri="{FF2B5EF4-FFF2-40B4-BE49-F238E27FC236}">
                <a16:creationId xmlns:a16="http://schemas.microsoft.com/office/drawing/2014/main" id="{2918F679-433E-475C-8607-30BABDDB3FFD}"/>
              </a:ext>
            </a:extLst>
          </p:cNvPr>
          <p:cNvGraphicFramePr>
            <a:graphicFrameLocks noGrp="1"/>
          </p:cNvGraphicFramePr>
          <p:nvPr>
            <p:ph idx="1"/>
            <p:extLst>
              <p:ext uri="{D42A27DB-BD31-4B8C-83A1-F6EECF244321}">
                <p14:modId xmlns:p14="http://schemas.microsoft.com/office/powerpoint/2010/main" val="4023304134"/>
              </p:ext>
            </p:extLst>
          </p:nvPr>
        </p:nvGraphicFramePr>
        <p:xfrm>
          <a:off x="662152" y="1722107"/>
          <a:ext cx="7383523" cy="1569463"/>
        </p:xfrm>
        <a:graphic>
          <a:graphicData uri="http://schemas.openxmlformats.org/drawingml/2006/table">
            <a:tbl>
              <a:tblPr firstRow="1" bandRow="1">
                <a:tableStyleId>{5940675A-B579-460E-94D1-54222C63F5DA}</a:tableStyleId>
              </a:tblPr>
              <a:tblGrid>
                <a:gridCol w="1845263">
                  <a:extLst>
                    <a:ext uri="{9D8B030D-6E8A-4147-A177-3AD203B41FA5}">
                      <a16:colId xmlns:a16="http://schemas.microsoft.com/office/drawing/2014/main" val="20000"/>
                    </a:ext>
                  </a:extLst>
                </a:gridCol>
                <a:gridCol w="1824290">
                  <a:extLst>
                    <a:ext uri="{9D8B030D-6E8A-4147-A177-3AD203B41FA5}">
                      <a16:colId xmlns:a16="http://schemas.microsoft.com/office/drawing/2014/main" val="20001"/>
                    </a:ext>
                  </a:extLst>
                </a:gridCol>
                <a:gridCol w="1712064">
                  <a:extLst>
                    <a:ext uri="{9D8B030D-6E8A-4147-A177-3AD203B41FA5}">
                      <a16:colId xmlns:a16="http://schemas.microsoft.com/office/drawing/2014/main" val="20002"/>
                    </a:ext>
                  </a:extLst>
                </a:gridCol>
                <a:gridCol w="2001906">
                  <a:extLst>
                    <a:ext uri="{9D8B030D-6E8A-4147-A177-3AD203B41FA5}">
                      <a16:colId xmlns:a16="http://schemas.microsoft.com/office/drawing/2014/main" val="20003"/>
                    </a:ext>
                  </a:extLst>
                </a:gridCol>
              </a:tblGrid>
              <a:tr h="557908">
                <a:tc>
                  <a:txBody>
                    <a:bodyPr/>
                    <a:lstStyle/>
                    <a:p>
                      <a:pPr algn="l"/>
                      <a:r>
                        <a:rPr lang="en-US" sz="1100" b="1" dirty="0"/>
                        <a:t>Rigor and Transparency Element</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tc>
                  <a:txBody>
                    <a:bodyPr/>
                    <a:lstStyle/>
                    <a:p>
                      <a:pPr algn="l"/>
                      <a:r>
                        <a:rPr lang="en-US" sz="1100" b="1" baseline="0" dirty="0"/>
                        <a:t>Wh</a:t>
                      </a:r>
                      <a:r>
                        <a:rPr lang="en-US" sz="1100" b="1" dirty="0"/>
                        <a:t>ich</a:t>
                      </a:r>
                      <a:r>
                        <a:rPr lang="en-US" sz="1100" b="1" baseline="0" dirty="0"/>
                        <a:t> applications?</a:t>
                      </a:r>
                      <a:endParaRPr lang="en-US" sz="1100" b="1" dirty="0"/>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tc>
                  <a:txBody>
                    <a:bodyPr/>
                    <a:lstStyle/>
                    <a:p>
                      <a:pPr algn="l"/>
                      <a:r>
                        <a:rPr lang="en-US" sz="1100" b="1" dirty="0"/>
                        <a:t>Where in the application?</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tc>
                  <a:txBody>
                    <a:bodyPr/>
                    <a:lstStyle/>
                    <a:p>
                      <a:pPr algn="l"/>
                      <a:r>
                        <a:rPr lang="en-US" sz="1100" b="1" dirty="0"/>
                        <a:t>What’s added to the</a:t>
                      </a:r>
                      <a:r>
                        <a:rPr lang="en-US" sz="1100" b="1" baseline="0" dirty="0"/>
                        <a:t> </a:t>
                      </a:r>
                      <a:r>
                        <a:rPr lang="en-US" sz="1100" b="1" dirty="0"/>
                        <a:t>review criteria?</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extLst>
                  <a:ext uri="{0D108BD9-81ED-4DB2-BD59-A6C34878D82A}">
                    <a16:rowId xmlns:a16="http://schemas.microsoft.com/office/drawing/2014/main" val="10000"/>
                  </a:ext>
                </a:extLst>
              </a:tr>
              <a:tr h="1011555">
                <a:tc>
                  <a:txBody>
                    <a:bodyPr/>
                    <a:lstStyle/>
                    <a:p>
                      <a:pPr algn="l"/>
                      <a:endParaRPr lang="en-US" sz="1100" b="1" dirty="0"/>
                    </a:p>
                    <a:p>
                      <a:pPr algn="l"/>
                      <a:r>
                        <a:rPr lang="en-US" sz="1100" b="1" dirty="0"/>
                        <a:t>4. Authentication of Key Biological and/or Chemical</a:t>
                      </a:r>
                      <a:r>
                        <a:rPr lang="en-US" sz="1100" b="1" baseline="0" dirty="0"/>
                        <a:t> Resources</a:t>
                      </a:r>
                    </a:p>
                    <a:p>
                      <a:pPr algn="l"/>
                      <a:endParaRPr lang="en-US" sz="1100" b="1" dirty="0"/>
                    </a:p>
                  </a:txBody>
                  <a:tcPr marL="68580" marR="68580" marT="25718" marB="25718" anchor="ctr">
                    <a:lnT w="12700" cap="flat" cmpd="sng" algn="ctr">
                      <a:solidFill>
                        <a:schemeClr val="tx1"/>
                      </a:solidFill>
                      <a:prstDash val="solid"/>
                      <a:round/>
                      <a:headEnd type="none" w="med" len="med"/>
                      <a:tailEnd type="none" w="med" len="med"/>
                    </a:lnT>
                    <a:solidFill>
                      <a:srgbClr val="C4DE9A"/>
                    </a:solidFill>
                  </a:tcPr>
                </a:tc>
                <a:tc>
                  <a:txBody>
                    <a:bodyPr/>
                    <a:lstStyle/>
                    <a:p>
                      <a:pPr algn="l"/>
                      <a:r>
                        <a:rPr lang="en-US" sz="1000" dirty="0"/>
                        <a:t>Project involving key biological and/or chemical resources</a:t>
                      </a:r>
                    </a:p>
                  </a:txBody>
                  <a:tcPr marL="68580" marR="68580" marT="25718" marB="25718" anchor="ctr">
                    <a:lnT w="12700" cap="flat" cmpd="sng" algn="ctr">
                      <a:solidFill>
                        <a:schemeClr val="tx1"/>
                      </a:solidFill>
                      <a:prstDash val="solid"/>
                      <a:round/>
                      <a:headEnd type="none" w="med" len="med"/>
                      <a:tailEnd type="none" w="med" len="med"/>
                    </a:lnT>
                  </a:tcPr>
                </a:tc>
                <a:tc>
                  <a:txBody>
                    <a:bodyPr/>
                    <a:lstStyle/>
                    <a:p>
                      <a:pPr algn="l"/>
                      <a:r>
                        <a:rPr lang="en-US" sz="1000" dirty="0"/>
                        <a:t>New Attachment</a:t>
                      </a:r>
                    </a:p>
                  </a:txBody>
                  <a:tcPr marL="68580" marR="68580" marT="25718" marB="25718" anchor="ctr">
                    <a:lnT w="12700" cap="flat" cmpd="sng" algn="ctr">
                      <a:solidFill>
                        <a:schemeClr val="tx1"/>
                      </a:solidFill>
                      <a:prstDash val="solid"/>
                      <a:round/>
                      <a:headEnd type="none" w="med" len="med"/>
                      <a:tailEnd type="none" w="med" len="med"/>
                    </a:lnT>
                  </a:tcPr>
                </a:tc>
                <a:tc>
                  <a:txBody>
                    <a:bodyPr/>
                    <a:lstStyle/>
                    <a:p>
                      <a:pPr algn="l"/>
                      <a:r>
                        <a:rPr lang="en-US" sz="1000" dirty="0">
                          <a:solidFill>
                            <a:schemeClr val="tx1"/>
                          </a:solidFill>
                        </a:rPr>
                        <a:t>Comment on plans for identifying and ensuring validity of resources.</a:t>
                      </a:r>
                    </a:p>
                  </a:txBody>
                  <a:tcPr marL="68580" marR="68580" marT="25718" marB="25718"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12576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n image of a dart that has hit the center of its target. Source: Microsoft Off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652" y="3188369"/>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6. Consider Advice from NIH Reviewers and Staff</a:t>
            </a:r>
          </a:p>
        </p:txBody>
      </p:sp>
      <p:sp>
        <p:nvSpPr>
          <p:cNvPr id="5" name="Content Placeholder 4">
            <a:extLst>
              <a:ext uri="{FF2B5EF4-FFF2-40B4-BE49-F238E27FC236}">
                <a16:creationId xmlns:a16="http://schemas.microsoft.com/office/drawing/2014/main" id="{763FF9FF-51D0-44B4-8BD3-7FA310D7C3B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7759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n image of a dart that has hit the center of its target. Source: Microsoft Off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652" y="3188369"/>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6. Consider Advice from NIH Reviewers and Staff</a:t>
            </a:r>
          </a:p>
        </p:txBody>
      </p:sp>
      <p:sp>
        <p:nvSpPr>
          <p:cNvPr id="3" name="Content Placeholder 2"/>
          <p:cNvSpPr>
            <a:spLocks noGrp="1" noChangeAspect="1"/>
          </p:cNvSpPr>
          <p:nvPr>
            <p:ph idx="1"/>
          </p:nvPr>
        </p:nvSpPr>
        <p:spPr/>
        <p:txBody>
          <a:bodyPr>
            <a:normAutofit/>
          </a:bodyPr>
          <a:lstStyle/>
          <a:p>
            <a:r>
              <a:rPr lang="en-US" dirty="0"/>
              <a:t>Articulate each aim and how it advances the overall project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13795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n image of a dart that has hit the center of its target. Source: Microsoft Off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652" y="3188369"/>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6. Consider Advice from NIH Reviewers and Staff</a:t>
            </a:r>
          </a:p>
        </p:txBody>
      </p:sp>
      <p:sp>
        <p:nvSpPr>
          <p:cNvPr id="3" name="Content Placeholder 2"/>
          <p:cNvSpPr>
            <a:spLocks noGrp="1" noChangeAspect="1"/>
          </p:cNvSpPr>
          <p:nvPr>
            <p:ph idx="1"/>
          </p:nvPr>
        </p:nvSpPr>
        <p:spPr/>
        <p:txBody>
          <a:bodyPr>
            <a:normAutofit/>
          </a:bodyPr>
          <a:lstStyle/>
          <a:p>
            <a:r>
              <a:rPr lang="en-US" dirty="0"/>
              <a:t>Articulate each aim and how it advances the overall project</a:t>
            </a:r>
          </a:p>
          <a:p>
            <a:r>
              <a:rPr lang="en-US" dirty="0"/>
              <a:t>Tell reviewers:</a:t>
            </a:r>
          </a:p>
          <a:p>
            <a:pPr lvl="1"/>
            <a:r>
              <a:rPr lang="en-US" dirty="0"/>
              <a:t>What you will do</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81708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n image of a dart that has hit the center of its target. Source: Microsoft Off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652" y="3188369"/>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6. Consider Advice from NIH Reviewers and Staff</a:t>
            </a:r>
          </a:p>
        </p:txBody>
      </p:sp>
      <p:sp>
        <p:nvSpPr>
          <p:cNvPr id="3" name="Content Placeholder 2"/>
          <p:cNvSpPr>
            <a:spLocks noGrp="1" noChangeAspect="1"/>
          </p:cNvSpPr>
          <p:nvPr>
            <p:ph idx="1"/>
          </p:nvPr>
        </p:nvSpPr>
        <p:spPr/>
        <p:txBody>
          <a:bodyPr>
            <a:normAutofit/>
          </a:bodyPr>
          <a:lstStyle/>
          <a:p>
            <a:r>
              <a:rPr lang="en-US" dirty="0"/>
              <a:t>Articulate each aim and how it advances the overall project</a:t>
            </a:r>
          </a:p>
          <a:p>
            <a:r>
              <a:rPr lang="en-US" dirty="0"/>
              <a:t>Tell reviewers:</a:t>
            </a:r>
          </a:p>
          <a:p>
            <a:pPr lvl="1"/>
            <a:r>
              <a:rPr lang="en-US" dirty="0"/>
              <a:t>What you will do</a:t>
            </a:r>
          </a:p>
          <a:p>
            <a:pPr lvl="1"/>
            <a:r>
              <a:rPr lang="en-US" dirty="0"/>
              <a:t>Why it is important </a:t>
            </a:r>
          </a:p>
          <a:p>
            <a:pPr marL="0" indent="0">
              <a:buNone/>
            </a:pPr>
            <a:endParaRPr lang="en-US" dirty="0"/>
          </a:p>
        </p:txBody>
      </p:sp>
    </p:spTree>
    <p:extLst>
      <p:ext uri="{BB962C8B-B14F-4D97-AF65-F5344CB8AC3E}">
        <p14:creationId xmlns:p14="http://schemas.microsoft.com/office/powerpoint/2010/main" val="981708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n image of a dart that has hit the center of its target. Source: Microsoft Off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652" y="3188369"/>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6. Consider Advice from NIH Reviewers and Staff</a:t>
            </a:r>
          </a:p>
        </p:txBody>
      </p:sp>
      <p:sp>
        <p:nvSpPr>
          <p:cNvPr id="3" name="Content Placeholder 2"/>
          <p:cNvSpPr>
            <a:spLocks noGrp="1" noChangeAspect="1"/>
          </p:cNvSpPr>
          <p:nvPr>
            <p:ph idx="1"/>
          </p:nvPr>
        </p:nvSpPr>
        <p:spPr/>
        <p:txBody>
          <a:bodyPr>
            <a:normAutofit/>
          </a:bodyPr>
          <a:lstStyle/>
          <a:p>
            <a:r>
              <a:rPr lang="en-US" dirty="0"/>
              <a:t>Articulate each aim and how it advances the overall project</a:t>
            </a:r>
          </a:p>
          <a:p>
            <a:r>
              <a:rPr lang="en-US" dirty="0"/>
              <a:t>Tell reviewers:</a:t>
            </a:r>
          </a:p>
          <a:p>
            <a:pPr lvl="1"/>
            <a:r>
              <a:rPr lang="en-US" dirty="0"/>
              <a:t>What you will do</a:t>
            </a:r>
          </a:p>
          <a:p>
            <a:pPr lvl="1"/>
            <a:r>
              <a:rPr lang="en-US" dirty="0"/>
              <a:t>Why it is important </a:t>
            </a:r>
          </a:p>
          <a:p>
            <a:pPr lvl="1"/>
            <a:r>
              <a:rPr lang="en-US" dirty="0"/>
              <a:t>How you will do it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8170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p:txBody>
          <a:bodyPr>
            <a:normAutofit/>
          </a:bodyPr>
          <a:lstStyle/>
          <a:p>
            <a:pPr marL="457200" indent="-457200">
              <a:buClr>
                <a:schemeClr val="tx1"/>
              </a:buClr>
              <a:buFont typeface="+mj-lt"/>
              <a:buAutoNum type="arabicPeriod"/>
            </a:pPr>
            <a:r>
              <a:rPr lang="en-US" sz="1900" dirty="0"/>
              <a:t>Know the Path of a Successful Application  </a:t>
            </a:r>
          </a:p>
          <a:p>
            <a:pPr>
              <a:buClr>
                <a:schemeClr val="tx1"/>
              </a:buClr>
              <a:buFont typeface="+mj-lt"/>
              <a:buAutoNum type="arabicPeriod"/>
            </a:pPr>
            <a:endParaRPr lang="en-US" sz="500" dirty="0"/>
          </a:p>
          <a:p>
            <a:pPr marL="0" indent="0">
              <a:buNone/>
            </a:pPr>
            <a:endParaRPr lang="en-US" dirty="0"/>
          </a:p>
        </p:txBody>
      </p:sp>
      <p:sp>
        <p:nvSpPr>
          <p:cNvPr id="2" name="Title 1"/>
          <p:cNvSpPr>
            <a:spLocks noGrp="1"/>
          </p:cNvSpPr>
          <p:nvPr>
            <p:ph type="title"/>
          </p:nvPr>
        </p:nvSpPr>
        <p:spPr>
          <a:xfrm>
            <a:off x="304800" y="228600"/>
            <a:ext cx="8229600" cy="571500"/>
          </a:xfrm>
        </p:spPr>
        <p:txBody>
          <a:bodyPr>
            <a:normAutofit fontScale="90000"/>
          </a:bodyPr>
          <a:lstStyle/>
          <a:p>
            <a:r>
              <a:rPr lang="en-US" dirty="0"/>
              <a:t> 8 Ways to Successfully Navigate NIH Peer Review</a:t>
            </a:r>
          </a:p>
        </p:txBody>
      </p:sp>
    </p:spTree>
    <p:extLst>
      <p:ext uri="{BB962C8B-B14F-4D97-AF65-F5344CB8AC3E}">
        <p14:creationId xmlns:p14="http://schemas.microsoft.com/office/powerpoint/2010/main" val="26649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n image of a dart that has hit the center of its target. Source: Microsoft Off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652" y="3188369"/>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6. Consider Advice from NIH Reviewers and Staff</a:t>
            </a:r>
          </a:p>
        </p:txBody>
      </p:sp>
      <p:sp>
        <p:nvSpPr>
          <p:cNvPr id="3" name="Content Placeholder 2"/>
          <p:cNvSpPr>
            <a:spLocks noGrp="1" noChangeAspect="1"/>
          </p:cNvSpPr>
          <p:nvPr>
            <p:ph idx="1"/>
          </p:nvPr>
        </p:nvSpPr>
        <p:spPr/>
        <p:txBody>
          <a:bodyPr>
            <a:normAutofit/>
          </a:bodyPr>
          <a:lstStyle/>
          <a:p>
            <a:r>
              <a:rPr lang="en-US" dirty="0"/>
              <a:t>Articulate each aim and how it advances the overall project</a:t>
            </a:r>
          </a:p>
          <a:p>
            <a:r>
              <a:rPr lang="en-US" dirty="0"/>
              <a:t>Tell reviewers:</a:t>
            </a:r>
          </a:p>
          <a:p>
            <a:pPr lvl="1"/>
            <a:r>
              <a:rPr lang="en-US" dirty="0"/>
              <a:t>What you will do</a:t>
            </a:r>
          </a:p>
          <a:p>
            <a:pPr lvl="1"/>
            <a:r>
              <a:rPr lang="en-US" dirty="0"/>
              <a:t>Why it is important </a:t>
            </a:r>
          </a:p>
          <a:p>
            <a:pPr lvl="1"/>
            <a:r>
              <a:rPr lang="en-US" dirty="0"/>
              <a:t>How you will do it</a:t>
            </a:r>
          </a:p>
          <a:p>
            <a:pPr lvl="1"/>
            <a:r>
              <a:rPr lang="en-US" dirty="0"/>
              <a:t>How each piece contributes to the whole</a:t>
            </a:r>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16925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n image of a dart that has hit the center of its target. Source: Microsoft Off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652" y="3188369"/>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6. Consider Advice from NIH Reviewers and Staff</a:t>
            </a:r>
          </a:p>
        </p:txBody>
      </p:sp>
      <p:sp>
        <p:nvSpPr>
          <p:cNvPr id="3" name="Content Placeholder 2"/>
          <p:cNvSpPr>
            <a:spLocks noGrp="1" noChangeAspect="1"/>
          </p:cNvSpPr>
          <p:nvPr>
            <p:ph idx="1"/>
          </p:nvPr>
        </p:nvSpPr>
        <p:spPr/>
        <p:txBody>
          <a:bodyPr>
            <a:normAutofit/>
          </a:bodyPr>
          <a:lstStyle/>
          <a:p>
            <a:r>
              <a:rPr lang="en-US" dirty="0"/>
              <a:t>Articulate each aim and how it advances the overall project</a:t>
            </a:r>
          </a:p>
          <a:p>
            <a:r>
              <a:rPr lang="en-US" dirty="0"/>
              <a:t>Tell reviewers:</a:t>
            </a:r>
          </a:p>
          <a:p>
            <a:pPr lvl="1"/>
            <a:r>
              <a:rPr lang="en-US" dirty="0"/>
              <a:t>What you will do</a:t>
            </a:r>
          </a:p>
          <a:p>
            <a:pPr lvl="1"/>
            <a:r>
              <a:rPr lang="en-US" dirty="0"/>
              <a:t>Why it is important </a:t>
            </a:r>
          </a:p>
          <a:p>
            <a:pPr lvl="1"/>
            <a:r>
              <a:rPr lang="en-US" dirty="0"/>
              <a:t>How you will do it</a:t>
            </a:r>
          </a:p>
          <a:p>
            <a:pPr lvl="1"/>
            <a:r>
              <a:rPr lang="en-US" dirty="0"/>
              <a:t>How each piece contributes to the whole</a:t>
            </a:r>
          </a:p>
          <a:p>
            <a:pPr lvl="2"/>
            <a:r>
              <a:rPr lang="en-US" dirty="0"/>
              <a:t>What is the commercial potential,              commercialization plan, commercial feasibility</a:t>
            </a:r>
          </a:p>
          <a:p>
            <a:pPr lvl="1"/>
            <a:endParaRPr lang="en-US" dirty="0"/>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85448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 image of a dart that has hit the center of its target. Source: Microsoft Off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3195638"/>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228600"/>
            <a:ext cx="8610600" cy="571500"/>
          </a:xfrm>
        </p:spPr>
        <p:txBody>
          <a:bodyPr>
            <a:normAutofit fontScale="90000"/>
          </a:bodyPr>
          <a:lstStyle/>
          <a:p>
            <a:r>
              <a:rPr lang="en-US" dirty="0"/>
              <a:t>6. Consider Advice from NIH Reviewers &amp; Staff</a:t>
            </a:r>
            <a:br>
              <a:rPr lang="en-US" dirty="0"/>
            </a:br>
            <a:endParaRPr lang="en-US" dirty="0"/>
          </a:p>
        </p:txBody>
      </p:sp>
      <p:sp>
        <p:nvSpPr>
          <p:cNvPr id="3" name="Content Placeholder 2"/>
          <p:cNvSpPr>
            <a:spLocks noGrp="1" noChangeAspect="1"/>
          </p:cNvSpPr>
          <p:nvPr>
            <p:ph idx="1"/>
          </p:nvPr>
        </p:nvSpPr>
        <p:spPr>
          <a:xfrm>
            <a:off x="533400" y="1257301"/>
            <a:ext cx="8229600" cy="2828924"/>
          </a:xfrm>
        </p:spPr>
        <p:txBody>
          <a:bodyPr>
            <a:normAutofit/>
          </a:bodyPr>
          <a:lstStyle/>
          <a:p>
            <a:r>
              <a:rPr lang="en-US" dirty="0"/>
              <a:t>Start with significance </a:t>
            </a:r>
          </a:p>
          <a:p>
            <a:pPr lvl="1"/>
            <a:endParaRPr lang="en-US" dirty="0"/>
          </a:p>
          <a:p>
            <a:pPr marL="0" indent="0">
              <a:buNone/>
            </a:pPr>
            <a:endParaRPr lang="en-US" dirty="0"/>
          </a:p>
        </p:txBody>
      </p:sp>
    </p:spTree>
    <p:extLst>
      <p:ext uri="{BB962C8B-B14F-4D97-AF65-F5344CB8AC3E}">
        <p14:creationId xmlns:p14="http://schemas.microsoft.com/office/powerpoint/2010/main" val="3945093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 image of a dart that has hit the center of its target. Source: Microsoft Off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3195638"/>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228600"/>
            <a:ext cx="8610600" cy="571500"/>
          </a:xfrm>
        </p:spPr>
        <p:txBody>
          <a:bodyPr>
            <a:normAutofit fontScale="90000"/>
          </a:bodyPr>
          <a:lstStyle/>
          <a:p>
            <a:r>
              <a:rPr lang="en-US" dirty="0"/>
              <a:t>6. Consider Advice from NIH Reviewers &amp; Staff</a:t>
            </a:r>
            <a:br>
              <a:rPr lang="en-US" dirty="0"/>
            </a:br>
            <a:endParaRPr lang="en-US" dirty="0"/>
          </a:p>
        </p:txBody>
      </p:sp>
      <p:sp>
        <p:nvSpPr>
          <p:cNvPr id="3" name="Content Placeholder 2"/>
          <p:cNvSpPr>
            <a:spLocks noGrp="1" noChangeAspect="1"/>
          </p:cNvSpPr>
          <p:nvPr>
            <p:ph idx="1"/>
          </p:nvPr>
        </p:nvSpPr>
        <p:spPr>
          <a:xfrm>
            <a:off x="533400" y="1257301"/>
            <a:ext cx="8229600" cy="2828924"/>
          </a:xfrm>
        </p:spPr>
        <p:txBody>
          <a:bodyPr>
            <a:normAutofit/>
          </a:bodyPr>
          <a:lstStyle/>
          <a:p>
            <a:r>
              <a:rPr lang="en-US" dirty="0"/>
              <a:t>Start with significance </a:t>
            </a:r>
          </a:p>
          <a:p>
            <a:pPr lvl="2"/>
            <a:r>
              <a:rPr lang="en-US" dirty="0"/>
              <a:t>Current controversies or issues of importance to the field</a:t>
            </a:r>
          </a:p>
          <a:p>
            <a:pPr lvl="1"/>
            <a:endParaRPr lang="en-US" dirty="0"/>
          </a:p>
          <a:p>
            <a:pPr marL="0" indent="0">
              <a:buNone/>
            </a:pPr>
            <a:endParaRPr lang="en-US" dirty="0"/>
          </a:p>
        </p:txBody>
      </p:sp>
    </p:spTree>
    <p:extLst>
      <p:ext uri="{BB962C8B-B14F-4D97-AF65-F5344CB8AC3E}">
        <p14:creationId xmlns:p14="http://schemas.microsoft.com/office/powerpoint/2010/main" val="794924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 image of a dart that has hit the center of its target. Source: Microsoft Off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3195638"/>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228600"/>
            <a:ext cx="8610600" cy="571500"/>
          </a:xfrm>
        </p:spPr>
        <p:txBody>
          <a:bodyPr>
            <a:normAutofit fontScale="90000"/>
          </a:bodyPr>
          <a:lstStyle/>
          <a:p>
            <a:r>
              <a:rPr lang="en-US" dirty="0"/>
              <a:t>6. Consider Advice from NIH Reviewers &amp; Staff</a:t>
            </a:r>
            <a:br>
              <a:rPr lang="en-US" dirty="0"/>
            </a:br>
            <a:endParaRPr lang="en-US" dirty="0"/>
          </a:p>
        </p:txBody>
      </p:sp>
      <p:sp>
        <p:nvSpPr>
          <p:cNvPr id="3" name="Content Placeholder 2"/>
          <p:cNvSpPr>
            <a:spLocks noGrp="1" noChangeAspect="1"/>
          </p:cNvSpPr>
          <p:nvPr>
            <p:ph idx="1"/>
          </p:nvPr>
        </p:nvSpPr>
        <p:spPr>
          <a:xfrm>
            <a:off x="533400" y="1257301"/>
            <a:ext cx="8229600" cy="2828924"/>
          </a:xfrm>
        </p:spPr>
        <p:txBody>
          <a:bodyPr>
            <a:normAutofit/>
          </a:bodyPr>
          <a:lstStyle/>
          <a:p>
            <a:r>
              <a:rPr lang="en-US" dirty="0"/>
              <a:t>Start with significance </a:t>
            </a:r>
          </a:p>
          <a:p>
            <a:pPr lvl="2"/>
            <a:r>
              <a:rPr lang="en-US" dirty="0"/>
              <a:t>Current controversies or issues of importance to the field</a:t>
            </a:r>
          </a:p>
          <a:p>
            <a:pPr lvl="2"/>
            <a:r>
              <a:rPr lang="en-US" dirty="0"/>
              <a:t>Bring something new to the table</a:t>
            </a:r>
          </a:p>
        </p:txBody>
      </p:sp>
    </p:spTree>
    <p:extLst>
      <p:ext uri="{BB962C8B-B14F-4D97-AF65-F5344CB8AC3E}">
        <p14:creationId xmlns:p14="http://schemas.microsoft.com/office/powerpoint/2010/main" val="794924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 image of a dart that has hit the center of its target. Source: Microsoft Off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3195638"/>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228600"/>
            <a:ext cx="8610600" cy="571500"/>
          </a:xfrm>
        </p:spPr>
        <p:txBody>
          <a:bodyPr>
            <a:normAutofit fontScale="90000"/>
          </a:bodyPr>
          <a:lstStyle/>
          <a:p>
            <a:r>
              <a:rPr lang="en-US" dirty="0"/>
              <a:t>6. Consider Advice from NIH Reviewers &amp; Staff</a:t>
            </a:r>
            <a:br>
              <a:rPr lang="en-US" dirty="0"/>
            </a:br>
            <a:endParaRPr lang="en-US" dirty="0"/>
          </a:p>
        </p:txBody>
      </p:sp>
      <p:sp>
        <p:nvSpPr>
          <p:cNvPr id="3" name="Content Placeholder 2"/>
          <p:cNvSpPr>
            <a:spLocks noGrp="1" noChangeAspect="1"/>
          </p:cNvSpPr>
          <p:nvPr>
            <p:ph idx="1"/>
          </p:nvPr>
        </p:nvSpPr>
        <p:spPr>
          <a:xfrm>
            <a:off x="533400" y="1257301"/>
            <a:ext cx="8229600" cy="2828924"/>
          </a:xfrm>
        </p:spPr>
        <p:txBody>
          <a:bodyPr>
            <a:normAutofit/>
          </a:bodyPr>
          <a:lstStyle/>
          <a:p>
            <a:r>
              <a:rPr lang="en-US" dirty="0"/>
              <a:t>Start with significance </a:t>
            </a:r>
          </a:p>
          <a:p>
            <a:pPr lvl="2"/>
            <a:r>
              <a:rPr lang="en-US" dirty="0"/>
              <a:t>Current controversies or issues of importance to the field</a:t>
            </a:r>
          </a:p>
          <a:p>
            <a:pPr lvl="2"/>
            <a:r>
              <a:rPr lang="en-US" dirty="0"/>
              <a:t>Bring something new to the table</a:t>
            </a:r>
          </a:p>
          <a:p>
            <a:pPr lvl="2"/>
            <a:r>
              <a:rPr lang="en-US" dirty="0"/>
              <a:t>Broad enough to be of interest to general field</a:t>
            </a:r>
          </a:p>
          <a:p>
            <a:pPr lvl="1"/>
            <a:endParaRPr lang="en-US" dirty="0"/>
          </a:p>
          <a:p>
            <a:pPr marL="0" indent="0">
              <a:buNone/>
            </a:pPr>
            <a:endParaRPr lang="en-US" dirty="0"/>
          </a:p>
        </p:txBody>
      </p:sp>
    </p:spTree>
    <p:extLst>
      <p:ext uri="{BB962C8B-B14F-4D97-AF65-F5344CB8AC3E}">
        <p14:creationId xmlns:p14="http://schemas.microsoft.com/office/powerpoint/2010/main" val="794924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 image of a dart that has hit the center of its target. Source: Microsoft Off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3195638"/>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228600"/>
            <a:ext cx="8610600" cy="571500"/>
          </a:xfrm>
        </p:spPr>
        <p:txBody>
          <a:bodyPr>
            <a:normAutofit fontScale="90000"/>
          </a:bodyPr>
          <a:lstStyle/>
          <a:p>
            <a:r>
              <a:rPr lang="en-US" dirty="0"/>
              <a:t>6. Consider Advice from NIH Reviewers &amp; Staff</a:t>
            </a:r>
            <a:br>
              <a:rPr lang="en-US" dirty="0"/>
            </a:br>
            <a:endParaRPr lang="en-US" dirty="0"/>
          </a:p>
        </p:txBody>
      </p:sp>
      <p:sp>
        <p:nvSpPr>
          <p:cNvPr id="3" name="Content Placeholder 2"/>
          <p:cNvSpPr>
            <a:spLocks noGrp="1" noChangeAspect="1"/>
          </p:cNvSpPr>
          <p:nvPr>
            <p:ph idx="1"/>
          </p:nvPr>
        </p:nvSpPr>
        <p:spPr>
          <a:xfrm>
            <a:off x="533400" y="1257301"/>
            <a:ext cx="8229600" cy="2828924"/>
          </a:xfrm>
        </p:spPr>
        <p:txBody>
          <a:bodyPr>
            <a:normAutofit/>
          </a:bodyPr>
          <a:lstStyle/>
          <a:p>
            <a:r>
              <a:rPr lang="en-US" dirty="0"/>
              <a:t>Start with significance </a:t>
            </a:r>
          </a:p>
          <a:p>
            <a:pPr lvl="2"/>
            <a:r>
              <a:rPr lang="en-US" dirty="0"/>
              <a:t>Current controversies or issues of importance to the field</a:t>
            </a:r>
          </a:p>
          <a:p>
            <a:pPr lvl="2"/>
            <a:r>
              <a:rPr lang="en-US" dirty="0"/>
              <a:t>Bring something new to the table</a:t>
            </a:r>
          </a:p>
          <a:p>
            <a:pPr lvl="2"/>
            <a:r>
              <a:rPr lang="en-US" dirty="0"/>
              <a:t>Broad enough to be of interest to general field</a:t>
            </a:r>
          </a:p>
          <a:p>
            <a:r>
              <a:rPr lang="en-US" dirty="0"/>
              <a:t>Keep it focused and feasible</a:t>
            </a:r>
          </a:p>
          <a:p>
            <a:pPr lvl="1"/>
            <a:endParaRPr lang="en-US" dirty="0"/>
          </a:p>
          <a:p>
            <a:pPr marL="0" indent="0">
              <a:buNone/>
            </a:pPr>
            <a:endParaRPr lang="en-US" dirty="0"/>
          </a:p>
        </p:txBody>
      </p:sp>
    </p:spTree>
    <p:extLst>
      <p:ext uri="{BB962C8B-B14F-4D97-AF65-F5344CB8AC3E}">
        <p14:creationId xmlns:p14="http://schemas.microsoft.com/office/powerpoint/2010/main" val="794924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 image of a dart that has hit the center of its target. Source: Microsoft Off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3195638"/>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228600"/>
            <a:ext cx="8610600" cy="571500"/>
          </a:xfrm>
        </p:spPr>
        <p:txBody>
          <a:bodyPr>
            <a:normAutofit fontScale="90000"/>
          </a:bodyPr>
          <a:lstStyle/>
          <a:p>
            <a:r>
              <a:rPr lang="en-US" dirty="0"/>
              <a:t>6. Consider Advice from NIH Reviewers &amp; Staff</a:t>
            </a:r>
            <a:br>
              <a:rPr lang="en-US" dirty="0"/>
            </a:br>
            <a:endParaRPr lang="en-US" dirty="0"/>
          </a:p>
        </p:txBody>
      </p:sp>
      <p:sp>
        <p:nvSpPr>
          <p:cNvPr id="3" name="Content Placeholder 2"/>
          <p:cNvSpPr>
            <a:spLocks noGrp="1" noChangeAspect="1"/>
          </p:cNvSpPr>
          <p:nvPr>
            <p:ph idx="1"/>
          </p:nvPr>
        </p:nvSpPr>
        <p:spPr>
          <a:xfrm>
            <a:off x="533400" y="1257301"/>
            <a:ext cx="8229600" cy="2828924"/>
          </a:xfrm>
        </p:spPr>
        <p:txBody>
          <a:bodyPr>
            <a:normAutofit/>
          </a:bodyPr>
          <a:lstStyle/>
          <a:p>
            <a:r>
              <a:rPr lang="en-US" dirty="0"/>
              <a:t>Start with significance </a:t>
            </a:r>
          </a:p>
          <a:p>
            <a:pPr lvl="2"/>
            <a:r>
              <a:rPr lang="en-US" dirty="0"/>
              <a:t>Current controversies or issues of importance to the field</a:t>
            </a:r>
          </a:p>
          <a:p>
            <a:pPr lvl="2"/>
            <a:r>
              <a:rPr lang="en-US" dirty="0"/>
              <a:t>Bring something new to the table</a:t>
            </a:r>
          </a:p>
          <a:p>
            <a:pPr lvl="2"/>
            <a:r>
              <a:rPr lang="en-US" dirty="0"/>
              <a:t>Broad enough to be of interest to general field</a:t>
            </a:r>
          </a:p>
          <a:p>
            <a:r>
              <a:rPr lang="en-US" dirty="0"/>
              <a:t>Keep it focused and feasible</a:t>
            </a:r>
          </a:p>
          <a:p>
            <a:r>
              <a:rPr lang="en-US" dirty="0"/>
              <a:t>Be self-critical and propose alternatives</a:t>
            </a:r>
          </a:p>
          <a:p>
            <a:pPr lvl="1"/>
            <a:endParaRPr lang="en-US" dirty="0"/>
          </a:p>
          <a:p>
            <a:pPr marL="0" indent="0">
              <a:buNone/>
            </a:pPr>
            <a:endParaRPr lang="en-US" dirty="0"/>
          </a:p>
        </p:txBody>
      </p:sp>
    </p:spTree>
    <p:extLst>
      <p:ext uri="{BB962C8B-B14F-4D97-AF65-F5344CB8AC3E}">
        <p14:creationId xmlns:p14="http://schemas.microsoft.com/office/powerpoint/2010/main" val="794924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 image of a dart that has hit the center of its target. Source: Microsoft Off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3195638"/>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228600"/>
            <a:ext cx="8610600" cy="571500"/>
          </a:xfrm>
        </p:spPr>
        <p:txBody>
          <a:bodyPr>
            <a:normAutofit fontScale="90000"/>
          </a:bodyPr>
          <a:lstStyle/>
          <a:p>
            <a:r>
              <a:rPr lang="en-US" dirty="0"/>
              <a:t>6. Consider Advice from NIH Reviewers &amp; Staff</a:t>
            </a:r>
            <a:br>
              <a:rPr lang="en-US" dirty="0"/>
            </a:br>
            <a:endParaRPr lang="en-US" dirty="0"/>
          </a:p>
        </p:txBody>
      </p:sp>
      <p:sp>
        <p:nvSpPr>
          <p:cNvPr id="3" name="Content Placeholder 2"/>
          <p:cNvSpPr>
            <a:spLocks noGrp="1" noChangeAspect="1"/>
          </p:cNvSpPr>
          <p:nvPr>
            <p:ph idx="1"/>
          </p:nvPr>
        </p:nvSpPr>
        <p:spPr>
          <a:xfrm>
            <a:off x="533400" y="1276350"/>
            <a:ext cx="8229600" cy="2828924"/>
          </a:xfrm>
        </p:spPr>
        <p:txBody>
          <a:bodyPr>
            <a:normAutofit lnSpcReduction="10000"/>
          </a:bodyPr>
          <a:lstStyle/>
          <a:p>
            <a:r>
              <a:rPr lang="en-US" dirty="0"/>
              <a:t>Start with significance </a:t>
            </a:r>
          </a:p>
          <a:p>
            <a:pPr lvl="2"/>
            <a:r>
              <a:rPr lang="en-US" dirty="0"/>
              <a:t>Current controversies or issues of importance to the field</a:t>
            </a:r>
          </a:p>
          <a:p>
            <a:pPr lvl="2"/>
            <a:r>
              <a:rPr lang="en-US" dirty="0"/>
              <a:t>Bring something new to the table</a:t>
            </a:r>
          </a:p>
          <a:p>
            <a:pPr lvl="2"/>
            <a:r>
              <a:rPr lang="en-US" dirty="0"/>
              <a:t>Broad enough to be of interest to general field</a:t>
            </a:r>
          </a:p>
          <a:p>
            <a:r>
              <a:rPr lang="en-US" dirty="0"/>
              <a:t>Keep it focused and feasible</a:t>
            </a:r>
          </a:p>
          <a:p>
            <a:r>
              <a:rPr lang="en-US" dirty="0"/>
              <a:t>Be self-critical and propose alternatives</a:t>
            </a:r>
          </a:p>
          <a:p>
            <a:r>
              <a:rPr lang="en-US" dirty="0"/>
              <a:t>Insert summaries to reinforce key points </a:t>
            </a:r>
          </a:p>
          <a:p>
            <a:pPr lvl="1"/>
            <a:endParaRPr lang="en-US" dirty="0"/>
          </a:p>
          <a:p>
            <a:pPr marL="0" indent="0">
              <a:buNone/>
            </a:pPr>
            <a:endParaRPr lang="en-US" dirty="0"/>
          </a:p>
        </p:txBody>
      </p:sp>
    </p:spTree>
    <p:extLst>
      <p:ext uri="{BB962C8B-B14F-4D97-AF65-F5344CB8AC3E}">
        <p14:creationId xmlns:p14="http://schemas.microsoft.com/office/powerpoint/2010/main" val="794924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creen shot of the Insider's Guide to NIH Peer Review for Applicants that includes photos of a peer review meeting and a video link 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334373"/>
            <a:ext cx="3249612"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95400" y="3500482"/>
            <a:ext cx="6553200" cy="400110"/>
          </a:xfrm>
          <a:prstGeom prst="rect">
            <a:avLst/>
          </a:prstGeom>
        </p:spPr>
        <p:txBody>
          <a:bodyPr wrap="square">
            <a:spAutoFit/>
          </a:bodyPr>
          <a:lstStyle/>
          <a:p>
            <a:r>
              <a:rPr lang="en-US" sz="2000" b="1" dirty="0">
                <a:solidFill>
                  <a:srgbClr val="719500"/>
                </a:solidFill>
              </a:rPr>
              <a:t>http://www.csr.nih.gov/applicantResources/Insider </a:t>
            </a:r>
          </a:p>
        </p:txBody>
      </p:sp>
      <p:sp>
        <p:nvSpPr>
          <p:cNvPr id="3" name="TextBox 2"/>
          <p:cNvSpPr txBox="1"/>
          <p:nvPr/>
        </p:nvSpPr>
        <p:spPr bwMode="auto">
          <a:xfrm>
            <a:off x="609600" y="1657350"/>
            <a:ext cx="3962400" cy="640284"/>
          </a:xfrm>
          <a:prstGeom prst="rect">
            <a:avLst/>
          </a:prstGeom>
          <a:solidFill>
            <a:schemeClr val="bg1"/>
          </a:solidFill>
          <a:ln>
            <a:noFill/>
          </a:ln>
          <a:extLst/>
        </p:spPr>
        <p:txBody>
          <a:bodyPr wrap="square" lIns="85433" tIns="42726" rIns="85433" bIns="42726" rtlCol="0">
            <a:spAutoFit/>
          </a:bodyPr>
          <a:lstStyle/>
          <a:p>
            <a:pPr eaLnBrk="1" hangingPunct="1">
              <a:spcBef>
                <a:spcPct val="50000"/>
              </a:spcBef>
            </a:pPr>
            <a:r>
              <a:rPr lang="en-US" b="1" dirty="0">
                <a:solidFill>
                  <a:srgbClr val="719500"/>
                </a:solidFill>
              </a:rPr>
              <a:t>Check Out the Insider’s Guide to NIH Peer Review for Applicants</a:t>
            </a:r>
          </a:p>
        </p:txBody>
      </p:sp>
      <p:sp>
        <p:nvSpPr>
          <p:cNvPr id="2" name="Title 1"/>
          <p:cNvSpPr>
            <a:spLocks noGrp="1"/>
          </p:cNvSpPr>
          <p:nvPr>
            <p:ph type="title"/>
          </p:nvPr>
        </p:nvSpPr>
        <p:spPr/>
        <p:txBody>
          <a:bodyPr>
            <a:normAutofit fontScale="90000"/>
          </a:bodyPr>
          <a:lstStyle/>
          <a:p>
            <a:r>
              <a:rPr lang="en-US" dirty="0"/>
              <a:t>6. Consider Advice from NIH Reviewers and Staff</a:t>
            </a:r>
          </a:p>
        </p:txBody>
      </p:sp>
    </p:spTree>
    <p:extLst>
      <p:ext uri="{BB962C8B-B14F-4D97-AF65-F5344CB8AC3E}">
        <p14:creationId xmlns:p14="http://schemas.microsoft.com/office/powerpoint/2010/main" val="194151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1500"/>
          </a:xfrm>
        </p:spPr>
        <p:txBody>
          <a:bodyPr>
            <a:normAutofit fontScale="90000"/>
          </a:bodyPr>
          <a:lstStyle/>
          <a:p>
            <a:r>
              <a:rPr lang="en-US" dirty="0"/>
              <a:t> 8 Ways to Successfully Navigate NIH Peer Review</a:t>
            </a:r>
          </a:p>
        </p:txBody>
      </p:sp>
      <p:sp>
        <p:nvSpPr>
          <p:cNvPr id="3" name="Content Placeholder 2"/>
          <p:cNvSpPr>
            <a:spLocks noGrp="1" noChangeAspect="1"/>
          </p:cNvSpPr>
          <p:nvPr>
            <p:ph idx="1"/>
          </p:nvPr>
        </p:nvSpPr>
        <p:spPr/>
        <p:txBody>
          <a:bodyPr>
            <a:normAutofit/>
          </a:bodyPr>
          <a:lstStyle/>
          <a:p>
            <a:pPr marL="457200" indent="-457200">
              <a:buClr>
                <a:schemeClr val="tx1"/>
              </a:buClr>
              <a:buFont typeface="+mj-lt"/>
              <a:buAutoNum type="arabicPeriod"/>
            </a:pPr>
            <a:r>
              <a:rPr lang="en-US" sz="1900" dirty="0"/>
              <a:t>Know the Path of a Successful Application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Avoid Top Show Stoppers for SBIR/STTR Applicants </a:t>
            </a:r>
          </a:p>
          <a:p>
            <a:pPr marL="228600" indent="-228600">
              <a:buClr>
                <a:schemeClr val="tx1"/>
              </a:buClr>
              <a:buFont typeface="+mj-lt"/>
              <a:buAutoNum type="arabicPeriod"/>
            </a:pPr>
            <a:endParaRPr lang="en-US" sz="500" dirty="0"/>
          </a:p>
          <a:p>
            <a:pPr>
              <a:buClr>
                <a:schemeClr val="tx1"/>
              </a:buClr>
              <a:buFont typeface="+mj-lt"/>
              <a:buAutoNum type="arabicPeriod"/>
            </a:pPr>
            <a:endParaRPr lang="en-US" sz="500" dirty="0"/>
          </a:p>
          <a:p>
            <a:pPr marL="0" indent="0">
              <a:buNone/>
            </a:pPr>
            <a:endParaRPr lang="en-US" dirty="0"/>
          </a:p>
        </p:txBody>
      </p:sp>
    </p:spTree>
    <p:extLst>
      <p:ext uri="{BB962C8B-B14F-4D97-AF65-F5344CB8AC3E}">
        <p14:creationId xmlns:p14="http://schemas.microsoft.com/office/powerpoint/2010/main" val="2471039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hoto of a reviewer listening intensely to a review discuss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2286000"/>
            <a:ext cx="2514600" cy="1257300"/>
          </a:xfrm>
          <a:prstGeom prst="rect">
            <a:avLst/>
          </a:prstGeom>
        </p:spPr>
      </p:pic>
      <p:pic>
        <p:nvPicPr>
          <p:cNvPr id="14" name="Picture 13" descr="Photo of a reviewer making a point at a review meet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658" y="2286000"/>
            <a:ext cx="2511869" cy="1257300"/>
          </a:xfrm>
          <a:prstGeom prst="rect">
            <a:avLst/>
          </a:prstGeom>
        </p:spPr>
      </p:pic>
      <p:pic>
        <p:nvPicPr>
          <p:cNvPr id="15" name="Picture 14" descr="Photo of a reviewer smiling at a review meet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5009" y="2295024"/>
            <a:ext cx="2511461" cy="1257300"/>
          </a:xfrm>
          <a:prstGeom prst="rect">
            <a:avLst/>
          </a:prstGeom>
        </p:spPr>
      </p:pic>
      <p:sp>
        <p:nvSpPr>
          <p:cNvPr id="8" name="TextBox 7"/>
          <p:cNvSpPr txBox="1"/>
          <p:nvPr/>
        </p:nvSpPr>
        <p:spPr bwMode="auto">
          <a:xfrm>
            <a:off x="914400" y="914401"/>
            <a:ext cx="7543800" cy="1286615"/>
          </a:xfrm>
          <a:prstGeom prst="rect">
            <a:avLst/>
          </a:prstGeom>
          <a:solidFill>
            <a:schemeClr val="bg1"/>
          </a:solidFill>
          <a:ln>
            <a:noFill/>
          </a:ln>
          <a:extLst/>
        </p:spPr>
        <p:txBody>
          <a:bodyPr wrap="square" lIns="85433" tIns="42726" rIns="85433" bIns="42726" rtlCol="0">
            <a:spAutoFit/>
          </a:bodyPr>
          <a:lstStyle/>
          <a:p>
            <a:pPr>
              <a:spcBef>
                <a:spcPct val="50000"/>
              </a:spcBef>
            </a:pPr>
            <a:r>
              <a:rPr lang="en-US" sz="2400" b="1" dirty="0">
                <a:solidFill>
                  <a:srgbClr val="719500"/>
                </a:solidFill>
              </a:rPr>
              <a:t>Become an Early Career Reviewer</a:t>
            </a:r>
          </a:p>
          <a:p>
            <a:pPr eaLnBrk="1" hangingPunct="1">
              <a:spcBef>
                <a:spcPct val="50000"/>
              </a:spcBef>
            </a:pPr>
            <a:r>
              <a:rPr lang="en-US" b="1" dirty="0">
                <a:solidFill>
                  <a:srgbClr val="719500"/>
                </a:solidFill>
              </a:rPr>
              <a:t>Increase Your Chances of Getting Your SBIR/STTR Grant</a:t>
            </a:r>
          </a:p>
          <a:p>
            <a:pPr eaLnBrk="1" hangingPunct="1">
              <a:spcBef>
                <a:spcPct val="50000"/>
              </a:spcBef>
            </a:pPr>
            <a:endParaRPr lang="en-US" b="1" dirty="0">
              <a:solidFill>
                <a:srgbClr val="719500"/>
              </a:solidFill>
            </a:endParaRPr>
          </a:p>
        </p:txBody>
      </p:sp>
      <p:sp>
        <p:nvSpPr>
          <p:cNvPr id="2" name="Title 1"/>
          <p:cNvSpPr>
            <a:spLocks noGrp="1"/>
          </p:cNvSpPr>
          <p:nvPr>
            <p:ph type="title"/>
          </p:nvPr>
        </p:nvSpPr>
        <p:spPr>
          <a:xfrm>
            <a:off x="457200" y="228600"/>
            <a:ext cx="8382000" cy="571500"/>
          </a:xfrm>
        </p:spPr>
        <p:txBody>
          <a:bodyPr>
            <a:normAutofit/>
          </a:bodyPr>
          <a:lstStyle/>
          <a:p>
            <a:r>
              <a:rPr lang="en-US" sz="2500" dirty="0"/>
              <a:t>7. Benefit from Becoming Review Panel Member</a:t>
            </a:r>
          </a:p>
        </p:txBody>
      </p:sp>
    </p:spTree>
    <p:extLst>
      <p:ext uri="{BB962C8B-B14F-4D97-AF65-F5344CB8AC3E}">
        <p14:creationId xmlns:p14="http://schemas.microsoft.com/office/powerpoint/2010/main" val="913034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763000" cy="2724150"/>
          </a:xfrm>
        </p:spPr>
        <p:txBody>
          <a:bodyPr>
            <a:normAutofit fontScale="70000" lnSpcReduction="20000"/>
          </a:bodyPr>
          <a:lstStyle/>
          <a:p>
            <a:pPr marL="0" indent="0">
              <a:spcAft>
                <a:spcPts val="600"/>
              </a:spcAft>
              <a:buNone/>
            </a:pPr>
            <a:r>
              <a:rPr lang="en-US" sz="2400" dirty="0"/>
              <a:t>Demonstrated training and experience in the scientific areas under review as evidenced by:</a:t>
            </a:r>
          </a:p>
          <a:p>
            <a:pPr>
              <a:spcAft>
                <a:spcPts val="600"/>
              </a:spcAft>
            </a:pPr>
            <a:r>
              <a:rPr lang="en-US" sz="2600" dirty="0"/>
              <a:t>Two or more years in faculty appointment or the equivalent  </a:t>
            </a:r>
          </a:p>
          <a:p>
            <a:pPr>
              <a:spcAft>
                <a:spcPts val="600"/>
              </a:spcAft>
            </a:pPr>
            <a:r>
              <a:rPr lang="en-US" sz="2600" dirty="0"/>
              <a:t>An active independent program of research or product development</a:t>
            </a:r>
          </a:p>
          <a:p>
            <a:pPr>
              <a:spcAft>
                <a:spcPts val="600"/>
              </a:spcAft>
            </a:pPr>
            <a:r>
              <a:rPr lang="en-US" sz="2600" dirty="0"/>
              <a:t>At least 2 senior authored research publications in peer reviewed journals in the past 2 years or equivalent accomplishments working in a non-academic setting</a:t>
            </a:r>
          </a:p>
          <a:p>
            <a:pPr lvl="1" indent="0">
              <a:spcAft>
                <a:spcPts val="600"/>
              </a:spcAft>
              <a:buClr>
                <a:srgbClr val="719500"/>
              </a:buClr>
              <a:buNone/>
            </a:pPr>
            <a:endParaRPr lang="en-US" dirty="0"/>
          </a:p>
          <a:p>
            <a:pPr lvl="1" indent="0">
              <a:spcAft>
                <a:spcPts val="600"/>
              </a:spcAft>
              <a:buClr>
                <a:srgbClr val="719500"/>
              </a:buClr>
              <a:buNone/>
            </a:pPr>
            <a:r>
              <a:rPr lang="en-US" sz="2600" dirty="0"/>
              <a:t>You cannot have an R01 grant or have served on a CSR study section. </a:t>
            </a:r>
          </a:p>
        </p:txBody>
      </p:sp>
      <p:sp>
        <p:nvSpPr>
          <p:cNvPr id="2" name="Title 1"/>
          <p:cNvSpPr>
            <a:spLocks noGrp="1"/>
          </p:cNvSpPr>
          <p:nvPr>
            <p:ph type="title"/>
          </p:nvPr>
        </p:nvSpPr>
        <p:spPr>
          <a:xfrm>
            <a:off x="457200" y="228600"/>
            <a:ext cx="8229600" cy="685800"/>
          </a:xfrm>
        </p:spPr>
        <p:txBody>
          <a:bodyPr>
            <a:normAutofit fontScale="90000"/>
          </a:bodyPr>
          <a:lstStyle/>
          <a:p>
            <a:r>
              <a:rPr lang="en-US" sz="2600" dirty="0"/>
              <a:t>Qualifications for the </a:t>
            </a:r>
            <a:br>
              <a:rPr lang="en-US" sz="2600" dirty="0"/>
            </a:br>
            <a:r>
              <a:rPr lang="en-US" sz="2600" dirty="0"/>
              <a:t>Early Career Reviewer Program</a:t>
            </a:r>
          </a:p>
        </p:txBody>
      </p:sp>
    </p:spTree>
    <p:extLst>
      <p:ext uri="{BB962C8B-B14F-4D97-AF65-F5344CB8AC3E}">
        <p14:creationId xmlns:p14="http://schemas.microsoft.com/office/powerpoint/2010/main" val="1163096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762001" y="1428750"/>
            <a:ext cx="7811095" cy="2743200"/>
          </a:xfrm>
        </p:spPr>
        <p:txBody>
          <a:bodyPr>
            <a:normAutofit fontScale="92500" lnSpcReduction="10000"/>
          </a:bodyPr>
          <a:lstStyle/>
          <a:p>
            <a:pPr marL="0" indent="0">
              <a:spcAft>
                <a:spcPts val="1200"/>
              </a:spcAft>
              <a:buNone/>
            </a:pPr>
            <a:r>
              <a:rPr lang="en-US" sz="2400" b="1" dirty="0"/>
              <a:t>Apply!  Instructions at </a:t>
            </a:r>
            <a:r>
              <a:rPr lang="en-US" sz="2400" b="1" dirty="0">
                <a:solidFill>
                  <a:srgbClr val="66CC00"/>
                </a:solidFill>
                <a:hlinkClick r:id="rId2"/>
              </a:rPr>
              <a:t>www.csr.nih.gov/ECR</a:t>
            </a:r>
            <a:endParaRPr lang="en-US" sz="2400" b="1" dirty="0">
              <a:solidFill>
                <a:srgbClr val="66CC00"/>
              </a:solidFill>
            </a:endParaRPr>
          </a:p>
          <a:p>
            <a:pPr marL="0" indent="0">
              <a:spcAft>
                <a:spcPts val="1200"/>
              </a:spcAft>
              <a:buNone/>
            </a:pPr>
            <a:endParaRPr lang="en-US" sz="500" b="1" dirty="0"/>
          </a:p>
          <a:p>
            <a:pPr marL="0" indent="0">
              <a:spcAft>
                <a:spcPts val="1200"/>
              </a:spcAft>
              <a:buNone/>
            </a:pPr>
            <a:r>
              <a:rPr lang="en-US" sz="2400" b="1" dirty="0"/>
              <a:t>If you are accepted, we will:</a:t>
            </a:r>
          </a:p>
          <a:p>
            <a:pPr>
              <a:spcAft>
                <a:spcPts val="1200"/>
              </a:spcAft>
            </a:pPr>
            <a:r>
              <a:rPr lang="en-US" sz="2400" dirty="0"/>
              <a:t>Place your name in our ECR database</a:t>
            </a:r>
          </a:p>
          <a:p>
            <a:pPr>
              <a:spcAft>
                <a:spcPts val="1200"/>
              </a:spcAft>
            </a:pPr>
            <a:r>
              <a:rPr lang="en-US" sz="2400" dirty="0"/>
              <a:t>Invite you to serve if your expertise is needed to review particular applications</a:t>
            </a:r>
          </a:p>
          <a:p>
            <a:pPr lvl="1">
              <a:spcAft>
                <a:spcPts val="1200"/>
              </a:spcAft>
            </a:pPr>
            <a:endParaRPr lang="en-US" dirty="0"/>
          </a:p>
        </p:txBody>
      </p:sp>
      <p:sp>
        <p:nvSpPr>
          <p:cNvPr id="11266" name="Title 1"/>
          <p:cNvSpPr>
            <a:spLocks noGrp="1"/>
          </p:cNvSpPr>
          <p:nvPr>
            <p:ph type="title"/>
          </p:nvPr>
        </p:nvSpPr>
        <p:spPr/>
        <p:txBody>
          <a:bodyPr>
            <a:noAutofit/>
          </a:bodyPr>
          <a:lstStyle/>
          <a:p>
            <a:r>
              <a:rPr lang="en-US" sz="2600" dirty="0"/>
              <a:t>How Can I Become an Early Career Reviewer? </a:t>
            </a:r>
          </a:p>
        </p:txBody>
      </p:sp>
    </p:spTree>
    <p:extLst>
      <p:ext uri="{BB962C8B-B14F-4D97-AF65-F5344CB8AC3E}">
        <p14:creationId xmlns:p14="http://schemas.microsoft.com/office/powerpoint/2010/main" val="35118463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Content Placeholder 2"/>
          <p:cNvSpPr>
            <a:spLocks noGrp="1"/>
          </p:cNvSpPr>
          <p:nvPr>
            <p:ph idx="1"/>
          </p:nvPr>
        </p:nvSpPr>
        <p:spPr>
          <a:xfrm>
            <a:off x="1294812" y="1199926"/>
            <a:ext cx="7161609" cy="3124423"/>
          </a:xfrm>
        </p:spPr>
        <p:txBody>
          <a:bodyPr>
            <a:normAutofit fontScale="77500" lnSpcReduction="20000"/>
          </a:bodyPr>
          <a:lstStyle/>
          <a:p>
            <a:pPr>
              <a:buFontTx/>
              <a:buNone/>
            </a:pPr>
            <a:r>
              <a:rPr lang="en-US" sz="2100" b="1" dirty="0">
                <a:solidFill>
                  <a:srgbClr val="719500"/>
                </a:solidFill>
              </a:rPr>
              <a:t>Before You Submit Your Application</a:t>
            </a:r>
          </a:p>
          <a:p>
            <a:pPr>
              <a:buFontTx/>
              <a:buNone/>
            </a:pPr>
            <a:endParaRPr lang="en-US" sz="800" dirty="0">
              <a:solidFill>
                <a:srgbClr val="66A900"/>
              </a:solidFill>
            </a:endParaRPr>
          </a:p>
          <a:p>
            <a:r>
              <a:rPr lang="en-US" sz="2100" dirty="0"/>
              <a:t>A Program Officer at an NIH Institute or Center</a:t>
            </a:r>
          </a:p>
          <a:p>
            <a:r>
              <a:rPr lang="en-US" sz="2100" dirty="0"/>
              <a:t>Scientific Review Officer</a:t>
            </a:r>
          </a:p>
          <a:p>
            <a:endParaRPr lang="en-US" sz="800" dirty="0">
              <a:solidFill>
                <a:srgbClr val="000000"/>
              </a:solidFill>
            </a:endParaRPr>
          </a:p>
          <a:p>
            <a:pPr>
              <a:buFontTx/>
              <a:buNone/>
            </a:pPr>
            <a:endParaRPr lang="en-US" sz="800" dirty="0"/>
          </a:p>
          <a:p>
            <a:pPr>
              <a:buFontTx/>
              <a:buNone/>
            </a:pPr>
            <a:r>
              <a:rPr lang="en-US" sz="2100" b="1" dirty="0">
                <a:solidFill>
                  <a:srgbClr val="719500"/>
                </a:solidFill>
              </a:rPr>
              <a:t>After You Submit </a:t>
            </a:r>
          </a:p>
          <a:p>
            <a:pPr>
              <a:buFontTx/>
              <a:buNone/>
            </a:pPr>
            <a:endParaRPr lang="en-US" sz="800" dirty="0">
              <a:solidFill>
                <a:srgbClr val="66A900"/>
              </a:solidFill>
            </a:endParaRPr>
          </a:p>
          <a:p>
            <a:r>
              <a:rPr lang="en-US" sz="2100" dirty="0"/>
              <a:t>Your Scientific Review Officer</a:t>
            </a:r>
          </a:p>
          <a:p>
            <a:pPr>
              <a:buFontTx/>
              <a:buNone/>
            </a:pPr>
            <a:endParaRPr lang="en-US" sz="800" dirty="0"/>
          </a:p>
          <a:p>
            <a:pPr>
              <a:buFontTx/>
              <a:buNone/>
            </a:pPr>
            <a:r>
              <a:rPr lang="en-US" sz="2100" b="1" dirty="0">
                <a:solidFill>
                  <a:srgbClr val="719500"/>
                </a:solidFill>
              </a:rPr>
              <a:t>After Your Review </a:t>
            </a:r>
          </a:p>
          <a:p>
            <a:pPr>
              <a:buFontTx/>
              <a:buNone/>
            </a:pPr>
            <a:endParaRPr lang="en-US" sz="800" dirty="0">
              <a:solidFill>
                <a:srgbClr val="66A900"/>
              </a:solidFill>
            </a:endParaRPr>
          </a:p>
          <a:p>
            <a:r>
              <a:rPr lang="en-US" sz="2100" dirty="0"/>
              <a:t>Your Assigned Program Officer</a:t>
            </a:r>
          </a:p>
          <a:p>
            <a:endParaRPr lang="en-US" sz="2100" dirty="0"/>
          </a:p>
          <a:p>
            <a:pPr>
              <a:buFontTx/>
              <a:buNone/>
            </a:pPr>
            <a:r>
              <a:rPr lang="en-US" sz="2400" b="1" dirty="0">
                <a:solidFill>
                  <a:srgbClr val="719500"/>
                </a:solidFill>
              </a:rPr>
              <a:t>GrantsInfo: GrantsInfo@nih.gov – 301 435-0714</a:t>
            </a:r>
          </a:p>
          <a:p>
            <a:pPr>
              <a:buFontTx/>
              <a:buNone/>
            </a:pPr>
            <a:r>
              <a:rPr lang="en-US" sz="2400" dirty="0"/>
              <a:t>                   </a:t>
            </a:r>
            <a:endParaRPr lang="en-US" sz="2100" dirty="0"/>
          </a:p>
        </p:txBody>
      </p:sp>
      <p:sp>
        <p:nvSpPr>
          <p:cNvPr id="105474" name="Title 1"/>
          <p:cNvSpPr>
            <a:spLocks noGrp="1"/>
          </p:cNvSpPr>
          <p:nvPr>
            <p:ph type="title"/>
          </p:nvPr>
        </p:nvSpPr>
        <p:spPr/>
        <p:txBody>
          <a:bodyPr>
            <a:normAutofit/>
          </a:bodyPr>
          <a:lstStyle/>
          <a:p>
            <a:r>
              <a:rPr lang="en-US" dirty="0"/>
              <a:t>8. Ask the Right NIH Person for Help</a:t>
            </a:r>
          </a:p>
        </p:txBody>
      </p:sp>
    </p:spTree>
    <p:extLst>
      <p:ext uri="{BB962C8B-B14F-4D97-AF65-F5344CB8AC3E}">
        <p14:creationId xmlns:p14="http://schemas.microsoft.com/office/powerpoint/2010/main" val="2185367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9" name="Picture 2" descr="An image of the NIH Office of Extramural Research grants webs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1980" y="2667967"/>
            <a:ext cx="2775645" cy="13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extBox 7"/>
          <p:cNvSpPr txBox="1">
            <a:spLocks noChangeArrowheads="1"/>
          </p:cNvSpPr>
          <p:nvPr/>
        </p:nvSpPr>
        <p:spPr bwMode="auto">
          <a:xfrm>
            <a:off x="685800" y="2971800"/>
            <a:ext cx="4713386" cy="120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93" tIns="42706" rIns="85393" bIns="42706">
            <a:spAutoFit/>
          </a:bodyPr>
          <a:lstStyle>
            <a:lvl1pPr defTabSz="966788" eaLnBrk="0" hangingPunct="0">
              <a:defRPr sz="2000" b="1">
                <a:solidFill>
                  <a:schemeClr val="tx1"/>
                </a:solidFill>
                <a:latin typeface="Bodoni MT" pitchFamily="18" charset="0"/>
                <a:ea typeface="ＭＳ Ｐゴシック" pitchFamily="1" charset="-128"/>
              </a:defRPr>
            </a:lvl1pPr>
            <a:lvl2pPr marL="742950" indent="-285750" defTabSz="966788" eaLnBrk="0" hangingPunct="0">
              <a:defRPr sz="2000" b="1">
                <a:solidFill>
                  <a:schemeClr val="tx1"/>
                </a:solidFill>
                <a:latin typeface="Bodoni MT" pitchFamily="18" charset="0"/>
                <a:ea typeface="ＭＳ Ｐゴシック" pitchFamily="1" charset="-128"/>
              </a:defRPr>
            </a:lvl2pPr>
            <a:lvl3pPr marL="1143000" indent="-228600" defTabSz="966788" eaLnBrk="0" hangingPunct="0">
              <a:defRPr sz="2000" b="1">
                <a:solidFill>
                  <a:schemeClr val="tx1"/>
                </a:solidFill>
                <a:latin typeface="Bodoni MT" pitchFamily="18" charset="0"/>
                <a:ea typeface="ＭＳ Ｐゴシック" pitchFamily="1" charset="-128"/>
              </a:defRPr>
            </a:lvl3pPr>
            <a:lvl4pPr marL="1600200" indent="-228600" defTabSz="966788" eaLnBrk="0" hangingPunct="0">
              <a:defRPr sz="2000" b="1">
                <a:solidFill>
                  <a:schemeClr val="tx1"/>
                </a:solidFill>
                <a:latin typeface="Bodoni MT" pitchFamily="18" charset="0"/>
                <a:ea typeface="ＭＳ Ｐゴシック" pitchFamily="1" charset="-128"/>
              </a:defRPr>
            </a:lvl4pPr>
            <a:lvl5pPr marL="2057400" indent="-228600" defTabSz="966788" eaLnBrk="0" hangingPunct="0">
              <a:defRPr sz="2000" b="1">
                <a:solidFill>
                  <a:schemeClr val="tx1"/>
                </a:solidFill>
                <a:latin typeface="Bodoni MT" pitchFamily="18" charset="0"/>
                <a:ea typeface="ＭＳ Ｐゴシック" pitchFamily="1" charset="-128"/>
              </a:defRPr>
            </a:lvl5pPr>
            <a:lvl6pPr marL="25146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eaLnBrk="1" hangingPunct="1">
              <a:spcBef>
                <a:spcPct val="0"/>
              </a:spcBef>
            </a:pPr>
            <a:r>
              <a:rPr lang="en-US" sz="2100" dirty="0">
                <a:solidFill>
                  <a:prstClr val="black"/>
                </a:solidFill>
                <a:latin typeface="Arial" charset="0"/>
                <a:cs typeface="Arial" charset="0"/>
              </a:rPr>
              <a:t>NIH Office of Extramural Research</a:t>
            </a:r>
          </a:p>
          <a:p>
            <a:pPr eaLnBrk="1" hangingPunct="1">
              <a:spcBef>
                <a:spcPct val="0"/>
              </a:spcBef>
            </a:pPr>
            <a:r>
              <a:rPr lang="en-US" sz="800" dirty="0">
                <a:solidFill>
                  <a:srgbClr val="66A900"/>
                </a:solidFill>
                <a:latin typeface="Arial" charset="0"/>
                <a:cs typeface="Arial" charset="0"/>
              </a:rPr>
              <a:t> </a:t>
            </a:r>
            <a:br>
              <a:rPr lang="en-US" sz="2100" dirty="0">
                <a:solidFill>
                  <a:srgbClr val="000000"/>
                </a:solidFill>
                <a:latin typeface="Arial" charset="0"/>
                <a:cs typeface="Arial" charset="0"/>
              </a:rPr>
            </a:br>
            <a:r>
              <a:rPr lang="en-US" sz="2100" dirty="0">
                <a:solidFill>
                  <a:srgbClr val="000000"/>
                </a:solidFill>
                <a:latin typeface="Arial" charset="0"/>
                <a:cs typeface="Arial" charset="0"/>
                <a:hlinkClick r:id="rId4"/>
              </a:rPr>
              <a:t>http://grants.nih.gov/</a:t>
            </a:r>
            <a:r>
              <a:rPr lang="en-US" sz="2100" dirty="0">
                <a:solidFill>
                  <a:srgbClr val="000000"/>
                </a:solidFill>
                <a:latin typeface="Arial" charset="0"/>
                <a:cs typeface="Arial" charset="0"/>
              </a:rPr>
              <a:t>  </a:t>
            </a:r>
          </a:p>
          <a:p>
            <a:pPr eaLnBrk="1" hangingPunct="1">
              <a:spcBef>
                <a:spcPct val="0"/>
              </a:spcBef>
            </a:pPr>
            <a:endParaRPr lang="en-US" sz="2300" dirty="0">
              <a:solidFill>
                <a:srgbClr val="000000"/>
              </a:solidFill>
              <a:latin typeface="Arial" charset="0"/>
              <a:cs typeface="Arial" charset="0"/>
            </a:endParaRPr>
          </a:p>
        </p:txBody>
      </p:sp>
      <p:pic>
        <p:nvPicPr>
          <p:cNvPr id="1027" name="Picture 3" descr="An image of the CSR Internet home p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3504" y="1046822"/>
            <a:ext cx="2791421" cy="145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547" name="TextBox 5"/>
          <p:cNvSpPr txBox="1">
            <a:spLocks noChangeArrowheads="1"/>
          </p:cNvSpPr>
          <p:nvPr/>
        </p:nvSpPr>
        <p:spPr bwMode="auto">
          <a:xfrm>
            <a:off x="685801" y="1320255"/>
            <a:ext cx="4505027" cy="120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93" tIns="42706" rIns="85393" bIns="42706">
            <a:spAutoFit/>
          </a:bodyPr>
          <a:lstStyle>
            <a:lvl1pPr defTabSz="966788" eaLnBrk="0" hangingPunct="0">
              <a:defRPr sz="2000" b="1">
                <a:solidFill>
                  <a:schemeClr val="tx1"/>
                </a:solidFill>
                <a:latin typeface="Bodoni MT" pitchFamily="18" charset="0"/>
                <a:ea typeface="ＭＳ Ｐゴシック" pitchFamily="1" charset="-128"/>
              </a:defRPr>
            </a:lvl1pPr>
            <a:lvl2pPr marL="742950" indent="-285750" defTabSz="966788" eaLnBrk="0" hangingPunct="0">
              <a:defRPr sz="2000" b="1">
                <a:solidFill>
                  <a:schemeClr val="tx1"/>
                </a:solidFill>
                <a:latin typeface="Bodoni MT" pitchFamily="18" charset="0"/>
                <a:ea typeface="ＭＳ Ｐゴシック" pitchFamily="1" charset="-128"/>
              </a:defRPr>
            </a:lvl2pPr>
            <a:lvl3pPr marL="1143000" indent="-228600" defTabSz="966788" eaLnBrk="0" hangingPunct="0">
              <a:defRPr sz="2000" b="1">
                <a:solidFill>
                  <a:schemeClr val="tx1"/>
                </a:solidFill>
                <a:latin typeface="Bodoni MT" pitchFamily="18" charset="0"/>
                <a:ea typeface="ＭＳ Ｐゴシック" pitchFamily="1" charset="-128"/>
              </a:defRPr>
            </a:lvl3pPr>
            <a:lvl4pPr marL="1600200" indent="-228600" defTabSz="966788" eaLnBrk="0" hangingPunct="0">
              <a:defRPr sz="2000" b="1">
                <a:solidFill>
                  <a:schemeClr val="tx1"/>
                </a:solidFill>
                <a:latin typeface="Bodoni MT" pitchFamily="18" charset="0"/>
                <a:ea typeface="ＭＳ Ｐゴシック" pitchFamily="1" charset="-128"/>
              </a:defRPr>
            </a:lvl4pPr>
            <a:lvl5pPr marL="2057400" indent="-228600" defTabSz="966788" eaLnBrk="0" hangingPunct="0">
              <a:defRPr sz="2000" b="1">
                <a:solidFill>
                  <a:schemeClr val="tx1"/>
                </a:solidFill>
                <a:latin typeface="Bodoni MT" pitchFamily="18" charset="0"/>
                <a:ea typeface="ＭＳ Ｐゴシック" pitchFamily="1" charset="-128"/>
              </a:defRPr>
            </a:lvl5pPr>
            <a:lvl6pPr marL="25146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eaLnBrk="1" hangingPunct="1">
              <a:spcBef>
                <a:spcPct val="0"/>
              </a:spcBef>
            </a:pPr>
            <a:r>
              <a:rPr lang="en-US" sz="2100" dirty="0">
                <a:solidFill>
                  <a:prstClr val="black"/>
                </a:solidFill>
                <a:latin typeface="Arial" charset="0"/>
                <a:cs typeface="Arial" charset="0"/>
              </a:rPr>
              <a:t>NIH Center for Scientific Review</a:t>
            </a:r>
            <a:br>
              <a:rPr lang="en-US" sz="2100" dirty="0">
                <a:solidFill>
                  <a:prstClr val="black"/>
                </a:solidFill>
                <a:latin typeface="Arial" charset="0"/>
                <a:cs typeface="Arial" charset="0"/>
              </a:rPr>
            </a:br>
            <a:endParaRPr lang="en-US" sz="800" dirty="0">
              <a:solidFill>
                <a:prstClr val="black"/>
              </a:solidFill>
              <a:latin typeface="Arial" charset="0"/>
              <a:cs typeface="Arial" charset="0"/>
            </a:endParaRPr>
          </a:p>
          <a:p>
            <a:pPr eaLnBrk="1" hangingPunct="1">
              <a:spcBef>
                <a:spcPct val="0"/>
              </a:spcBef>
            </a:pPr>
            <a:r>
              <a:rPr lang="en-US" sz="2100" dirty="0">
                <a:solidFill>
                  <a:srgbClr val="000000"/>
                </a:solidFill>
                <a:latin typeface="Arial" charset="0"/>
                <a:cs typeface="Arial" charset="0"/>
                <a:hlinkClick r:id="rId6"/>
              </a:rPr>
              <a:t>http://www.csr.nih.gov</a:t>
            </a:r>
            <a:r>
              <a:rPr lang="en-US" sz="2100" dirty="0">
                <a:solidFill>
                  <a:srgbClr val="000000"/>
                </a:solidFill>
                <a:latin typeface="Arial" charset="0"/>
                <a:cs typeface="Arial" charset="0"/>
              </a:rPr>
              <a:t>  </a:t>
            </a:r>
          </a:p>
          <a:p>
            <a:pPr eaLnBrk="1" hangingPunct="1">
              <a:spcBef>
                <a:spcPct val="0"/>
              </a:spcBef>
            </a:pPr>
            <a:endParaRPr lang="en-US" sz="2300" dirty="0">
              <a:solidFill>
                <a:srgbClr val="000000"/>
              </a:solidFill>
              <a:latin typeface="Arial" charset="0"/>
              <a:cs typeface="Arial" charset="0"/>
            </a:endParaRPr>
          </a:p>
        </p:txBody>
      </p:sp>
      <p:sp>
        <p:nvSpPr>
          <p:cNvPr id="108546" name="Rectangle 5"/>
          <p:cNvSpPr>
            <a:spLocks noGrp="1" noChangeArrowheads="1"/>
          </p:cNvSpPr>
          <p:nvPr>
            <p:ph type="title"/>
          </p:nvPr>
        </p:nvSpPr>
        <p:spPr>
          <a:xfrm>
            <a:off x="457201" y="285750"/>
            <a:ext cx="6701731" cy="433090"/>
          </a:xfrm>
        </p:spPr>
        <p:txBody>
          <a:bodyPr>
            <a:normAutofit fontScale="90000"/>
          </a:bodyPr>
          <a:lstStyle/>
          <a:p>
            <a:pPr eaLnBrk="1" hangingPunct="1"/>
            <a:r>
              <a:rPr lang="en-US" sz="2600" dirty="0"/>
              <a:t>Key NIH Review and Grants Web Sites</a:t>
            </a:r>
          </a:p>
        </p:txBody>
      </p:sp>
    </p:spTree>
    <p:extLst>
      <p:ext uri="{BB962C8B-B14F-4D97-AF65-F5344CB8AC3E}">
        <p14:creationId xmlns:p14="http://schemas.microsoft.com/office/powerpoint/2010/main" val="31056378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85800" fontAlgn="base">
              <a:spcBef>
                <a:spcPct val="0"/>
              </a:spcBef>
              <a:spcAft>
                <a:spcPct val="0"/>
              </a:spcAft>
            </a:pPr>
            <a:fld id="{CF82AFAF-5A4B-5C47-B403-1AB532082E29}" type="slidenum">
              <a:rPr lang="en-US">
                <a:solidFill>
                  <a:srgbClr val="FFFFFF"/>
                </a:solidFill>
                <a:latin typeface="Arial" charset="0"/>
                <a:ea typeface="ＭＳ Ｐゴシック" charset="0"/>
                <a:cs typeface="Arial" charset="0"/>
              </a:rPr>
              <a:pPr defTabSz="685800" fontAlgn="base">
                <a:spcBef>
                  <a:spcPct val="0"/>
                </a:spcBef>
                <a:spcAft>
                  <a:spcPct val="0"/>
                </a:spcAft>
              </a:pPr>
              <a:t>55</a:t>
            </a:fld>
            <a:endParaRPr lang="en-US" dirty="0">
              <a:solidFill>
                <a:srgbClr val="FFFFFF"/>
              </a:solidFill>
              <a:latin typeface="Arial" charset="0"/>
              <a:ea typeface="ＭＳ Ｐゴシック" charset="0"/>
              <a:cs typeface="Arial" charset="0"/>
            </a:endParaRPr>
          </a:p>
        </p:txBody>
      </p:sp>
      <p:pic>
        <p:nvPicPr>
          <p:cNvPr id="5" name="Picture 2" descr=" a group of photos of researchers and test tub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045" y="684068"/>
            <a:ext cx="5022056"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txBox="1">
            <a:spLocks noChangeArrowheads="1"/>
          </p:cNvSpPr>
          <p:nvPr/>
        </p:nvSpPr>
        <p:spPr bwMode="auto">
          <a:xfrm>
            <a:off x="1485900" y="3364350"/>
            <a:ext cx="6286500" cy="1321951"/>
          </a:xfrm>
          <a:prstGeom prst="rect">
            <a:avLst/>
          </a:prstGeom>
          <a:noFill/>
          <a:ln>
            <a:noFill/>
          </a:ln>
          <a:effectLst/>
          <a:extLs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bodyPr>
          <a:lstStyle>
            <a:lvl1pPr marL="0" indent="0" algn="ctr" rtl="0" eaLnBrk="1" fontAlgn="base" hangingPunct="1">
              <a:spcBef>
                <a:spcPct val="20000"/>
              </a:spcBef>
              <a:spcAft>
                <a:spcPct val="0"/>
              </a:spcAft>
              <a:buClr>
                <a:srgbClr val="013972"/>
              </a:buClr>
              <a:buNone/>
              <a:defRPr sz="3200">
                <a:solidFill>
                  <a:schemeClr val="accent3">
                    <a:lumMod val="25000"/>
                  </a:schemeClr>
                </a:solidFill>
                <a:latin typeface="+mn-lt"/>
                <a:ea typeface="+mn-ea"/>
                <a:cs typeface="+mn-cs"/>
              </a:defRPr>
            </a:lvl1pPr>
            <a:lvl2pPr marL="457200" indent="0" algn="ctr" rtl="0" eaLnBrk="1" fontAlgn="base" hangingPunct="1">
              <a:spcBef>
                <a:spcPct val="20000"/>
              </a:spcBef>
              <a:spcAft>
                <a:spcPct val="0"/>
              </a:spcAft>
              <a:buClr>
                <a:srgbClr val="013972"/>
              </a:buClr>
              <a:buSzPct val="70000"/>
              <a:buFont typeface="Courier New" panose="02070309020205020404" pitchFamily="49" charset="0"/>
              <a:buNone/>
              <a:defRPr sz="2800">
                <a:solidFill>
                  <a:schemeClr val="accent3">
                    <a:lumMod val="25000"/>
                  </a:schemeClr>
                </a:solidFill>
                <a:latin typeface="+mn-lt"/>
                <a:ea typeface="Arial" charset="0"/>
                <a:cs typeface="+mn-cs"/>
              </a:defRPr>
            </a:lvl2pPr>
            <a:lvl3pPr marL="914400" indent="0" algn="ctr" rtl="0" eaLnBrk="1" fontAlgn="base" hangingPunct="1">
              <a:spcBef>
                <a:spcPct val="20000"/>
              </a:spcBef>
              <a:spcAft>
                <a:spcPct val="0"/>
              </a:spcAft>
              <a:buClr>
                <a:srgbClr val="013972"/>
              </a:buClr>
              <a:buFont typeface="Wingdings" panose="05000000000000000000" pitchFamily="2" charset="2"/>
              <a:buNone/>
              <a:defRPr sz="2400">
                <a:solidFill>
                  <a:schemeClr val="accent3">
                    <a:lumMod val="25000"/>
                  </a:schemeClr>
                </a:solidFill>
                <a:latin typeface="+mn-lt"/>
                <a:ea typeface="Arial" charset="0"/>
                <a:cs typeface="+mn-cs"/>
              </a:defRPr>
            </a:lvl3pPr>
            <a:lvl4pPr marL="1371600" indent="0" algn="ctr" rtl="0" eaLnBrk="1" fontAlgn="base" hangingPunct="1">
              <a:spcBef>
                <a:spcPct val="20000"/>
              </a:spcBef>
              <a:spcAft>
                <a:spcPct val="0"/>
              </a:spcAft>
              <a:buClr>
                <a:srgbClr val="013972"/>
              </a:buClr>
              <a:buSzPct val="70000"/>
              <a:buFont typeface="Wingdings" panose="05000000000000000000" pitchFamily="2" charset="2"/>
              <a:buNone/>
              <a:defRPr sz="2000">
                <a:solidFill>
                  <a:schemeClr val="accent3">
                    <a:lumMod val="25000"/>
                  </a:schemeClr>
                </a:solidFill>
                <a:latin typeface="+mn-lt"/>
                <a:ea typeface="Arial" charset="0"/>
                <a:cs typeface="+mn-cs"/>
              </a:defRPr>
            </a:lvl4pPr>
            <a:lvl5pPr marL="1828800" indent="0" algn="ctr" rtl="0" eaLnBrk="1" fontAlgn="base" hangingPunct="1">
              <a:spcBef>
                <a:spcPct val="20000"/>
              </a:spcBef>
              <a:spcAft>
                <a:spcPct val="0"/>
              </a:spcAft>
              <a:buClr>
                <a:srgbClr val="013972"/>
              </a:buClr>
              <a:buFont typeface="Trebuchet MS" panose="020B0603020202020204" pitchFamily="34" charset="0"/>
              <a:buNone/>
              <a:defRPr sz="2000">
                <a:solidFill>
                  <a:schemeClr val="accent3">
                    <a:lumMod val="25000"/>
                  </a:schemeClr>
                </a:solidFill>
                <a:latin typeface="+mn-lt"/>
                <a:ea typeface="Arial" charset="0"/>
                <a:cs typeface="+mn-cs"/>
              </a:defRPr>
            </a:lvl5pPr>
            <a:lvl6pPr marL="2286000" indent="0" algn="ctr" rtl="0" eaLnBrk="1" fontAlgn="base" hangingPunct="1">
              <a:spcBef>
                <a:spcPct val="20000"/>
              </a:spcBef>
              <a:spcAft>
                <a:spcPct val="0"/>
              </a:spcAft>
              <a:buNone/>
              <a:defRPr sz="2000">
                <a:solidFill>
                  <a:schemeClr val="tx1"/>
                </a:solidFill>
                <a:latin typeface="+mn-lt"/>
                <a:ea typeface="Arial" charset="0"/>
                <a:cs typeface="+mn-cs"/>
              </a:defRPr>
            </a:lvl6pPr>
            <a:lvl7pPr marL="2743200" indent="0" algn="ctr" rtl="0" eaLnBrk="1" fontAlgn="base" hangingPunct="1">
              <a:spcBef>
                <a:spcPct val="20000"/>
              </a:spcBef>
              <a:spcAft>
                <a:spcPct val="0"/>
              </a:spcAft>
              <a:buNone/>
              <a:defRPr sz="2000">
                <a:solidFill>
                  <a:schemeClr val="tx1"/>
                </a:solidFill>
                <a:latin typeface="+mn-lt"/>
                <a:ea typeface="Arial" charset="0"/>
                <a:cs typeface="+mn-cs"/>
              </a:defRPr>
            </a:lvl7pPr>
            <a:lvl8pPr marL="3200400" indent="0" algn="ctr" rtl="0" eaLnBrk="1" fontAlgn="base" hangingPunct="1">
              <a:spcBef>
                <a:spcPct val="20000"/>
              </a:spcBef>
              <a:spcAft>
                <a:spcPct val="0"/>
              </a:spcAft>
              <a:buNone/>
              <a:defRPr sz="2000">
                <a:solidFill>
                  <a:schemeClr val="tx1"/>
                </a:solidFill>
                <a:latin typeface="+mn-lt"/>
                <a:ea typeface="Arial" charset="0"/>
                <a:cs typeface="+mn-cs"/>
              </a:defRPr>
            </a:lvl8pPr>
            <a:lvl9pPr marL="3657600" indent="0" algn="ctr" rtl="0" eaLnBrk="1" fontAlgn="base" hangingPunct="1">
              <a:spcBef>
                <a:spcPct val="20000"/>
              </a:spcBef>
              <a:spcAft>
                <a:spcPct val="0"/>
              </a:spcAft>
              <a:buNone/>
              <a:defRPr sz="2000">
                <a:solidFill>
                  <a:schemeClr val="tx1"/>
                </a:solidFill>
                <a:latin typeface="+mn-lt"/>
                <a:ea typeface="Arial" charset="0"/>
                <a:cs typeface="+mn-cs"/>
              </a:defRPr>
            </a:lvl9pPr>
          </a:lstStyle>
          <a:p>
            <a:pPr defTabSz="685800">
              <a:tabLst>
                <a:tab pos="0" algn="l"/>
                <a:tab pos="685800" algn="l"/>
                <a:tab pos="1371600" algn="l"/>
                <a:tab pos="2057400" algn="l"/>
                <a:tab pos="2743200" algn="l"/>
                <a:tab pos="3429000" algn="l"/>
                <a:tab pos="4114800" algn="l"/>
                <a:tab pos="0" algn="l"/>
                <a:tab pos="685800" algn="l"/>
                <a:tab pos="1371600" algn="l"/>
                <a:tab pos="2057400" algn="l"/>
                <a:tab pos="2743200" algn="l"/>
                <a:tab pos="3429000" algn="l"/>
                <a:tab pos="4114800" algn="l"/>
                <a:tab pos="0" algn="l"/>
                <a:tab pos="685800" algn="l"/>
                <a:tab pos="1371600" algn="l"/>
                <a:tab pos="2057400" algn="l"/>
                <a:tab pos="2743200" algn="l"/>
                <a:tab pos="3429000" algn="l"/>
                <a:tab pos="4114800" algn="l"/>
              </a:tabLst>
            </a:pPr>
            <a:endParaRPr lang="en-US" sz="750" b="1" kern="0" dirty="0">
              <a:solidFill>
                <a:srgbClr val="E5E5E5">
                  <a:lumMod val="25000"/>
                </a:srgbClr>
              </a:solidFill>
              <a:latin typeface="Trebuchet MS"/>
              <a:sym typeface="Times New Roman" pitchFamily="18" charset="0"/>
            </a:endParaRPr>
          </a:p>
          <a:p>
            <a:pPr defTabSz="685800">
              <a:tabLst>
                <a:tab pos="0" algn="l"/>
                <a:tab pos="685800" algn="l"/>
                <a:tab pos="1371600" algn="l"/>
                <a:tab pos="2057400" algn="l"/>
                <a:tab pos="2743200" algn="l"/>
                <a:tab pos="3429000" algn="l"/>
                <a:tab pos="4114800" algn="l"/>
                <a:tab pos="0" algn="l"/>
                <a:tab pos="685800" algn="l"/>
                <a:tab pos="1371600" algn="l"/>
                <a:tab pos="2057400" algn="l"/>
                <a:tab pos="2743200" algn="l"/>
                <a:tab pos="3429000" algn="l"/>
                <a:tab pos="4114800" algn="l"/>
                <a:tab pos="0" algn="l"/>
                <a:tab pos="685800" algn="l"/>
                <a:tab pos="1371600" algn="l"/>
                <a:tab pos="2057400" algn="l"/>
                <a:tab pos="2743200" algn="l"/>
                <a:tab pos="3429000" algn="l"/>
                <a:tab pos="4114800" algn="l"/>
              </a:tabLst>
            </a:pPr>
            <a:r>
              <a:rPr lang="en-US" sz="1500" b="1" kern="0" dirty="0">
                <a:solidFill>
                  <a:srgbClr val="E5E5E5">
                    <a:lumMod val="25000"/>
                  </a:srgbClr>
                </a:solidFill>
                <a:latin typeface="Trebuchet MS"/>
                <a:sym typeface="Times New Roman" pitchFamily="18" charset="0"/>
              </a:rPr>
              <a:t>Matthew Portnoy, Ph.D.</a:t>
            </a:r>
          </a:p>
          <a:p>
            <a:pPr defTabSz="685800">
              <a:tabLst>
                <a:tab pos="0" algn="l"/>
                <a:tab pos="685800" algn="l"/>
                <a:tab pos="1371600" algn="l"/>
                <a:tab pos="2057400" algn="l"/>
                <a:tab pos="2743200" algn="l"/>
                <a:tab pos="3429000" algn="l"/>
                <a:tab pos="4114800" algn="l"/>
                <a:tab pos="0" algn="l"/>
                <a:tab pos="685800" algn="l"/>
                <a:tab pos="1371600" algn="l"/>
                <a:tab pos="2057400" algn="l"/>
                <a:tab pos="2743200" algn="l"/>
                <a:tab pos="3429000" algn="l"/>
                <a:tab pos="4114800" algn="l"/>
                <a:tab pos="0" algn="l"/>
                <a:tab pos="685800" algn="l"/>
                <a:tab pos="1371600" algn="l"/>
                <a:tab pos="2057400" algn="l"/>
                <a:tab pos="2743200" algn="l"/>
                <a:tab pos="3429000" algn="l"/>
                <a:tab pos="4114800" algn="l"/>
              </a:tabLst>
            </a:pPr>
            <a:r>
              <a:rPr lang="en-US" sz="1500" b="1" kern="0" dirty="0">
                <a:solidFill>
                  <a:srgbClr val="E5E5E5">
                    <a:lumMod val="25000"/>
                  </a:srgbClr>
                </a:solidFill>
                <a:latin typeface="Trebuchet MS"/>
                <a:sym typeface="Times New Roman" pitchFamily="18" charset="0"/>
              </a:rPr>
              <a:t>SBIR/STTR Program Coordinator</a:t>
            </a:r>
          </a:p>
          <a:p>
            <a:pPr defTabSz="685800">
              <a:tabLst>
                <a:tab pos="0" algn="l"/>
                <a:tab pos="685800" algn="l"/>
                <a:tab pos="1371600" algn="l"/>
                <a:tab pos="2057400" algn="l"/>
                <a:tab pos="2743200" algn="l"/>
                <a:tab pos="3429000" algn="l"/>
                <a:tab pos="4114800" algn="l"/>
                <a:tab pos="0" algn="l"/>
                <a:tab pos="685800" algn="l"/>
                <a:tab pos="1371600" algn="l"/>
                <a:tab pos="2057400" algn="l"/>
                <a:tab pos="2743200" algn="l"/>
                <a:tab pos="3429000" algn="l"/>
                <a:tab pos="4114800" algn="l"/>
                <a:tab pos="0" algn="l"/>
                <a:tab pos="685800" algn="l"/>
                <a:tab pos="1371600" algn="l"/>
                <a:tab pos="2057400" algn="l"/>
                <a:tab pos="2743200" algn="l"/>
                <a:tab pos="3429000" algn="l"/>
                <a:tab pos="4114800" algn="l"/>
              </a:tabLst>
            </a:pPr>
            <a:r>
              <a:rPr lang="en-US" sz="1500" b="1" kern="0" dirty="0">
                <a:solidFill>
                  <a:srgbClr val="E5E5E5">
                    <a:lumMod val="25000"/>
                  </a:srgbClr>
                </a:solidFill>
                <a:latin typeface="Trebuchet MS"/>
                <a:sym typeface="Times New Roman" pitchFamily="18" charset="0"/>
              </a:rPr>
              <a:t>Director of the Division of Special Programs</a:t>
            </a:r>
          </a:p>
          <a:p>
            <a:pPr defTabSz="685800">
              <a:tabLst>
                <a:tab pos="0" algn="l"/>
                <a:tab pos="685800" algn="l"/>
                <a:tab pos="1371600" algn="l"/>
                <a:tab pos="2057400" algn="l"/>
                <a:tab pos="2743200" algn="l"/>
                <a:tab pos="3429000" algn="l"/>
                <a:tab pos="4114800" algn="l"/>
                <a:tab pos="0" algn="l"/>
                <a:tab pos="685800" algn="l"/>
                <a:tab pos="1371600" algn="l"/>
                <a:tab pos="2057400" algn="l"/>
                <a:tab pos="2743200" algn="l"/>
                <a:tab pos="3429000" algn="l"/>
                <a:tab pos="4114800" algn="l"/>
                <a:tab pos="0" algn="l"/>
                <a:tab pos="685800" algn="l"/>
                <a:tab pos="1371600" algn="l"/>
                <a:tab pos="2057400" algn="l"/>
                <a:tab pos="2743200" algn="l"/>
                <a:tab pos="3429000" algn="l"/>
                <a:tab pos="4114800" algn="l"/>
              </a:tabLst>
            </a:pPr>
            <a:r>
              <a:rPr lang="en-US" sz="1500" b="1" kern="0" dirty="0">
                <a:solidFill>
                  <a:srgbClr val="E5E5E5">
                    <a:lumMod val="25000"/>
                  </a:srgbClr>
                </a:solidFill>
                <a:latin typeface="Trebuchet MS"/>
                <a:sym typeface="Times New Roman" pitchFamily="18" charset="0"/>
              </a:rPr>
              <a:t>Office of Extramural Research, NIH</a:t>
            </a:r>
          </a:p>
        </p:txBody>
      </p:sp>
      <p:sp>
        <p:nvSpPr>
          <p:cNvPr id="2" name="Title 1"/>
          <p:cNvSpPr>
            <a:spLocks noGrp="1"/>
          </p:cNvSpPr>
          <p:nvPr>
            <p:ph type="ctrTitle"/>
          </p:nvPr>
        </p:nvSpPr>
        <p:spPr>
          <a:xfrm>
            <a:off x="1490297" y="1650635"/>
            <a:ext cx="6000750" cy="1202531"/>
          </a:xfrm>
        </p:spPr>
        <p:txBody>
          <a:bodyPr/>
          <a:lstStyle/>
          <a:p>
            <a:pPr algn="ctr"/>
            <a:r>
              <a:rPr lang="en-US" sz="2700" dirty="0">
                <a:solidFill>
                  <a:schemeClr val="tx1"/>
                </a:solidFill>
              </a:rPr>
              <a:t>Overview of HHS SBIR/STTR Programs</a:t>
            </a:r>
          </a:p>
        </p:txBody>
      </p:sp>
    </p:spTree>
    <p:extLst>
      <p:ext uri="{BB962C8B-B14F-4D97-AF65-F5344CB8AC3E}">
        <p14:creationId xmlns:p14="http://schemas.microsoft.com/office/powerpoint/2010/main" val="3289087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97BDFA-CAC4-4DA3-89BF-50DB826D091D}"/>
              </a:ext>
            </a:extLst>
          </p:cNvPr>
          <p:cNvSpPr>
            <a:spLocks noGrp="1"/>
          </p:cNvSpPr>
          <p:nvPr>
            <p:ph type="sldNum" sz="quarter" idx="10"/>
          </p:nvPr>
        </p:nvSpPr>
        <p:spPr/>
        <p:txBody>
          <a:bodyPr/>
          <a:lstStyle/>
          <a:p>
            <a:pPr defTabSz="685800" fontAlgn="base">
              <a:spcBef>
                <a:spcPct val="0"/>
              </a:spcBef>
              <a:spcAft>
                <a:spcPct val="0"/>
              </a:spcAft>
            </a:pPr>
            <a:fld id="{60583324-AE1C-3546-A724-4BA4670D7901}" type="slidenum">
              <a:rPr lang="en-US">
                <a:solidFill>
                  <a:srgbClr val="FFFFFF"/>
                </a:solidFill>
                <a:latin typeface="Arial" charset="0"/>
                <a:ea typeface="ＭＳ Ｐゴシック" charset="0"/>
                <a:cs typeface="Arial" charset="0"/>
              </a:rPr>
              <a:pPr defTabSz="685800" fontAlgn="base">
                <a:spcBef>
                  <a:spcPct val="0"/>
                </a:spcBef>
                <a:spcAft>
                  <a:spcPct val="0"/>
                </a:spcAft>
              </a:pPr>
              <a:t>56</a:t>
            </a:fld>
            <a:endParaRPr lang="en-US" dirty="0">
              <a:solidFill>
                <a:srgbClr val="FFFFFF"/>
              </a:solidFill>
              <a:latin typeface="Arial" charset="0"/>
              <a:ea typeface="ＭＳ Ｐゴシック" charset="0"/>
              <a:cs typeface="Arial" charset="0"/>
            </a:endParaRPr>
          </a:p>
        </p:txBody>
      </p:sp>
      <p:pic>
        <p:nvPicPr>
          <p:cNvPr id="8" name="Content Placeholder 7" descr="a screen shot of the sbir.nih.gov web page with a photo that shows a divers group of indiviuals smiling.">
            <a:extLst>
              <a:ext uri="{FF2B5EF4-FFF2-40B4-BE49-F238E27FC236}">
                <a16:creationId xmlns:a16="http://schemas.microsoft.com/office/drawing/2014/main" id="{2639E8B6-5C71-4BEF-A5E4-1EA9E9D3A355}"/>
              </a:ext>
            </a:extLst>
          </p:cNvPr>
          <p:cNvPicPr>
            <a:picLocks noGrp="1" noChangeAspect="1"/>
          </p:cNvPicPr>
          <p:nvPr>
            <p:ph idx="1"/>
          </p:nvPr>
        </p:nvPicPr>
        <p:blipFill>
          <a:blip r:embed="rId2"/>
          <a:stretch>
            <a:fillRect/>
          </a:stretch>
        </p:blipFill>
        <p:spPr>
          <a:xfrm>
            <a:off x="1857375" y="1251293"/>
            <a:ext cx="5314950" cy="3137615"/>
          </a:xfrm>
          <a:prstGeom prst="rect">
            <a:avLst/>
          </a:prstGeom>
        </p:spPr>
      </p:pic>
      <p:sp>
        <p:nvSpPr>
          <p:cNvPr id="6" name="Rectangle 5">
            <a:extLst>
              <a:ext uri="{FF2B5EF4-FFF2-40B4-BE49-F238E27FC236}">
                <a16:creationId xmlns:a16="http://schemas.microsoft.com/office/drawing/2014/main" id="{4914B7D6-87F0-44BE-A890-040377E33463}"/>
              </a:ext>
            </a:extLst>
          </p:cNvPr>
          <p:cNvSpPr/>
          <p:nvPr/>
        </p:nvSpPr>
        <p:spPr>
          <a:xfrm>
            <a:off x="2171700" y="726500"/>
            <a:ext cx="4686300" cy="415498"/>
          </a:xfrm>
          <a:prstGeom prst="rect">
            <a:avLst/>
          </a:prstGeom>
        </p:spPr>
        <p:txBody>
          <a:bodyPr wrap="square">
            <a:spAutoFit/>
          </a:bodyPr>
          <a:lstStyle/>
          <a:p>
            <a:pPr algn="ctr" defTabSz="685800" fontAlgn="base">
              <a:spcBef>
                <a:spcPct val="0"/>
              </a:spcBef>
              <a:spcAft>
                <a:spcPct val="0"/>
              </a:spcAft>
            </a:pPr>
            <a:r>
              <a:rPr lang="en-US" sz="2100" b="1" dirty="0">
                <a:solidFill>
                  <a:srgbClr val="002060"/>
                </a:solidFill>
                <a:latin typeface="Arial" charset="0"/>
                <a:ea typeface="ＭＳ Ｐゴシック" charset="0"/>
                <a:cs typeface="Arial" charset="0"/>
                <a:hlinkClick r:id="rId3"/>
              </a:rPr>
              <a:t>https://sbir.nih.gov</a:t>
            </a:r>
            <a:r>
              <a:rPr lang="en-US" sz="2100" b="1" dirty="0">
                <a:solidFill>
                  <a:srgbClr val="002060"/>
                </a:solidFill>
                <a:latin typeface="Arial" charset="0"/>
                <a:ea typeface="ＭＳ Ｐゴシック" charset="0"/>
                <a:cs typeface="Arial" charset="0"/>
              </a:rPr>
              <a:t> </a:t>
            </a:r>
          </a:p>
        </p:txBody>
      </p:sp>
      <p:sp>
        <p:nvSpPr>
          <p:cNvPr id="2" name="Title 1">
            <a:extLst>
              <a:ext uri="{FF2B5EF4-FFF2-40B4-BE49-F238E27FC236}">
                <a16:creationId xmlns:a16="http://schemas.microsoft.com/office/drawing/2014/main" id="{6C848117-BE72-463F-886D-DD3CDA0DA03D}"/>
              </a:ext>
            </a:extLst>
          </p:cNvPr>
          <p:cNvSpPr>
            <a:spLocks noGrp="1"/>
          </p:cNvSpPr>
          <p:nvPr>
            <p:ph type="title"/>
          </p:nvPr>
        </p:nvSpPr>
        <p:spPr/>
        <p:txBody>
          <a:bodyPr/>
          <a:lstStyle/>
          <a:p>
            <a:r>
              <a:rPr lang="en-US" dirty="0"/>
              <a:t>NIH SBIR/STTR Website</a:t>
            </a:r>
          </a:p>
        </p:txBody>
      </p:sp>
    </p:spTree>
    <p:extLst>
      <p:ext uri="{BB962C8B-B14F-4D97-AF65-F5344CB8AC3E}">
        <p14:creationId xmlns:p14="http://schemas.microsoft.com/office/powerpoint/2010/main" val="1666813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657350" y="4388110"/>
            <a:ext cx="6172200" cy="426947"/>
          </a:xfrm>
        </p:spPr>
        <p:txBody>
          <a:bodyPr/>
          <a:lstStyle/>
          <a:p>
            <a:pPr marL="0" indent="0" algn="ctr">
              <a:buNone/>
            </a:pPr>
            <a:r>
              <a:rPr lang="en-US" sz="2100" dirty="0">
                <a:hlinkClick r:id="rId3"/>
              </a:rPr>
              <a:t>http://sbir.nih.gov/infographic</a:t>
            </a:r>
            <a:r>
              <a:rPr lang="en-US" sz="2100" dirty="0"/>
              <a:t>   </a:t>
            </a:r>
          </a:p>
        </p:txBody>
      </p:sp>
      <p:pic>
        <p:nvPicPr>
          <p:cNvPr id="3" name="Picture 2" descr="An image of a SBIR/STTR Application Process Infographic.  Use this interactive chart at contains helpful information to guide you though the NIH SBIR/STTR application process.  Click through the chart for answers to your related questions: Top box says Start the SBIR/STTR appolication process infographic.  Below are a series of three images with text:  1 is an image of message boxes, with text tat says confirm your small business meets eligibility requirements; 2 is an image of lightbulbs with teh text that says develop an innovative research idea; 3 is an image of a clipboard with the text five required registrations (overview.) below are three options to choose: SBIR Omnibus (PA-16-302), STTR Omnibus (PA-16-303, and Targeted SBIR/STTR FOAs"/>
          <p:cNvPicPr>
            <a:picLocks noChangeAspect="1"/>
          </p:cNvPicPr>
          <p:nvPr/>
        </p:nvPicPr>
        <p:blipFill>
          <a:blip r:embed="rId4"/>
          <a:stretch>
            <a:fillRect/>
          </a:stretch>
        </p:blipFill>
        <p:spPr>
          <a:xfrm>
            <a:off x="2582760" y="800100"/>
            <a:ext cx="4321382" cy="3547640"/>
          </a:xfrm>
          <a:prstGeom prst="rect">
            <a:avLst/>
          </a:prstGeom>
        </p:spPr>
      </p:pic>
      <p:sp>
        <p:nvSpPr>
          <p:cNvPr id="2" name="Title 1"/>
          <p:cNvSpPr>
            <a:spLocks noGrp="1"/>
          </p:cNvSpPr>
          <p:nvPr>
            <p:ph type="title"/>
          </p:nvPr>
        </p:nvSpPr>
        <p:spPr>
          <a:xfrm>
            <a:off x="4229100" y="120254"/>
            <a:ext cx="3486150" cy="422672"/>
          </a:xfrm>
        </p:spPr>
        <p:txBody>
          <a:bodyPr/>
          <a:lstStyle/>
          <a:p>
            <a:pPr algn="ctr"/>
            <a:r>
              <a:rPr lang="en-US" dirty="0"/>
              <a:t>New to SBIR/STTR?</a:t>
            </a:r>
          </a:p>
        </p:txBody>
      </p:sp>
    </p:spTree>
    <p:extLst>
      <p:ext uri="{BB962C8B-B14F-4D97-AF65-F5344CB8AC3E}">
        <p14:creationId xmlns:p14="http://schemas.microsoft.com/office/powerpoint/2010/main" val="3115294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n image that says there was a .45% set assice for the STTR program in FY 2017">
            <a:extLst>
              <a:ext uri="{FF2B5EF4-FFF2-40B4-BE49-F238E27FC236}">
                <a16:creationId xmlns:a16="http://schemas.microsoft.com/office/drawing/2014/main" id="{8133C799-05AC-4478-B7E6-5642D52FC7C4}"/>
              </a:ext>
            </a:extLst>
          </p:cNvPr>
          <p:cNvPicPr>
            <a:picLocks noChangeAspect="1"/>
          </p:cNvPicPr>
          <p:nvPr/>
        </p:nvPicPr>
        <p:blipFill>
          <a:blip r:embed="rId2"/>
          <a:stretch>
            <a:fillRect/>
          </a:stretch>
        </p:blipFill>
        <p:spPr>
          <a:xfrm>
            <a:off x="1632466" y="2800351"/>
            <a:ext cx="745301" cy="992210"/>
          </a:xfrm>
          <a:prstGeom prst="rect">
            <a:avLst/>
          </a:prstGeom>
        </p:spPr>
      </p:pic>
      <p:sp>
        <p:nvSpPr>
          <p:cNvPr id="11" name="Content Placeholder 2">
            <a:extLst>
              <a:ext uri="{FF2B5EF4-FFF2-40B4-BE49-F238E27FC236}">
                <a16:creationId xmlns:a16="http://schemas.microsoft.com/office/drawing/2014/main" id="{8DFFCB45-B0CF-48D6-AA7F-90D675612148}"/>
              </a:ext>
            </a:extLst>
          </p:cNvPr>
          <p:cNvSpPr txBox="1">
            <a:spLocks/>
          </p:cNvSpPr>
          <p:nvPr/>
        </p:nvSpPr>
        <p:spPr bwMode="auto">
          <a:xfrm>
            <a:off x="3028950" y="2355976"/>
            <a:ext cx="4572000" cy="2387474"/>
          </a:xfrm>
          <a:prstGeom prst="rect">
            <a:avLst/>
          </a:prstGeom>
          <a:noFill/>
          <a:ln>
            <a:noFill/>
          </a:ln>
          <a:effectLst/>
          <a:extLs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rgbClr val="013972"/>
              </a:buClr>
              <a:buChar char="•"/>
              <a:defRPr sz="2400">
                <a:solidFill>
                  <a:schemeClr val="accent3">
                    <a:lumMod val="25000"/>
                  </a:schemeClr>
                </a:solidFill>
                <a:latin typeface="+mn-lt"/>
                <a:ea typeface="+mn-ea"/>
                <a:cs typeface="+mn-cs"/>
              </a:defRPr>
            </a:lvl1pPr>
            <a:lvl2pPr marL="742950" indent="-285750" algn="l" rtl="0" eaLnBrk="1" fontAlgn="base" hangingPunct="1">
              <a:spcBef>
                <a:spcPct val="20000"/>
              </a:spcBef>
              <a:spcAft>
                <a:spcPct val="0"/>
              </a:spcAft>
              <a:buClr>
                <a:srgbClr val="013972"/>
              </a:buClr>
              <a:buSzPct val="70000"/>
              <a:buFont typeface="Courier New" panose="02070309020205020404" pitchFamily="49" charset="0"/>
              <a:buChar char="o"/>
              <a:defRPr sz="2200">
                <a:solidFill>
                  <a:schemeClr val="accent3">
                    <a:lumMod val="25000"/>
                  </a:schemeClr>
                </a:solidFill>
                <a:latin typeface="+mn-lt"/>
                <a:ea typeface="Arial" charset="0"/>
                <a:cs typeface="+mn-cs"/>
              </a:defRPr>
            </a:lvl2pPr>
            <a:lvl3pPr marL="1143000" indent="-228600" algn="l" rtl="0" eaLnBrk="1" fontAlgn="base" hangingPunct="1">
              <a:spcBef>
                <a:spcPct val="20000"/>
              </a:spcBef>
              <a:spcAft>
                <a:spcPct val="0"/>
              </a:spcAft>
              <a:buClr>
                <a:srgbClr val="013972"/>
              </a:buClr>
              <a:buFont typeface="Wingdings" panose="05000000000000000000" pitchFamily="2" charset="2"/>
              <a:buChar char="§"/>
              <a:defRPr sz="1800">
                <a:solidFill>
                  <a:schemeClr val="accent3">
                    <a:lumMod val="25000"/>
                  </a:schemeClr>
                </a:solidFill>
                <a:latin typeface="+mn-lt"/>
                <a:ea typeface="Arial" charset="0"/>
                <a:cs typeface="+mn-cs"/>
              </a:defRPr>
            </a:lvl3pPr>
            <a:lvl4pPr marL="1600200" indent="-228600" algn="l" rtl="0" eaLnBrk="1" fontAlgn="base" hangingPunct="1">
              <a:spcBef>
                <a:spcPct val="20000"/>
              </a:spcBef>
              <a:spcAft>
                <a:spcPct val="0"/>
              </a:spcAft>
              <a:buClr>
                <a:srgbClr val="013972"/>
              </a:buClr>
              <a:buSzPct val="70000"/>
              <a:buFont typeface="Wingdings" panose="05000000000000000000" pitchFamily="2" charset="2"/>
              <a:buChar char="q"/>
              <a:defRPr sz="1800">
                <a:solidFill>
                  <a:schemeClr val="accent3">
                    <a:lumMod val="25000"/>
                  </a:schemeClr>
                </a:solidFill>
                <a:latin typeface="+mn-lt"/>
                <a:ea typeface="Arial" charset="0"/>
                <a:cs typeface="+mn-cs"/>
              </a:defRPr>
            </a:lvl4pPr>
            <a:lvl5pPr marL="2057400" indent="-228600" algn="l" rtl="0" eaLnBrk="1" fontAlgn="base" hangingPunct="1">
              <a:spcBef>
                <a:spcPct val="20000"/>
              </a:spcBef>
              <a:spcAft>
                <a:spcPct val="0"/>
              </a:spcAft>
              <a:buClr>
                <a:srgbClr val="013972"/>
              </a:buClr>
              <a:buFont typeface="Trebuchet MS" panose="020B0603020202020204" pitchFamily="34" charset="0"/>
              <a:buChar char="»"/>
              <a:defRPr sz="1800">
                <a:solidFill>
                  <a:schemeClr val="accent3">
                    <a:lumMod val="25000"/>
                  </a:schemeClr>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marL="0" indent="0" defTabSz="685800">
              <a:buNone/>
            </a:pPr>
            <a:endParaRPr lang="en-US" sz="1800" kern="0" dirty="0">
              <a:solidFill>
                <a:srgbClr val="E5E5E5">
                  <a:lumMod val="25000"/>
                </a:srgbClr>
              </a:solidFill>
              <a:latin typeface="Trebuchet MS"/>
            </a:endParaRPr>
          </a:p>
          <a:p>
            <a:pPr marL="0" indent="0" defTabSz="685800">
              <a:buNone/>
            </a:pPr>
            <a:r>
              <a:rPr lang="en-US" sz="1800" b="1" kern="0" dirty="0">
                <a:solidFill>
                  <a:srgbClr val="004D86"/>
                </a:solidFill>
                <a:latin typeface="Trebuchet MS"/>
              </a:rPr>
              <a:t>SMALL BUSINESS TECHNOLOGY </a:t>
            </a:r>
          </a:p>
          <a:p>
            <a:pPr marL="0" indent="0" defTabSz="685800">
              <a:buNone/>
            </a:pPr>
            <a:r>
              <a:rPr lang="en-US" sz="1800" b="1" kern="0" dirty="0">
                <a:solidFill>
                  <a:srgbClr val="004D86"/>
                </a:solidFill>
                <a:latin typeface="Trebuchet MS"/>
              </a:rPr>
              <a:t>TRANSFER (STTR) PROGRAM</a:t>
            </a:r>
          </a:p>
          <a:p>
            <a:pPr marL="0" indent="0" defTabSz="685800">
              <a:buNone/>
            </a:pPr>
            <a:r>
              <a:rPr lang="en-US" sz="1650" kern="0" dirty="0">
                <a:solidFill>
                  <a:srgbClr val="E5E5E5">
                    <a:lumMod val="25000"/>
                  </a:srgbClr>
                </a:solidFill>
                <a:latin typeface="Trebuchet MS"/>
              </a:rPr>
              <a:t>Set-aside program to facilitate cooperative R&amp;D between small business concerns and US </a:t>
            </a:r>
          </a:p>
          <a:p>
            <a:pPr marL="0" indent="0" defTabSz="685800">
              <a:buNone/>
            </a:pPr>
            <a:r>
              <a:rPr lang="en-US" sz="1650" kern="0" dirty="0">
                <a:solidFill>
                  <a:srgbClr val="E5E5E5">
                    <a:lumMod val="25000"/>
                  </a:srgbClr>
                </a:solidFill>
                <a:latin typeface="Trebuchet MS"/>
              </a:rPr>
              <a:t>research institutions -- with potential for commercialization</a:t>
            </a:r>
          </a:p>
          <a:p>
            <a:pPr marL="257175" indent="-257175" defTabSz="685800"/>
            <a:endParaRPr lang="en-US" sz="1800" kern="0" dirty="0">
              <a:solidFill>
                <a:srgbClr val="E5E5E5">
                  <a:lumMod val="25000"/>
                </a:srgbClr>
              </a:solidFill>
              <a:latin typeface="Trebuchet MS"/>
            </a:endParaRPr>
          </a:p>
        </p:txBody>
      </p:sp>
      <p:pic>
        <p:nvPicPr>
          <p:cNvPr id="8" name="Picture 7" descr="an image that says there is a set aside of 3.2% in FY 17 for the SBIR program">
            <a:extLst>
              <a:ext uri="{FF2B5EF4-FFF2-40B4-BE49-F238E27FC236}">
                <a16:creationId xmlns:a16="http://schemas.microsoft.com/office/drawing/2014/main" id="{097C64EA-5D06-402A-AEEB-87FE8FD870ED}"/>
              </a:ext>
            </a:extLst>
          </p:cNvPr>
          <p:cNvPicPr>
            <a:picLocks noChangeAspect="1"/>
          </p:cNvPicPr>
          <p:nvPr/>
        </p:nvPicPr>
        <p:blipFill>
          <a:blip r:embed="rId3"/>
          <a:stretch>
            <a:fillRect/>
          </a:stretch>
        </p:blipFill>
        <p:spPr>
          <a:xfrm>
            <a:off x="1449570" y="925707"/>
            <a:ext cx="1111092" cy="1417443"/>
          </a:xfrm>
          <a:prstGeom prst="rect">
            <a:avLst/>
          </a:prstGeom>
        </p:spPr>
      </p:pic>
      <p:sp>
        <p:nvSpPr>
          <p:cNvPr id="10" name="Content Placeholder 2">
            <a:extLst>
              <a:ext uri="{FF2B5EF4-FFF2-40B4-BE49-F238E27FC236}">
                <a16:creationId xmlns:a16="http://schemas.microsoft.com/office/drawing/2014/main" id="{2C44F4F2-54C0-47E0-8BE7-2E352D5FC8DA}"/>
              </a:ext>
            </a:extLst>
          </p:cNvPr>
          <p:cNvSpPr>
            <a:spLocks noGrp="1"/>
          </p:cNvSpPr>
          <p:nvPr>
            <p:ph idx="1"/>
          </p:nvPr>
        </p:nvSpPr>
        <p:spPr>
          <a:xfrm>
            <a:off x="3028950" y="878827"/>
            <a:ext cx="5657850" cy="1284122"/>
          </a:xfrm>
        </p:spPr>
        <p:txBody>
          <a:bodyPr/>
          <a:lstStyle/>
          <a:p>
            <a:pPr marL="0" indent="0">
              <a:buNone/>
            </a:pPr>
            <a:r>
              <a:rPr lang="en-US" b="1" dirty="0">
                <a:solidFill>
                  <a:srgbClr val="004D86"/>
                </a:solidFill>
              </a:rPr>
              <a:t>SMALL  BUSINESS  INNOVATION </a:t>
            </a:r>
          </a:p>
          <a:p>
            <a:pPr marL="0" indent="0">
              <a:buNone/>
            </a:pPr>
            <a:r>
              <a:rPr lang="en-US" b="1" dirty="0">
                <a:solidFill>
                  <a:srgbClr val="004D86"/>
                </a:solidFill>
              </a:rPr>
              <a:t>RESEARCH (SBIR) PROGRAM</a:t>
            </a:r>
          </a:p>
          <a:p>
            <a:pPr marL="0" indent="0">
              <a:buNone/>
            </a:pPr>
            <a:r>
              <a:rPr lang="en-US" sz="1650" dirty="0"/>
              <a:t>Set-aside program for small business concerns to engage in federal R&amp;D -- with potential for commercialization</a:t>
            </a:r>
          </a:p>
          <a:p>
            <a:endParaRPr lang="en-US" dirty="0"/>
          </a:p>
        </p:txBody>
      </p:sp>
      <p:sp>
        <p:nvSpPr>
          <p:cNvPr id="2" name="Title 1"/>
          <p:cNvSpPr>
            <a:spLocks noGrp="1"/>
          </p:cNvSpPr>
          <p:nvPr>
            <p:ph type="title"/>
          </p:nvPr>
        </p:nvSpPr>
        <p:spPr>
          <a:xfrm>
            <a:off x="4457700" y="114300"/>
            <a:ext cx="3228975" cy="571500"/>
          </a:xfrm>
        </p:spPr>
        <p:txBody>
          <a:bodyPr/>
          <a:lstStyle/>
          <a:p>
            <a:pPr algn="ctr"/>
            <a:r>
              <a:rPr lang="en-US" dirty="0"/>
              <a:t>Congressionally Mandated Programs</a:t>
            </a:r>
          </a:p>
        </p:txBody>
      </p:sp>
    </p:spTree>
    <p:extLst>
      <p:ext uri="{BB962C8B-B14F-4D97-AF65-F5344CB8AC3E}">
        <p14:creationId xmlns:p14="http://schemas.microsoft.com/office/powerpoint/2010/main" val="4286770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85800" fontAlgn="base">
              <a:spcBef>
                <a:spcPct val="0"/>
              </a:spcBef>
              <a:spcAft>
                <a:spcPct val="0"/>
              </a:spcAft>
            </a:pPr>
            <a:fld id="{60583324-AE1C-3546-A724-4BA4670D7901}" type="slidenum">
              <a:rPr lang="en-US">
                <a:solidFill>
                  <a:srgbClr val="FFFFFF"/>
                </a:solidFill>
                <a:latin typeface="Arial" charset="0"/>
                <a:ea typeface="ＭＳ Ｐゴシック" charset="0"/>
                <a:cs typeface="Arial" charset="0"/>
              </a:rPr>
              <a:pPr defTabSz="685800" fontAlgn="base">
                <a:spcBef>
                  <a:spcPct val="0"/>
                </a:spcBef>
                <a:spcAft>
                  <a:spcPct val="0"/>
                </a:spcAft>
              </a:pPr>
              <a:t>59</a:t>
            </a:fld>
            <a:endParaRPr lang="en-US">
              <a:solidFill>
                <a:srgbClr val="FFFFFF"/>
              </a:solidFill>
              <a:latin typeface="Arial" charset="0"/>
              <a:ea typeface="ＭＳ Ｐゴシック" charset="0"/>
              <a:cs typeface="Arial" charset="0"/>
            </a:endParaRPr>
          </a:p>
        </p:txBody>
      </p:sp>
      <p:sp>
        <p:nvSpPr>
          <p:cNvPr id="5" name="Line 4" descr="&quot;&quot;" title="&quot;&quot;"/>
          <p:cNvSpPr>
            <a:spLocks noChangeShapeType="1"/>
          </p:cNvSpPr>
          <p:nvPr/>
        </p:nvSpPr>
        <p:spPr bwMode="auto">
          <a:xfrm>
            <a:off x="1543051" y="4057650"/>
            <a:ext cx="6045200" cy="0"/>
          </a:xfrm>
          <a:prstGeom prst="line">
            <a:avLst/>
          </a:prstGeom>
          <a:noFill/>
          <a:ln w="31750">
            <a:solidFill>
              <a:schemeClr val="bg1">
                <a:lumMod val="75000"/>
              </a:schemeClr>
            </a:solidFill>
            <a:round/>
            <a:headEnd type="none" w="sm" len="sm"/>
            <a:tailEnd type="none" w="sm" len="sm"/>
          </a:ln>
          <a:effectLst/>
        </p:spPr>
        <p:txBody>
          <a:bodyPr wrap="none" anchor="ctr"/>
          <a:lstStyle/>
          <a:p>
            <a:pPr defTabSz="685800" fontAlgn="base">
              <a:spcBef>
                <a:spcPct val="0"/>
              </a:spcBef>
              <a:spcAft>
                <a:spcPct val="0"/>
              </a:spcAft>
            </a:pPr>
            <a:endParaRPr lang="en-US" sz="1350" dirty="0">
              <a:solidFill>
                <a:srgbClr val="000000"/>
              </a:solidFill>
              <a:latin typeface="Arial" charset="0"/>
              <a:ea typeface="ＭＳ Ｐゴシック" charset="0"/>
              <a:cs typeface="Arial" charset="0"/>
            </a:endParaRPr>
          </a:p>
        </p:txBody>
      </p:sp>
      <p:sp>
        <p:nvSpPr>
          <p:cNvPr id="6" name="Rectangle 3"/>
          <p:cNvSpPr>
            <a:spLocks noChangeArrowheads="1"/>
          </p:cNvSpPr>
          <p:nvPr/>
        </p:nvSpPr>
        <p:spPr bwMode="auto">
          <a:xfrm>
            <a:off x="1969029" y="4151341"/>
            <a:ext cx="5480090" cy="554480"/>
          </a:xfrm>
          <a:prstGeom prst="rect">
            <a:avLst/>
          </a:prstGeom>
          <a:noFill/>
          <a:ln w="9525">
            <a:noFill/>
            <a:miter lim="800000"/>
            <a:headEnd/>
            <a:tailEnd/>
          </a:ln>
          <a:effectLst/>
        </p:spPr>
        <p:txBody>
          <a:bodyPr wrap="none" lIns="69056" tIns="34529" rIns="69056" bIns="34529">
            <a:spAutoFit/>
          </a:bodyPr>
          <a:lstStyle/>
          <a:p>
            <a:pPr algn="ctr" defTabSz="685800" eaLnBrk="0" fontAlgn="base" hangingPunct="0">
              <a:spcBef>
                <a:spcPct val="0"/>
              </a:spcBef>
              <a:spcAft>
                <a:spcPct val="0"/>
              </a:spcAft>
            </a:pPr>
            <a:r>
              <a:rPr lang="en-US" i="1" dirty="0">
                <a:solidFill>
                  <a:srgbClr val="004D86"/>
                </a:solidFill>
                <a:latin typeface="Trebuchet MS"/>
                <a:ea typeface="ＭＳ Ｐゴシック" charset="0"/>
                <a:cs typeface="Arial" charset="0"/>
              </a:rPr>
              <a:t>Small Business Innovation Development Act of 1982</a:t>
            </a:r>
          </a:p>
          <a:p>
            <a:pPr algn="ctr" defTabSz="685800" eaLnBrk="0" fontAlgn="base" hangingPunct="0">
              <a:spcBef>
                <a:spcPct val="0"/>
              </a:spcBef>
              <a:spcAft>
                <a:spcPct val="0"/>
              </a:spcAft>
            </a:pPr>
            <a:r>
              <a:rPr lang="en-US" sz="1350" dirty="0">
                <a:solidFill>
                  <a:srgbClr val="E5E5E5">
                    <a:lumMod val="10000"/>
                  </a:srgbClr>
                </a:solidFill>
                <a:latin typeface="Trebuchet MS"/>
                <a:ea typeface="ＭＳ Ｐゴシック" charset="0"/>
                <a:cs typeface="Arial" charset="0"/>
              </a:rPr>
              <a:t>P.L. 114-328 Re-Authorizes program through FY2022</a:t>
            </a:r>
            <a:endParaRPr lang="en-US" i="1" dirty="0">
              <a:solidFill>
                <a:srgbClr val="E5E5E5">
                  <a:lumMod val="10000"/>
                </a:srgbClr>
              </a:solidFill>
              <a:latin typeface="Trebuchet MS"/>
              <a:ea typeface="ＭＳ Ｐゴシック" charset="0"/>
              <a:cs typeface="Arial" charset="0"/>
            </a:endParaRPr>
          </a:p>
        </p:txBody>
      </p:sp>
      <p:sp>
        <p:nvSpPr>
          <p:cNvPr id="3" name="Content Placeholder 2"/>
          <p:cNvSpPr>
            <a:spLocks noGrp="1"/>
          </p:cNvSpPr>
          <p:nvPr>
            <p:ph idx="1"/>
          </p:nvPr>
        </p:nvSpPr>
        <p:spPr/>
        <p:txBody>
          <a:bodyPr/>
          <a:lstStyle/>
          <a:p>
            <a:pPr>
              <a:spcBef>
                <a:spcPts val="0"/>
              </a:spcBef>
              <a:spcAft>
                <a:spcPts val="1350"/>
              </a:spcAft>
            </a:pPr>
            <a:r>
              <a:rPr lang="en-US" dirty="0"/>
              <a:t>Stimulate technological innovation</a:t>
            </a:r>
          </a:p>
          <a:p>
            <a:pPr>
              <a:spcBef>
                <a:spcPts val="0"/>
              </a:spcBef>
              <a:spcAft>
                <a:spcPts val="1350"/>
              </a:spcAft>
            </a:pPr>
            <a:r>
              <a:rPr lang="en-US" dirty="0"/>
              <a:t>Use small business to meet federal R&amp;D needs</a:t>
            </a:r>
          </a:p>
          <a:p>
            <a:pPr>
              <a:spcBef>
                <a:spcPts val="0"/>
              </a:spcBef>
              <a:spcAft>
                <a:spcPts val="1350"/>
              </a:spcAft>
            </a:pPr>
            <a:r>
              <a:rPr lang="en-US" dirty="0"/>
              <a:t>Foster and encourage participation by minorities and disadvantaged persons in technological innovation</a:t>
            </a:r>
          </a:p>
          <a:p>
            <a:pPr>
              <a:spcBef>
                <a:spcPts val="0"/>
              </a:spcBef>
              <a:spcAft>
                <a:spcPts val="1350"/>
              </a:spcAft>
            </a:pPr>
            <a:r>
              <a:rPr lang="en-US" dirty="0"/>
              <a:t>Increase private-sector commercialization innovations derived from federal R&amp;D</a:t>
            </a:r>
          </a:p>
          <a:p>
            <a:pPr marL="0" indent="0">
              <a:buNone/>
            </a:pPr>
            <a:endParaRPr lang="en-US" dirty="0"/>
          </a:p>
        </p:txBody>
      </p:sp>
      <p:sp>
        <p:nvSpPr>
          <p:cNvPr id="2" name="Title 1"/>
          <p:cNvSpPr>
            <a:spLocks noGrp="1"/>
          </p:cNvSpPr>
          <p:nvPr>
            <p:ph type="title"/>
          </p:nvPr>
        </p:nvSpPr>
        <p:spPr/>
        <p:txBody>
          <a:bodyPr/>
          <a:lstStyle/>
          <a:p>
            <a:r>
              <a:rPr lang="en-US" sz="1950" dirty="0"/>
              <a:t>SBIR Purpose and Goals</a:t>
            </a:r>
          </a:p>
        </p:txBody>
      </p:sp>
    </p:spTree>
    <p:extLst>
      <p:ext uri="{BB962C8B-B14F-4D97-AF65-F5344CB8AC3E}">
        <p14:creationId xmlns:p14="http://schemas.microsoft.com/office/powerpoint/2010/main" val="2394965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1500"/>
          </a:xfrm>
        </p:spPr>
        <p:txBody>
          <a:bodyPr>
            <a:normAutofit fontScale="90000"/>
          </a:bodyPr>
          <a:lstStyle/>
          <a:p>
            <a:r>
              <a:rPr lang="en-US" dirty="0"/>
              <a:t> 8 Ways to Successfully Navigate NIH Peer Review</a:t>
            </a:r>
          </a:p>
        </p:txBody>
      </p:sp>
      <p:sp>
        <p:nvSpPr>
          <p:cNvPr id="3" name="Content Placeholder 2"/>
          <p:cNvSpPr>
            <a:spLocks noGrp="1" noChangeAspect="1"/>
          </p:cNvSpPr>
          <p:nvPr>
            <p:ph idx="1"/>
          </p:nvPr>
        </p:nvSpPr>
        <p:spPr/>
        <p:txBody>
          <a:bodyPr>
            <a:normAutofit/>
          </a:bodyPr>
          <a:lstStyle/>
          <a:p>
            <a:pPr marL="457200" indent="-457200">
              <a:buClr>
                <a:schemeClr val="tx1"/>
              </a:buClr>
              <a:buFont typeface="+mj-lt"/>
              <a:buAutoNum type="arabicPeriod"/>
            </a:pPr>
            <a:r>
              <a:rPr lang="en-US" sz="1900" dirty="0"/>
              <a:t>Know the Path of a Successful Application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Avoid Top Show Stoppers for SBIR/STTR Applicants </a:t>
            </a:r>
          </a:p>
          <a:p>
            <a:pPr marL="457200" indent="-457200">
              <a:buClr>
                <a:schemeClr val="tx1"/>
              </a:buClr>
              <a:buFont typeface="+mj-lt"/>
              <a:buAutoNum type="arabicPeriod"/>
            </a:pPr>
            <a:endParaRPr lang="en-US" sz="500" dirty="0"/>
          </a:p>
          <a:p>
            <a:pPr marL="457200" indent="-457200">
              <a:buClr>
                <a:schemeClr val="tx1"/>
              </a:buClr>
              <a:buFont typeface="+mj-lt"/>
              <a:buAutoNum type="arabicPeriod"/>
            </a:pPr>
            <a:r>
              <a:rPr lang="en-US" sz="1900" dirty="0"/>
              <a:t>Help Direct Your Application to the Best Place for Review and Funding </a:t>
            </a:r>
          </a:p>
          <a:p>
            <a:pPr>
              <a:buClr>
                <a:schemeClr val="tx1"/>
              </a:buClr>
              <a:buFont typeface="+mj-lt"/>
              <a:buAutoNum type="arabicPeriod"/>
            </a:pPr>
            <a:endParaRPr lang="en-US" sz="500" dirty="0"/>
          </a:p>
          <a:p>
            <a:pPr>
              <a:buClr>
                <a:schemeClr val="tx1"/>
              </a:buClr>
              <a:buFont typeface="+mj-lt"/>
              <a:buAutoNum type="arabicPeriod"/>
            </a:pPr>
            <a:endParaRPr lang="en-US" sz="500" dirty="0"/>
          </a:p>
          <a:p>
            <a:pPr marL="0" indent="0">
              <a:buNone/>
            </a:pPr>
            <a:endParaRPr lang="en-US" dirty="0"/>
          </a:p>
        </p:txBody>
      </p:sp>
    </p:spTree>
    <p:extLst>
      <p:ext uri="{BB962C8B-B14F-4D97-AF65-F5344CB8AC3E}">
        <p14:creationId xmlns:p14="http://schemas.microsoft.com/office/powerpoint/2010/main" val="4030149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85800" fontAlgn="base">
              <a:spcBef>
                <a:spcPct val="0"/>
              </a:spcBef>
              <a:spcAft>
                <a:spcPct val="0"/>
              </a:spcAft>
            </a:pPr>
            <a:fld id="{60583324-AE1C-3546-A724-4BA4670D7901}" type="slidenum">
              <a:rPr lang="en-US">
                <a:solidFill>
                  <a:srgbClr val="FFFFFF"/>
                </a:solidFill>
                <a:latin typeface="Arial" charset="0"/>
                <a:ea typeface="ＭＳ Ｐゴシック" charset="0"/>
                <a:cs typeface="Arial" charset="0"/>
              </a:rPr>
              <a:pPr defTabSz="685800" fontAlgn="base">
                <a:spcBef>
                  <a:spcPct val="0"/>
                </a:spcBef>
                <a:spcAft>
                  <a:spcPct val="0"/>
                </a:spcAft>
              </a:pPr>
              <a:t>60</a:t>
            </a:fld>
            <a:endParaRPr lang="en-US">
              <a:solidFill>
                <a:srgbClr val="FFFFFF"/>
              </a:solidFill>
              <a:latin typeface="Arial" charset="0"/>
              <a:ea typeface="ＭＳ Ｐゴシック" charset="0"/>
              <a:cs typeface="Arial" charset="0"/>
            </a:endParaRPr>
          </a:p>
        </p:txBody>
      </p:sp>
      <p:sp>
        <p:nvSpPr>
          <p:cNvPr id="5" name="Line 6" descr="&quot;&quot;" title="&quot;&quot;"/>
          <p:cNvSpPr>
            <a:spLocks noChangeShapeType="1"/>
          </p:cNvSpPr>
          <p:nvPr/>
        </p:nvSpPr>
        <p:spPr bwMode="auto">
          <a:xfrm>
            <a:off x="1574801" y="3886200"/>
            <a:ext cx="6045200" cy="0"/>
          </a:xfrm>
          <a:prstGeom prst="line">
            <a:avLst/>
          </a:prstGeom>
          <a:noFill/>
          <a:ln w="31750">
            <a:solidFill>
              <a:schemeClr val="bg1">
                <a:lumMod val="75000"/>
              </a:schemeClr>
            </a:solidFill>
            <a:round/>
            <a:headEnd type="none" w="sm" len="sm"/>
            <a:tailEnd type="none" w="sm" len="sm"/>
          </a:ln>
          <a:effectLst/>
        </p:spPr>
        <p:txBody>
          <a:bodyPr wrap="none" anchor="ctr"/>
          <a:lstStyle/>
          <a:p>
            <a:pPr defTabSz="685800" fontAlgn="base">
              <a:spcBef>
                <a:spcPct val="0"/>
              </a:spcBef>
              <a:spcAft>
                <a:spcPct val="0"/>
              </a:spcAft>
            </a:pPr>
            <a:endParaRPr lang="en-US" sz="1350" dirty="0">
              <a:solidFill>
                <a:srgbClr val="000000"/>
              </a:solidFill>
              <a:latin typeface="Arial" charset="0"/>
              <a:ea typeface="ＭＳ Ｐゴシック" charset="0"/>
              <a:cs typeface="Arial" charset="0"/>
            </a:endParaRPr>
          </a:p>
        </p:txBody>
      </p:sp>
      <p:sp>
        <p:nvSpPr>
          <p:cNvPr id="6" name="Rectangle 3"/>
          <p:cNvSpPr>
            <a:spLocks noChangeArrowheads="1"/>
          </p:cNvSpPr>
          <p:nvPr/>
        </p:nvSpPr>
        <p:spPr bwMode="auto">
          <a:xfrm>
            <a:off x="2385764" y="3943351"/>
            <a:ext cx="4582985" cy="831479"/>
          </a:xfrm>
          <a:prstGeom prst="rect">
            <a:avLst/>
          </a:prstGeom>
          <a:noFill/>
          <a:ln w="9525">
            <a:noFill/>
            <a:miter lim="800000"/>
            <a:headEnd/>
            <a:tailEnd/>
          </a:ln>
          <a:effectLst/>
        </p:spPr>
        <p:txBody>
          <a:bodyPr wrap="none" lIns="69056" tIns="34529" rIns="69056" bIns="34529">
            <a:spAutoFit/>
          </a:bodyPr>
          <a:lstStyle/>
          <a:p>
            <a:pPr algn="ctr" defTabSz="685800" eaLnBrk="0" fontAlgn="base" hangingPunct="0">
              <a:spcBef>
                <a:spcPct val="0"/>
              </a:spcBef>
              <a:spcAft>
                <a:spcPct val="0"/>
              </a:spcAft>
            </a:pPr>
            <a:r>
              <a:rPr lang="en-US" i="1" dirty="0">
                <a:solidFill>
                  <a:srgbClr val="004D86"/>
                </a:solidFill>
                <a:latin typeface="Trebuchet MS"/>
                <a:ea typeface="ＭＳ Ｐゴシック" charset="0"/>
                <a:cs typeface="Arial" charset="0"/>
              </a:rPr>
              <a:t>Small Business Research and Development </a:t>
            </a:r>
          </a:p>
          <a:p>
            <a:pPr algn="ctr" defTabSz="685800" eaLnBrk="0" fontAlgn="base" hangingPunct="0">
              <a:spcBef>
                <a:spcPct val="0"/>
              </a:spcBef>
              <a:spcAft>
                <a:spcPct val="0"/>
              </a:spcAft>
            </a:pPr>
            <a:r>
              <a:rPr lang="en-US" i="1" dirty="0">
                <a:solidFill>
                  <a:srgbClr val="004D86"/>
                </a:solidFill>
                <a:latin typeface="Trebuchet MS"/>
                <a:ea typeface="ＭＳ Ｐゴシック" charset="0"/>
                <a:cs typeface="Arial" charset="0"/>
              </a:rPr>
              <a:t>Enhancement Act of 1992</a:t>
            </a:r>
          </a:p>
          <a:p>
            <a:pPr algn="ctr" defTabSz="685800" eaLnBrk="0" fontAlgn="base" hangingPunct="0">
              <a:spcBef>
                <a:spcPct val="0"/>
              </a:spcBef>
              <a:spcAft>
                <a:spcPct val="0"/>
              </a:spcAft>
            </a:pPr>
            <a:r>
              <a:rPr lang="en-US" sz="1350" dirty="0">
                <a:solidFill>
                  <a:srgbClr val="E5E5E5">
                    <a:lumMod val="10000"/>
                  </a:srgbClr>
                </a:solidFill>
                <a:latin typeface="Trebuchet MS"/>
                <a:ea typeface="ＭＳ Ｐゴシック" charset="0"/>
                <a:cs typeface="Arial" charset="0"/>
              </a:rPr>
              <a:t>P.L. 114-328 Re-Authorizes program through FY2022</a:t>
            </a:r>
            <a:endParaRPr lang="en-US" i="1" dirty="0">
              <a:solidFill>
                <a:srgbClr val="E5E5E5">
                  <a:lumMod val="10000"/>
                </a:srgbClr>
              </a:solidFill>
              <a:latin typeface="Trebuchet MS"/>
              <a:ea typeface="ＭＳ Ｐゴシック" charset="0"/>
              <a:cs typeface="Arial" charset="0"/>
            </a:endParaRPr>
          </a:p>
        </p:txBody>
      </p:sp>
      <p:sp>
        <p:nvSpPr>
          <p:cNvPr id="3" name="Content Placeholder 2"/>
          <p:cNvSpPr>
            <a:spLocks noGrp="1"/>
          </p:cNvSpPr>
          <p:nvPr>
            <p:ph idx="1"/>
          </p:nvPr>
        </p:nvSpPr>
        <p:spPr/>
        <p:txBody>
          <a:bodyPr/>
          <a:lstStyle/>
          <a:p>
            <a:pPr>
              <a:spcBef>
                <a:spcPts val="0"/>
              </a:spcBef>
              <a:spcAft>
                <a:spcPts val="1350"/>
              </a:spcAft>
            </a:pPr>
            <a:r>
              <a:rPr lang="en-US" dirty="0"/>
              <a:t>Stimulate and foster scientific and technological innovation through </a:t>
            </a:r>
            <a:r>
              <a:rPr lang="en-US" dirty="0">
                <a:solidFill>
                  <a:srgbClr val="006BBD"/>
                </a:solidFill>
              </a:rPr>
              <a:t>cooperative research</a:t>
            </a:r>
            <a:r>
              <a:rPr lang="en-US" dirty="0"/>
              <a:t> and development carried out </a:t>
            </a:r>
            <a:r>
              <a:rPr lang="en-US" b="1" i="1" dirty="0"/>
              <a:t>between</a:t>
            </a:r>
            <a:r>
              <a:rPr lang="en-US" dirty="0"/>
              <a:t> </a:t>
            </a:r>
            <a:r>
              <a:rPr lang="en-US" dirty="0">
                <a:solidFill>
                  <a:srgbClr val="006BBD"/>
                </a:solidFill>
              </a:rPr>
              <a:t>small business concerns </a:t>
            </a:r>
            <a:r>
              <a:rPr lang="en-US" dirty="0"/>
              <a:t>and </a:t>
            </a:r>
            <a:r>
              <a:rPr lang="en-US" dirty="0">
                <a:solidFill>
                  <a:srgbClr val="006BBD"/>
                </a:solidFill>
              </a:rPr>
              <a:t>research institutions</a:t>
            </a:r>
          </a:p>
          <a:p>
            <a:pPr>
              <a:spcBef>
                <a:spcPts val="0"/>
              </a:spcBef>
              <a:spcAft>
                <a:spcPts val="1350"/>
              </a:spcAft>
            </a:pPr>
            <a:r>
              <a:rPr lang="en-US" dirty="0"/>
              <a:t>Foster </a:t>
            </a:r>
            <a:r>
              <a:rPr lang="en-US" dirty="0">
                <a:solidFill>
                  <a:srgbClr val="006BBD"/>
                </a:solidFill>
              </a:rPr>
              <a:t>technology transfer </a:t>
            </a:r>
            <a:r>
              <a:rPr lang="en-US" dirty="0"/>
              <a:t>between small business concerns and research institutions</a:t>
            </a:r>
          </a:p>
          <a:p>
            <a:endParaRPr lang="en-US" dirty="0"/>
          </a:p>
        </p:txBody>
      </p:sp>
      <p:sp>
        <p:nvSpPr>
          <p:cNvPr id="2" name="Title 1"/>
          <p:cNvSpPr>
            <a:spLocks noGrp="1"/>
          </p:cNvSpPr>
          <p:nvPr>
            <p:ph type="title"/>
          </p:nvPr>
        </p:nvSpPr>
        <p:spPr/>
        <p:txBody>
          <a:bodyPr/>
          <a:lstStyle/>
          <a:p>
            <a:r>
              <a:rPr lang="en-US" sz="1950" dirty="0"/>
              <a:t>STTR Purpose and Goals</a:t>
            </a:r>
          </a:p>
        </p:txBody>
      </p:sp>
    </p:spTree>
    <p:extLst>
      <p:ext uri="{BB962C8B-B14F-4D97-AF65-F5344CB8AC3E}">
        <p14:creationId xmlns:p14="http://schemas.microsoft.com/office/powerpoint/2010/main" val="4488241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85800" fontAlgn="base">
              <a:spcBef>
                <a:spcPct val="0"/>
              </a:spcBef>
              <a:spcAft>
                <a:spcPct val="0"/>
              </a:spcAft>
            </a:pPr>
            <a:fld id="{60583324-AE1C-3546-A724-4BA4670D7901}" type="slidenum">
              <a:rPr lang="en-US">
                <a:solidFill>
                  <a:srgbClr val="FFFFFF"/>
                </a:solidFill>
                <a:latin typeface="Arial" charset="0"/>
                <a:ea typeface="ＭＳ Ｐゴシック" charset="0"/>
                <a:cs typeface="Arial" charset="0"/>
              </a:rPr>
              <a:pPr defTabSz="685800" fontAlgn="base">
                <a:spcBef>
                  <a:spcPct val="0"/>
                </a:spcBef>
                <a:spcAft>
                  <a:spcPct val="0"/>
                </a:spcAft>
              </a:pPr>
              <a:t>61</a:t>
            </a:fld>
            <a:endParaRPr lang="en-US" dirty="0">
              <a:solidFill>
                <a:srgbClr val="FFFFFF"/>
              </a:solidFill>
              <a:latin typeface="Arial" charset="0"/>
              <a:ea typeface="ＭＳ Ｐゴシック" charset="0"/>
              <a:cs typeface="Arial" charset="0"/>
            </a:endParaRPr>
          </a:p>
        </p:txBody>
      </p:sp>
      <p:sp>
        <p:nvSpPr>
          <p:cNvPr id="3" name="Content Placeholder 2"/>
          <p:cNvSpPr>
            <a:spLocks noGrp="1"/>
          </p:cNvSpPr>
          <p:nvPr>
            <p:ph idx="1"/>
          </p:nvPr>
        </p:nvSpPr>
        <p:spPr/>
        <p:txBody>
          <a:bodyPr/>
          <a:lstStyle/>
          <a:p>
            <a:r>
              <a:rPr lang="en-US" dirty="0"/>
              <a:t>Congress passed a 5 year SBIR/STTR Reauthorization as part of S.2943, the 2017 National Defense Authorization Act (NDAA)</a:t>
            </a:r>
          </a:p>
          <a:p>
            <a:r>
              <a:rPr lang="en-US" dirty="0"/>
              <a:t>SBIR/STTR programs reauthorized for 5 year FY18 through FY22</a:t>
            </a:r>
          </a:p>
          <a:p>
            <a:r>
              <a:rPr lang="en-US" dirty="0"/>
              <a:t>Simple, one line reauthorization</a:t>
            </a:r>
          </a:p>
          <a:p>
            <a:r>
              <a:rPr lang="en-US" dirty="0"/>
              <a:t>No pilot programs extended, all expire 9/30/17</a:t>
            </a:r>
          </a:p>
          <a:p>
            <a:pPr lvl="1"/>
            <a:r>
              <a:rPr lang="en-US" dirty="0"/>
              <a:t>Direct Phase II</a:t>
            </a:r>
          </a:p>
          <a:p>
            <a:pPr lvl="1"/>
            <a:r>
              <a:rPr lang="en-US" dirty="0"/>
              <a:t>CRP</a:t>
            </a:r>
          </a:p>
          <a:p>
            <a:pPr lvl="1"/>
            <a:r>
              <a:rPr lang="en-US" dirty="0"/>
              <a:t>3% Agency SBIR Admin funds</a:t>
            </a:r>
          </a:p>
          <a:p>
            <a:pPr lvl="1"/>
            <a:r>
              <a:rPr lang="en-US" dirty="0"/>
              <a:t>NIH Phase 0 Proof of Concept Centers</a:t>
            </a:r>
          </a:p>
          <a:p>
            <a:r>
              <a:rPr lang="en-US" dirty="0"/>
              <a:t>Bills circulating in Congress as we speak on these and other areas. – Stay tuned.</a:t>
            </a:r>
          </a:p>
        </p:txBody>
      </p:sp>
      <p:sp>
        <p:nvSpPr>
          <p:cNvPr id="2" name="Title 1"/>
          <p:cNvSpPr>
            <a:spLocks noGrp="1"/>
          </p:cNvSpPr>
          <p:nvPr>
            <p:ph type="title"/>
          </p:nvPr>
        </p:nvSpPr>
        <p:spPr>
          <a:xfrm>
            <a:off x="2057400" y="266701"/>
            <a:ext cx="5715000" cy="422672"/>
          </a:xfrm>
        </p:spPr>
        <p:txBody>
          <a:bodyPr/>
          <a:lstStyle/>
          <a:p>
            <a:r>
              <a:rPr lang="en-US" sz="1500" dirty="0"/>
              <a:t>SBIR/STTR Reauthorization</a:t>
            </a:r>
            <a:br>
              <a:rPr lang="en-US" sz="1500" dirty="0"/>
            </a:br>
            <a:r>
              <a:rPr lang="en-US" sz="1500" dirty="0"/>
              <a:t>update</a:t>
            </a:r>
            <a:br>
              <a:rPr lang="en-US" sz="1500" dirty="0"/>
            </a:br>
            <a:endParaRPr lang="en-US" sz="1500" dirty="0"/>
          </a:p>
        </p:txBody>
      </p:sp>
    </p:spTree>
    <p:extLst>
      <p:ext uri="{BB962C8B-B14F-4D97-AF65-F5344CB8AC3E}">
        <p14:creationId xmlns:p14="http://schemas.microsoft.com/office/powerpoint/2010/main" val="24261659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BIR/STTR logo with the words America's Seed f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0" y="4049646"/>
            <a:ext cx="1643063" cy="60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descr="A table that shows the SBIR/STTR funding levels for the participating agencies ."/>
          <p:cNvGraphicFramePr>
            <a:graphicFrameLocks noGrp="1"/>
          </p:cNvGraphicFramePr>
          <p:nvPr>
            <p:extLst/>
          </p:nvPr>
        </p:nvGraphicFramePr>
        <p:xfrm>
          <a:off x="4229101" y="682270"/>
          <a:ext cx="3575957" cy="4245068"/>
        </p:xfrm>
        <a:graphic>
          <a:graphicData uri="http://schemas.openxmlformats.org/drawingml/2006/table">
            <a:tbl>
              <a:tblPr firstRow="1" bandRow="1">
                <a:tableStyleId>{5C22544A-7EE6-4342-B048-85BDC9FD1C3A}</a:tableStyleId>
              </a:tblPr>
              <a:tblGrid>
                <a:gridCol w="2683785">
                  <a:extLst>
                    <a:ext uri="{9D8B030D-6E8A-4147-A177-3AD203B41FA5}">
                      <a16:colId xmlns:a16="http://schemas.microsoft.com/office/drawing/2014/main" val="20000"/>
                    </a:ext>
                  </a:extLst>
                </a:gridCol>
                <a:gridCol w="892172">
                  <a:extLst>
                    <a:ext uri="{9D8B030D-6E8A-4147-A177-3AD203B41FA5}">
                      <a16:colId xmlns:a16="http://schemas.microsoft.com/office/drawing/2014/main" val="20001"/>
                    </a:ext>
                  </a:extLst>
                </a:gridCol>
              </a:tblGrid>
              <a:tr h="3094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baseline="0" dirty="0">
                          <a:solidFill>
                            <a:schemeClr val="bg1"/>
                          </a:solidFill>
                          <a:latin typeface="+mn-lt"/>
                          <a:ea typeface="+mn-ea"/>
                          <a:cs typeface="+mn-cs"/>
                        </a:rPr>
                        <a:t>Agencies with SBIR and STTR Programs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95000"/>
                        <a:lumOff val="5000"/>
                      </a:schemeClr>
                    </a:solidFill>
                  </a:tcPr>
                </a:tc>
                <a:tc>
                  <a:txBody>
                    <a:bodyPr/>
                    <a:lstStyle/>
                    <a:p>
                      <a:pPr algn="ctr"/>
                      <a:r>
                        <a:rPr lang="en-US" sz="1100" b="1" kern="1200" baseline="0" dirty="0">
                          <a:solidFill>
                            <a:schemeClr val="bg1"/>
                          </a:solidFill>
                          <a:latin typeface="+mn-lt"/>
                          <a:ea typeface="+mn-ea"/>
                          <a:cs typeface="+mn-cs"/>
                        </a:rPr>
                        <a:t>Budget</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extLst>
                  <a:ext uri="{0D108BD9-81ED-4DB2-BD59-A6C34878D82A}">
                    <a16:rowId xmlns:a16="http://schemas.microsoft.com/office/drawing/2014/main" val="10000"/>
                  </a:ext>
                </a:extLst>
              </a:tr>
              <a:tr h="205740">
                <a:tc>
                  <a:txBody>
                    <a:bodyPr/>
                    <a:lstStyle/>
                    <a:p>
                      <a:r>
                        <a:rPr lang="en-US" sz="900" b="0" dirty="0">
                          <a:solidFill>
                            <a:schemeClr val="tx1"/>
                          </a:solidFill>
                        </a:rPr>
                        <a:t>Department of Defense (DOD)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900" b="0" dirty="0">
                          <a:solidFill>
                            <a:schemeClr val="tx1"/>
                          </a:solidFill>
                        </a:rPr>
                        <a:t>$1.070B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extLst>
                  <a:ext uri="{0D108BD9-81ED-4DB2-BD59-A6C34878D82A}">
                    <a16:rowId xmlns:a16="http://schemas.microsoft.com/office/drawing/2014/main" val="10001"/>
                  </a:ext>
                </a:extLst>
              </a:tr>
              <a:tr h="448829">
                <a:tc>
                  <a:txBody>
                    <a:bodyPr/>
                    <a:lstStyle/>
                    <a:p>
                      <a:r>
                        <a:rPr lang="en-US" sz="900" b="0" dirty="0">
                          <a:solidFill>
                            <a:schemeClr val="tx1"/>
                          </a:solidFill>
                        </a:rPr>
                        <a:t>Department</a:t>
                      </a:r>
                      <a:r>
                        <a:rPr lang="en-US" sz="900" b="0" baseline="0" dirty="0">
                          <a:solidFill>
                            <a:schemeClr val="tx1"/>
                          </a:solidFill>
                        </a:rPr>
                        <a:t> of Health and Human Services (HHS), including the National Institutes of Health (NIH)*</a:t>
                      </a:r>
                      <a:endParaRPr lang="en-US" sz="9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900" b="0" dirty="0">
                          <a:solidFill>
                            <a:schemeClr val="tx1"/>
                          </a:solidFill>
                        </a:rPr>
                        <a:t>$797.0</a:t>
                      </a:r>
                      <a:r>
                        <a:rPr lang="en-US" sz="900" b="0" baseline="0" dirty="0">
                          <a:solidFill>
                            <a:schemeClr val="tx1"/>
                          </a:solidFill>
                        </a:rPr>
                        <a:t>M</a:t>
                      </a:r>
                      <a:endParaRPr lang="en-US" sz="9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448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Department</a:t>
                      </a:r>
                      <a:r>
                        <a:rPr lang="en-US" sz="900" b="0" baseline="0" dirty="0">
                          <a:solidFill>
                            <a:schemeClr val="tx1"/>
                          </a:solidFill>
                        </a:rPr>
                        <a:t> of Energy (</a:t>
                      </a:r>
                      <a:r>
                        <a:rPr lang="en-US" sz="900" b="0" dirty="0">
                          <a:solidFill>
                            <a:schemeClr val="tx1"/>
                          </a:solidFill>
                        </a:rPr>
                        <a:t>DOE),</a:t>
                      </a:r>
                      <a:r>
                        <a:rPr lang="en-US" sz="900" b="0" baseline="0" dirty="0">
                          <a:solidFill>
                            <a:schemeClr val="tx1"/>
                          </a:solidFill>
                        </a:rPr>
                        <a:t> including  Advanced Research Projects Agency – Energy (ARPA-E)</a:t>
                      </a:r>
                      <a:endParaRPr lang="en-US" sz="9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900" b="0" dirty="0">
                          <a:solidFill>
                            <a:schemeClr val="tx1"/>
                          </a:solidFill>
                        </a:rPr>
                        <a:t>$206.1M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National Aeronautics</a:t>
                      </a:r>
                      <a:r>
                        <a:rPr lang="en-US" sz="900" b="0" baseline="0" dirty="0">
                          <a:solidFill>
                            <a:schemeClr val="tx1"/>
                          </a:solidFill>
                        </a:rPr>
                        <a:t> and Space Administration (</a:t>
                      </a:r>
                      <a:r>
                        <a:rPr lang="en-US" sz="900" b="0" dirty="0">
                          <a:solidFill>
                            <a:schemeClr val="tx1"/>
                          </a:solidFill>
                        </a:rPr>
                        <a:t>NASA)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$180.1M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extLst>
                  <a:ext uri="{0D108BD9-81ED-4DB2-BD59-A6C34878D82A}">
                    <a16:rowId xmlns:a16="http://schemas.microsoft.com/office/drawing/2014/main" val="10004"/>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National Science</a:t>
                      </a:r>
                      <a:r>
                        <a:rPr lang="en-US" sz="900" b="0" baseline="0" dirty="0">
                          <a:solidFill>
                            <a:schemeClr val="tx1"/>
                          </a:solidFill>
                        </a:rPr>
                        <a:t> Foundation (NSF)</a:t>
                      </a:r>
                      <a:endParaRPr lang="en-US" sz="9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$176.0M</a:t>
                      </a:r>
                    </a:p>
                    <a:p>
                      <a:pPr algn="ctr"/>
                      <a:endParaRPr lang="en-US" sz="9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Agencies</a:t>
                      </a:r>
                      <a:r>
                        <a:rPr lang="en-US" sz="1100" b="1" baseline="0" dirty="0">
                          <a:solidFill>
                            <a:schemeClr val="bg1"/>
                          </a:solidFill>
                        </a:rPr>
                        <a:t> with SBIR Programs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sz="1100" b="1" kern="1200" baseline="0" dirty="0">
                          <a:solidFill>
                            <a:schemeClr val="bg1"/>
                          </a:solidFill>
                          <a:latin typeface="+mn-lt"/>
                          <a:ea typeface="+mn-ea"/>
                          <a:cs typeface="+mn-cs"/>
                        </a:rPr>
                        <a:t>Budget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extLst>
                  <a:ext uri="{0D108BD9-81ED-4DB2-BD59-A6C34878D82A}">
                    <a16:rowId xmlns:a16="http://schemas.microsoft.com/office/drawing/2014/main" val="10006"/>
                  </a:ext>
                </a:extLst>
              </a:tr>
              <a:tr h="205740">
                <a:tc>
                  <a:txBody>
                    <a:bodyPr/>
                    <a:lstStyle/>
                    <a:p>
                      <a:r>
                        <a:rPr lang="en-US" sz="900" b="0" dirty="0">
                          <a:solidFill>
                            <a:schemeClr val="tx1"/>
                          </a:solidFill>
                        </a:rPr>
                        <a:t>U.S. Department</a:t>
                      </a:r>
                      <a:r>
                        <a:rPr lang="en-US" sz="900" b="0" baseline="0" dirty="0">
                          <a:solidFill>
                            <a:schemeClr val="tx1"/>
                          </a:solidFill>
                        </a:rPr>
                        <a:t> of Agriculture (USDA)</a:t>
                      </a:r>
                      <a:endParaRPr lang="en-US" sz="9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900" b="0" dirty="0">
                          <a:solidFill>
                            <a:schemeClr val="tx1"/>
                          </a:solidFill>
                        </a:rPr>
                        <a:t>$25.3M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7"/>
                  </a:ext>
                </a:extLst>
              </a:tr>
              <a:tr h="517768">
                <a:tc>
                  <a:txBody>
                    <a:bodyPr/>
                    <a:lstStyle/>
                    <a:p>
                      <a:r>
                        <a:rPr lang="en-US" sz="900" b="0" dirty="0">
                          <a:solidFill>
                            <a:schemeClr val="tx1"/>
                          </a:solidFill>
                        </a:rPr>
                        <a:t>Department of Homeland Security (DHS):  Science and Technology Directorate (S&amp;T)</a:t>
                      </a:r>
                      <a:r>
                        <a:rPr lang="en-US" sz="900" b="0" baseline="0" dirty="0">
                          <a:solidFill>
                            <a:schemeClr val="tx1"/>
                          </a:solidFill>
                        </a:rPr>
                        <a:t> and Domestic Nuclear Detection Office (DNDO)</a:t>
                      </a:r>
                      <a:endParaRPr lang="en-US" sz="9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900" b="0" dirty="0">
                          <a:solidFill>
                            <a:schemeClr val="tx1"/>
                          </a:solidFill>
                        </a:rPr>
                        <a:t>$17.7M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extLst>
                  <a:ext uri="{0D108BD9-81ED-4DB2-BD59-A6C34878D82A}">
                    <a16:rowId xmlns:a16="http://schemas.microsoft.com/office/drawing/2014/main" val="10008"/>
                  </a:ext>
                </a:extLst>
              </a:tr>
              <a:tr h="577066">
                <a:tc>
                  <a:txBody>
                    <a:bodyPr/>
                    <a:lstStyle/>
                    <a:p>
                      <a:r>
                        <a:rPr lang="en-US" sz="900" b="0" dirty="0">
                          <a:solidFill>
                            <a:schemeClr val="tx1"/>
                          </a:solidFill>
                        </a:rPr>
                        <a:t>Department of Commerce:  National Oceanic and Atmospheric Administration (NOAA) and National Institute</a:t>
                      </a:r>
                      <a:r>
                        <a:rPr lang="en-US" sz="900" b="0" baseline="0" dirty="0">
                          <a:solidFill>
                            <a:schemeClr val="tx1"/>
                          </a:solidFill>
                        </a:rPr>
                        <a:t> of Standards and Technology (</a:t>
                      </a:r>
                      <a:r>
                        <a:rPr lang="en-US" sz="900" b="0" dirty="0">
                          <a:solidFill>
                            <a:schemeClr val="tx1"/>
                          </a:solidFill>
                        </a:rPr>
                        <a:t>NIST)*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900" b="0" dirty="0">
                          <a:solidFill>
                            <a:schemeClr val="tx1"/>
                          </a:solidFill>
                        </a:rPr>
                        <a:t>$8.4M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extLst>
                  <a:ext uri="{0D108BD9-81ED-4DB2-BD59-A6C34878D82A}">
                    <a16:rowId xmlns:a16="http://schemas.microsoft.com/office/drawing/2014/main" val="10009"/>
                  </a:ext>
                </a:extLst>
              </a:tr>
              <a:tr h="205740">
                <a:tc>
                  <a:txBody>
                    <a:bodyPr/>
                    <a:lstStyle/>
                    <a:p>
                      <a:r>
                        <a:rPr lang="en-US" sz="900" b="0" dirty="0">
                          <a:solidFill>
                            <a:schemeClr val="tx1"/>
                          </a:solidFill>
                        </a:rPr>
                        <a:t>Department</a:t>
                      </a:r>
                      <a:r>
                        <a:rPr lang="en-US" sz="900" b="0" baseline="0" dirty="0">
                          <a:solidFill>
                            <a:schemeClr val="tx1"/>
                          </a:solidFill>
                        </a:rPr>
                        <a:t> of Transportation (DOT)</a:t>
                      </a:r>
                      <a:endParaRPr lang="en-US" sz="9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900" b="0" dirty="0">
                          <a:solidFill>
                            <a:schemeClr val="tx1"/>
                          </a:solidFill>
                        </a:rPr>
                        <a:t>$7.9M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extLst>
                  <a:ext uri="{0D108BD9-81ED-4DB2-BD59-A6C34878D82A}">
                    <a16:rowId xmlns:a16="http://schemas.microsoft.com/office/drawing/2014/main" val="10010"/>
                  </a:ext>
                </a:extLst>
              </a:tr>
              <a:tr h="205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Department of Education (ED)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$7.5M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extLst>
                  <a:ext uri="{0D108BD9-81ED-4DB2-BD59-A6C34878D82A}">
                    <a16:rowId xmlns:a16="http://schemas.microsoft.com/office/drawing/2014/main" val="10011"/>
                  </a:ext>
                </a:extLst>
              </a:tr>
              <a:tr h="205740">
                <a:tc>
                  <a:txBody>
                    <a:bodyPr/>
                    <a:lstStyle/>
                    <a:p>
                      <a:r>
                        <a:rPr lang="en-US" sz="900" b="0" dirty="0">
                          <a:solidFill>
                            <a:schemeClr val="tx1"/>
                          </a:solidFill>
                        </a:rPr>
                        <a:t>Environmental Protection</a:t>
                      </a:r>
                      <a:r>
                        <a:rPr lang="en-US" sz="900" b="0" baseline="0" dirty="0">
                          <a:solidFill>
                            <a:schemeClr val="tx1"/>
                          </a:solidFill>
                        </a:rPr>
                        <a:t> Agency (EPA)</a:t>
                      </a:r>
                      <a:endParaRPr lang="en-US" sz="9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900" b="0" dirty="0">
                          <a:solidFill>
                            <a:schemeClr val="tx1"/>
                          </a:solidFill>
                        </a:rPr>
                        <a:t>$4.2M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extLst>
                  <a:ext uri="{0D108BD9-81ED-4DB2-BD59-A6C34878D82A}">
                    <a16:rowId xmlns:a16="http://schemas.microsoft.com/office/drawing/2014/main" val="10012"/>
                  </a:ext>
                </a:extLst>
              </a:tr>
            </a:tbl>
          </a:graphicData>
        </a:graphic>
      </p:graphicFrame>
      <p:pic>
        <p:nvPicPr>
          <p:cNvPr id="13" name="Content Placeholder 12" descr="a pie chart that shows the distribution of $2.5 billion in FY 2015 SBIR/STTR contract and grant funding.  Contract funding -- the largest piece --  about 40% -- went to DOD, another piece withe to NASA and a small piece went to all other agencies.  For grants, HHS had the biggest piece -- about 30% while DOE and NSF received about 10% each with a very small portion going to all others.">
            <a:extLst>
              <a:ext uri="{FF2B5EF4-FFF2-40B4-BE49-F238E27FC236}">
                <a16:creationId xmlns:a16="http://schemas.microsoft.com/office/drawing/2014/main" id="{A7B47185-52F0-4A05-9A51-C161926B1756}"/>
              </a:ext>
            </a:extLst>
          </p:cNvPr>
          <p:cNvPicPr>
            <a:picLocks noGrp="1" noChangeAspect="1"/>
          </p:cNvPicPr>
          <p:nvPr>
            <p:ph idx="1"/>
          </p:nvPr>
        </p:nvPicPr>
        <p:blipFill>
          <a:blip r:embed="rId4"/>
          <a:stretch>
            <a:fillRect/>
          </a:stretch>
        </p:blipFill>
        <p:spPr>
          <a:xfrm>
            <a:off x="1097362" y="774930"/>
            <a:ext cx="3122947" cy="3296698"/>
          </a:xfrm>
          <a:prstGeom prst="rect">
            <a:avLst/>
          </a:prstGeom>
        </p:spPr>
      </p:pic>
      <p:sp>
        <p:nvSpPr>
          <p:cNvPr id="2" name="Title 1"/>
          <p:cNvSpPr>
            <a:spLocks noGrp="1"/>
          </p:cNvSpPr>
          <p:nvPr>
            <p:ph type="title"/>
          </p:nvPr>
        </p:nvSpPr>
        <p:spPr>
          <a:xfrm>
            <a:off x="4229101" y="57150"/>
            <a:ext cx="3575957" cy="594122"/>
          </a:xfrm>
        </p:spPr>
        <p:txBody>
          <a:bodyPr/>
          <a:lstStyle/>
          <a:p>
            <a:pPr algn="ctr"/>
            <a:r>
              <a:rPr lang="en-US" dirty="0"/>
              <a:t>SBIR/STTR Budgets by Agency FY15 </a:t>
            </a:r>
          </a:p>
        </p:txBody>
      </p:sp>
    </p:spTree>
    <p:extLst>
      <p:ext uri="{BB962C8B-B14F-4D97-AF65-F5344CB8AC3E}">
        <p14:creationId xmlns:p14="http://schemas.microsoft.com/office/powerpoint/2010/main" val="832434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descr="a table that shows 2015 SBIR/Sttr budget.  SBIR:  NIH, $861 million; CDC $11 million; ACL (NIDILRR), $3 million; and FDA $1.4 million.  NIH is the only agency that provides STTR funding, $121 million"/>
          <p:cNvGraphicFramePr>
            <a:graphicFrameLocks noGrp="1"/>
          </p:cNvGraphicFramePr>
          <p:nvPr>
            <p:extLst/>
          </p:nvPr>
        </p:nvGraphicFramePr>
        <p:xfrm>
          <a:off x="2286001" y="800101"/>
          <a:ext cx="4800601" cy="3454307"/>
        </p:xfrm>
        <a:graphic>
          <a:graphicData uri="http://schemas.openxmlformats.org/drawingml/2006/table">
            <a:tbl>
              <a:tblPr firstRow="1" bandRow="1">
                <a:tableStyleId>{5C22544A-7EE6-4342-B048-85BDC9FD1C3A}</a:tableStyleId>
              </a:tblPr>
              <a:tblGrid>
                <a:gridCol w="1883780">
                  <a:extLst>
                    <a:ext uri="{9D8B030D-6E8A-4147-A177-3AD203B41FA5}">
                      <a16:colId xmlns:a16="http://schemas.microsoft.com/office/drawing/2014/main" val="20000"/>
                    </a:ext>
                  </a:extLst>
                </a:gridCol>
                <a:gridCol w="1579945">
                  <a:extLst>
                    <a:ext uri="{9D8B030D-6E8A-4147-A177-3AD203B41FA5}">
                      <a16:colId xmlns:a16="http://schemas.microsoft.com/office/drawing/2014/main" val="20001"/>
                    </a:ext>
                  </a:extLst>
                </a:gridCol>
                <a:gridCol w="1336877">
                  <a:extLst>
                    <a:ext uri="{9D8B030D-6E8A-4147-A177-3AD203B41FA5}">
                      <a16:colId xmlns:a16="http://schemas.microsoft.com/office/drawing/2014/main" val="20002"/>
                    </a:ext>
                  </a:extLst>
                </a:gridCol>
              </a:tblGrid>
              <a:tr h="468185">
                <a:tc>
                  <a:txBody>
                    <a:bodyPr/>
                    <a:lstStyle/>
                    <a:p>
                      <a:pPr algn="ctr"/>
                      <a:r>
                        <a:rPr lang="en-US" sz="2100" dirty="0">
                          <a:latin typeface="Trebuchet MS" panose="020B0603020202020204" pitchFamily="34" charset="0"/>
                        </a:rPr>
                        <a:t>2017 Budget</a:t>
                      </a:r>
                    </a:p>
                  </a:txBody>
                  <a:tcPr marL="115443" marR="115443" marT="57722" marB="57722">
                    <a:lnL w="12700" cap="flat" cmpd="sng" algn="ctr">
                      <a:solidFill>
                        <a:srgbClr val="004D86"/>
                      </a:solidFill>
                      <a:prstDash val="solid"/>
                      <a:round/>
                      <a:headEnd type="none" w="med" len="med"/>
                      <a:tailEnd type="none" w="med" len="med"/>
                    </a:lnL>
                    <a:lnR w="12700" cmpd="sng">
                      <a:noFill/>
                    </a:lnR>
                    <a:lnT w="12700" cap="flat" cmpd="sng" algn="ctr">
                      <a:solidFill>
                        <a:srgbClr val="004D86"/>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4D86"/>
                    </a:solidFill>
                  </a:tcPr>
                </a:tc>
                <a:tc>
                  <a:txBody>
                    <a:bodyPr/>
                    <a:lstStyle/>
                    <a:p>
                      <a:pPr algn="ctr"/>
                      <a:r>
                        <a:rPr lang="en-US" sz="2100" dirty="0">
                          <a:latin typeface="Trebuchet MS" panose="020B0603020202020204" pitchFamily="34" charset="0"/>
                        </a:rPr>
                        <a:t>SBIR</a:t>
                      </a:r>
                    </a:p>
                  </a:txBody>
                  <a:tcPr marL="115443" marR="115443" marT="57722" marB="57722">
                    <a:lnL w="12700" cmpd="sng">
                      <a:noFill/>
                    </a:lnL>
                    <a:lnR w="12700" cmpd="sng">
                      <a:noFill/>
                    </a:lnR>
                    <a:lnT w="12700" cap="flat" cmpd="sng" algn="ctr">
                      <a:solidFill>
                        <a:srgbClr val="004D86"/>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4D86"/>
                    </a:solidFill>
                  </a:tcPr>
                </a:tc>
                <a:tc>
                  <a:txBody>
                    <a:bodyPr/>
                    <a:lstStyle/>
                    <a:p>
                      <a:pPr algn="ctr"/>
                      <a:r>
                        <a:rPr lang="en-US" sz="2100" dirty="0">
                          <a:latin typeface="Trebuchet MS" panose="020B0603020202020204" pitchFamily="34" charset="0"/>
                        </a:rPr>
                        <a:t>STTR</a:t>
                      </a:r>
                    </a:p>
                  </a:txBody>
                  <a:tcPr marL="115443" marR="115443" marT="57722" marB="57722">
                    <a:lnL w="12700" cmpd="sng">
                      <a:noFill/>
                    </a:lnL>
                    <a:lnR w="12700" cap="flat" cmpd="sng" algn="ctr">
                      <a:solidFill>
                        <a:srgbClr val="004D86"/>
                      </a:solidFill>
                      <a:prstDash val="solid"/>
                      <a:round/>
                      <a:headEnd type="none" w="med" len="med"/>
                      <a:tailEnd type="none" w="med" len="med"/>
                    </a:lnR>
                    <a:lnT w="12700" cap="flat" cmpd="sng" algn="ctr">
                      <a:solidFill>
                        <a:srgbClr val="004D86"/>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4D86"/>
                    </a:solidFill>
                  </a:tcPr>
                </a:tc>
                <a:extLst>
                  <a:ext uri="{0D108BD9-81ED-4DB2-BD59-A6C34878D82A}">
                    <a16:rowId xmlns:a16="http://schemas.microsoft.com/office/drawing/2014/main" val="10000"/>
                  </a:ext>
                </a:extLst>
              </a:tr>
              <a:tr h="755523">
                <a:tc>
                  <a:txBody>
                    <a:bodyPr/>
                    <a:lstStyle/>
                    <a:p>
                      <a:pPr algn="ctr"/>
                      <a:r>
                        <a:rPr lang="en-US" sz="2100" dirty="0">
                          <a:solidFill>
                            <a:schemeClr val="accent3">
                              <a:lumMod val="25000"/>
                            </a:schemeClr>
                          </a:solidFill>
                          <a:latin typeface="Trebuchet MS" panose="020B0603020202020204" pitchFamily="34" charset="0"/>
                        </a:rPr>
                        <a:t>NIH</a:t>
                      </a:r>
                    </a:p>
                  </a:txBody>
                  <a:tcPr marL="115443" marR="115443" marT="57722" marB="57722">
                    <a:lnL w="12700" cap="flat" cmpd="sng" algn="ctr">
                      <a:solidFill>
                        <a:srgbClr val="004D86"/>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100" dirty="0">
                          <a:solidFill>
                            <a:schemeClr val="accent3">
                              <a:lumMod val="25000"/>
                            </a:schemeClr>
                          </a:solidFill>
                          <a:latin typeface="Trebuchet MS" panose="020B0603020202020204" pitchFamily="34" charset="0"/>
                        </a:rPr>
                        <a:t>$861M</a:t>
                      </a:r>
                    </a:p>
                    <a:p>
                      <a:pPr algn="ctr"/>
                      <a:endParaRPr lang="en-US" sz="2100" dirty="0">
                        <a:solidFill>
                          <a:schemeClr val="accent3">
                            <a:lumMod val="25000"/>
                          </a:schemeClr>
                        </a:solidFill>
                        <a:latin typeface="Trebuchet MS" panose="020B0603020202020204" pitchFamily="34" charset="0"/>
                      </a:endParaRPr>
                    </a:p>
                  </a:txBody>
                  <a:tcPr marL="115443" marR="115443" marT="57722" marB="57722">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100" dirty="0">
                          <a:solidFill>
                            <a:schemeClr val="accent3">
                              <a:lumMod val="25000"/>
                            </a:schemeClr>
                          </a:solidFill>
                          <a:latin typeface="Trebuchet MS" panose="020B0603020202020204" pitchFamily="34" charset="0"/>
                        </a:rPr>
                        <a:t>$121M</a:t>
                      </a:r>
                    </a:p>
                    <a:p>
                      <a:pPr algn="ctr"/>
                      <a:endParaRPr lang="en-US" sz="2100" dirty="0">
                        <a:solidFill>
                          <a:schemeClr val="accent3">
                            <a:lumMod val="25000"/>
                          </a:schemeClr>
                        </a:solidFill>
                        <a:latin typeface="Trebuchet MS" panose="020B0603020202020204" pitchFamily="34" charset="0"/>
                      </a:endParaRPr>
                    </a:p>
                  </a:txBody>
                  <a:tcPr marL="115443" marR="115443" marT="57722" marB="57722">
                    <a:lnL w="12700" cmpd="sng">
                      <a:noFill/>
                    </a:lnL>
                    <a:lnR w="12700" cap="flat" cmpd="sng" algn="ctr">
                      <a:solidFill>
                        <a:srgbClr val="004D8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5552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100" dirty="0">
                          <a:solidFill>
                            <a:schemeClr val="accent3">
                              <a:lumMod val="25000"/>
                            </a:schemeClr>
                          </a:solidFill>
                          <a:latin typeface="Trebuchet MS" panose="020B0603020202020204" pitchFamily="34" charset="0"/>
                        </a:rPr>
                        <a:t>CDC</a:t>
                      </a:r>
                    </a:p>
                    <a:p>
                      <a:pPr algn="ctr"/>
                      <a:endParaRPr lang="en-US" sz="2100" dirty="0">
                        <a:solidFill>
                          <a:schemeClr val="accent3">
                            <a:lumMod val="25000"/>
                          </a:schemeClr>
                        </a:solidFill>
                        <a:latin typeface="Trebuchet MS" panose="020B0603020202020204" pitchFamily="34" charset="0"/>
                      </a:endParaRPr>
                    </a:p>
                  </a:txBody>
                  <a:tcPr marL="115443" marR="115443" marT="57722" marB="57722">
                    <a:lnL w="12700" cap="flat" cmpd="sng" algn="ctr">
                      <a:solidFill>
                        <a:srgbClr val="004D86"/>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F4F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100" dirty="0">
                          <a:solidFill>
                            <a:schemeClr val="accent3">
                              <a:lumMod val="25000"/>
                            </a:schemeClr>
                          </a:solidFill>
                          <a:latin typeface="Trebuchet MS" panose="020B0603020202020204" pitchFamily="34" charset="0"/>
                        </a:rPr>
                        <a:t>~$11.0M</a:t>
                      </a:r>
                    </a:p>
                    <a:p>
                      <a:pPr algn="ctr"/>
                      <a:endParaRPr lang="en-US" sz="2100" dirty="0">
                        <a:solidFill>
                          <a:schemeClr val="accent3">
                            <a:lumMod val="25000"/>
                          </a:schemeClr>
                        </a:solidFill>
                        <a:latin typeface="Trebuchet MS" panose="020B0603020202020204" pitchFamily="34" charset="0"/>
                      </a:endParaRPr>
                    </a:p>
                  </a:txBody>
                  <a:tcPr marL="115443" marR="115443" marT="57722" marB="57722">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F4F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accent3">
                              <a:lumMod val="25000"/>
                            </a:schemeClr>
                          </a:solidFill>
                          <a:latin typeface="Trebuchet MS" panose="020B0603020202020204" pitchFamily="34" charset="0"/>
                        </a:rPr>
                        <a:t>N/A</a:t>
                      </a:r>
                    </a:p>
                    <a:p>
                      <a:pPr algn="ctr"/>
                      <a:endParaRPr lang="en-US" sz="1800" dirty="0">
                        <a:solidFill>
                          <a:schemeClr val="accent3">
                            <a:lumMod val="25000"/>
                          </a:schemeClr>
                        </a:solidFill>
                        <a:latin typeface="Trebuchet MS" panose="020B0603020202020204" pitchFamily="34" charset="0"/>
                      </a:endParaRPr>
                    </a:p>
                  </a:txBody>
                  <a:tcPr marL="115443" marR="115443" marT="57722" marB="57722">
                    <a:lnL w="12700" cmpd="sng">
                      <a:noFill/>
                    </a:lnL>
                    <a:lnR w="12700" cap="flat" cmpd="sng" algn="ctr">
                      <a:solidFill>
                        <a:srgbClr val="004D8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F4F8"/>
                    </a:solidFill>
                  </a:tcPr>
                </a:tc>
                <a:extLst>
                  <a:ext uri="{0D108BD9-81ED-4DB2-BD59-A6C34878D82A}">
                    <a16:rowId xmlns:a16="http://schemas.microsoft.com/office/drawing/2014/main" val="10002"/>
                  </a:ext>
                </a:extLst>
              </a:tr>
              <a:tr h="719553">
                <a:tc>
                  <a:txBody>
                    <a:bodyPr/>
                    <a:lstStyle/>
                    <a:p>
                      <a:pPr algn="ctr"/>
                      <a:r>
                        <a:rPr lang="en-US" sz="2100" dirty="0">
                          <a:solidFill>
                            <a:schemeClr val="accent3">
                              <a:lumMod val="25000"/>
                            </a:schemeClr>
                          </a:solidFill>
                          <a:latin typeface="Trebuchet MS" panose="020B0603020202020204" pitchFamily="34" charset="0"/>
                        </a:rPr>
                        <a:t>ACL </a:t>
                      </a:r>
                    </a:p>
                    <a:p>
                      <a:pPr algn="ctr"/>
                      <a:r>
                        <a:rPr lang="en-US" sz="1200" dirty="0">
                          <a:solidFill>
                            <a:schemeClr val="accent3">
                              <a:lumMod val="25000"/>
                            </a:schemeClr>
                          </a:solidFill>
                          <a:latin typeface="Trebuchet MS" panose="020B0603020202020204" pitchFamily="34" charset="0"/>
                        </a:rPr>
                        <a:t>(NIDILRR)</a:t>
                      </a:r>
                    </a:p>
                  </a:txBody>
                  <a:tcPr marL="115443" marR="115443" marT="57722" marB="57722">
                    <a:lnL w="12700" cap="flat" cmpd="sng" algn="ctr">
                      <a:solidFill>
                        <a:srgbClr val="004D86"/>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100" dirty="0">
                          <a:solidFill>
                            <a:schemeClr val="accent3">
                              <a:lumMod val="25000"/>
                            </a:schemeClr>
                          </a:solidFill>
                          <a:latin typeface="Trebuchet MS" panose="020B0603020202020204" pitchFamily="34" charset="0"/>
                        </a:rPr>
                        <a:t>~$3M</a:t>
                      </a:r>
                    </a:p>
                  </a:txBody>
                  <a:tcPr marL="115443" marR="115443" marT="57722" marB="57722">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accent3">
                              <a:lumMod val="25000"/>
                            </a:schemeClr>
                          </a:solidFill>
                          <a:latin typeface="Trebuchet MS" panose="020B0603020202020204" pitchFamily="34" charset="0"/>
                        </a:rPr>
                        <a:t>N/A</a:t>
                      </a:r>
                    </a:p>
                  </a:txBody>
                  <a:tcPr marL="115443" marR="115443" marT="57722" marB="57722">
                    <a:lnL w="12700" cmpd="sng">
                      <a:noFill/>
                    </a:lnL>
                    <a:lnR w="12700" cap="flat" cmpd="sng" algn="ctr">
                      <a:solidFill>
                        <a:srgbClr val="004D8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5552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100" dirty="0">
                          <a:solidFill>
                            <a:schemeClr val="accent3">
                              <a:lumMod val="25000"/>
                            </a:schemeClr>
                          </a:solidFill>
                          <a:latin typeface="Trebuchet MS" panose="020B0603020202020204" pitchFamily="34" charset="0"/>
                        </a:rPr>
                        <a:t>FDA</a:t>
                      </a:r>
                    </a:p>
                    <a:p>
                      <a:pPr algn="ctr"/>
                      <a:endParaRPr lang="en-US" sz="2100" dirty="0">
                        <a:solidFill>
                          <a:schemeClr val="accent3">
                            <a:lumMod val="25000"/>
                          </a:schemeClr>
                        </a:solidFill>
                        <a:latin typeface="Trebuchet MS" panose="020B0603020202020204" pitchFamily="34" charset="0"/>
                      </a:endParaRPr>
                    </a:p>
                  </a:txBody>
                  <a:tcPr marL="115443" marR="115443" marT="57722" marB="57722">
                    <a:lnL w="12700" cap="flat" cmpd="sng" algn="ctr">
                      <a:solidFill>
                        <a:srgbClr val="004D86"/>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4F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100" dirty="0">
                          <a:solidFill>
                            <a:schemeClr val="accent3">
                              <a:lumMod val="25000"/>
                            </a:schemeClr>
                          </a:solidFill>
                          <a:latin typeface="Trebuchet MS" panose="020B0603020202020204" pitchFamily="34" charset="0"/>
                        </a:rPr>
                        <a:t>~$1.4M</a:t>
                      </a:r>
                    </a:p>
                    <a:p>
                      <a:pPr algn="ctr"/>
                      <a:endParaRPr lang="en-US" sz="2100" dirty="0">
                        <a:solidFill>
                          <a:schemeClr val="accent3">
                            <a:lumMod val="25000"/>
                          </a:schemeClr>
                        </a:solidFill>
                        <a:latin typeface="Trebuchet MS" panose="020B0603020202020204" pitchFamily="34" charset="0"/>
                      </a:endParaRPr>
                    </a:p>
                  </a:txBody>
                  <a:tcPr marL="115443" marR="115443" marT="57722" marB="57722">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4F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accent3">
                              <a:lumMod val="25000"/>
                            </a:schemeClr>
                          </a:solidFill>
                          <a:latin typeface="Trebuchet MS" panose="020B0603020202020204" pitchFamily="34" charset="0"/>
                        </a:rPr>
                        <a:t>N/A</a:t>
                      </a:r>
                    </a:p>
                    <a:p>
                      <a:pPr algn="ctr"/>
                      <a:endParaRPr lang="en-US" sz="1800" dirty="0">
                        <a:solidFill>
                          <a:schemeClr val="accent3">
                            <a:lumMod val="25000"/>
                          </a:schemeClr>
                        </a:solidFill>
                        <a:latin typeface="Trebuchet MS" panose="020B0603020202020204" pitchFamily="34" charset="0"/>
                      </a:endParaRPr>
                    </a:p>
                  </a:txBody>
                  <a:tcPr marL="115443" marR="115443" marT="57722" marB="57722">
                    <a:lnL w="12700" cmpd="sng">
                      <a:noFill/>
                    </a:lnL>
                    <a:lnR w="12700" cap="flat" cmpd="sng" algn="ctr">
                      <a:solidFill>
                        <a:srgbClr val="004D8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4F8"/>
                    </a:solidFill>
                  </a:tcPr>
                </a:tc>
                <a:extLst>
                  <a:ext uri="{0D108BD9-81ED-4DB2-BD59-A6C34878D82A}">
                    <a16:rowId xmlns:a16="http://schemas.microsoft.com/office/drawing/2014/main" val="10004"/>
                  </a:ext>
                </a:extLst>
              </a:tr>
            </a:tbl>
          </a:graphicData>
        </a:graphic>
      </p:graphicFrame>
      <p:sp>
        <p:nvSpPr>
          <p:cNvPr id="689154" name="Rectangle 2"/>
          <p:cNvSpPr>
            <a:spLocks noGrp="1" noChangeArrowheads="1"/>
          </p:cNvSpPr>
          <p:nvPr>
            <p:ph type="title"/>
          </p:nvPr>
        </p:nvSpPr>
        <p:spPr>
          <a:xfrm>
            <a:off x="4229100" y="-114300"/>
            <a:ext cx="3486150" cy="1028700"/>
          </a:xfrm>
        </p:spPr>
        <p:txBody>
          <a:bodyPr/>
          <a:lstStyle/>
          <a:p>
            <a:pPr algn="ctr"/>
            <a:r>
              <a:rPr lang="en-US" sz="1950" dirty="0"/>
              <a:t>HHS Program Funding</a:t>
            </a:r>
            <a:endParaRPr lang="en-US" sz="1950" dirty="0">
              <a:solidFill>
                <a:srgbClr val="FFFF00"/>
              </a:solidFill>
            </a:endParaRPr>
          </a:p>
        </p:txBody>
      </p:sp>
    </p:spTree>
    <p:extLst>
      <p:ext uri="{BB962C8B-B14F-4D97-AF65-F5344CB8AC3E}">
        <p14:creationId xmlns:p14="http://schemas.microsoft.com/office/powerpoint/2010/main" val="27472405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57501" y="4319565"/>
            <a:ext cx="3746897" cy="47877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r>
              <a:rPr lang="en-US" b="1" dirty="0">
                <a:solidFill>
                  <a:srgbClr val="004D86"/>
                </a:solidFill>
                <a:latin typeface="Arial" pitchFamily="34" charset="0"/>
                <a:cs typeface="Arial" pitchFamily="34" charset="0"/>
              </a:rPr>
              <a:t>Determined at Time of Award</a:t>
            </a:r>
          </a:p>
        </p:txBody>
      </p:sp>
      <p:sp>
        <p:nvSpPr>
          <p:cNvPr id="3" name="Content Placeholder 2"/>
          <p:cNvSpPr>
            <a:spLocks noGrp="1"/>
          </p:cNvSpPr>
          <p:nvPr>
            <p:ph idx="1"/>
          </p:nvPr>
        </p:nvSpPr>
        <p:spPr/>
        <p:txBody>
          <a:bodyPr/>
          <a:lstStyle/>
          <a:p>
            <a:pPr>
              <a:spcBef>
                <a:spcPts val="0"/>
              </a:spcBef>
              <a:spcAft>
                <a:spcPts val="1350"/>
              </a:spcAft>
            </a:pPr>
            <a:r>
              <a:rPr lang="en-US" sz="1500" dirty="0"/>
              <a:t>Organized as for-profit US business </a:t>
            </a:r>
          </a:p>
          <a:p>
            <a:pPr>
              <a:spcBef>
                <a:spcPts val="0"/>
              </a:spcBef>
              <a:spcAft>
                <a:spcPts val="1350"/>
              </a:spcAft>
            </a:pPr>
            <a:r>
              <a:rPr lang="en-US" sz="1500" dirty="0"/>
              <a:t>Small: 500 or fewer employees, including affiliates</a:t>
            </a:r>
          </a:p>
          <a:p>
            <a:pPr>
              <a:spcBef>
                <a:spcPts val="0"/>
              </a:spcBef>
              <a:spcAft>
                <a:spcPts val="1350"/>
              </a:spcAft>
            </a:pPr>
            <a:r>
              <a:rPr lang="en-US" sz="1500" dirty="0"/>
              <a:t>Work must be done in the US (with few exceptions)</a:t>
            </a:r>
          </a:p>
          <a:p>
            <a:r>
              <a:rPr lang="en-US" sz="1500" dirty="0"/>
              <a:t>Individual Ownership: </a:t>
            </a:r>
          </a:p>
          <a:p>
            <a:pPr lvl="1">
              <a:spcAft>
                <a:spcPts val="450"/>
              </a:spcAft>
            </a:pPr>
            <a:r>
              <a:rPr lang="en-US" sz="1350" dirty="0"/>
              <a:t>Greater than 50% US-owned by individuals and independently operated OR </a:t>
            </a:r>
          </a:p>
          <a:p>
            <a:pPr lvl="1">
              <a:spcBef>
                <a:spcPts val="0"/>
              </a:spcBef>
              <a:spcAft>
                <a:spcPts val="450"/>
              </a:spcAft>
            </a:pPr>
            <a:r>
              <a:rPr lang="en-US" sz="1350" dirty="0"/>
              <a:t>Greater than 50% owned and controlled by other business concern/s that is/are greater than 50% owned and controlled by one or more individuals OR </a:t>
            </a:r>
          </a:p>
          <a:p>
            <a:pPr lvl="1">
              <a:spcBef>
                <a:spcPts val="0"/>
              </a:spcBef>
              <a:spcAft>
                <a:spcPts val="450"/>
              </a:spcAft>
            </a:pPr>
            <a:r>
              <a:rPr lang="en-US" sz="1350" dirty="0"/>
              <a:t>Be a concern which is more than 50% owned by multiple venture capital operating companies, hedge funds, private equity firms, or any combination of these (For FOAs after 1/28/2013 NIH; 7/10/14 CDC) </a:t>
            </a:r>
          </a:p>
          <a:p>
            <a:endParaRPr lang="en-US" sz="1650" dirty="0"/>
          </a:p>
        </p:txBody>
      </p:sp>
      <p:sp>
        <p:nvSpPr>
          <p:cNvPr id="2" name="Title 1"/>
          <p:cNvSpPr>
            <a:spLocks noGrp="1"/>
          </p:cNvSpPr>
          <p:nvPr>
            <p:ph type="title"/>
          </p:nvPr>
        </p:nvSpPr>
        <p:spPr/>
        <p:txBody>
          <a:bodyPr/>
          <a:lstStyle/>
          <a:p>
            <a:r>
              <a:rPr lang="en-US" sz="1950" dirty="0"/>
              <a:t>Program Eligibility Criteria</a:t>
            </a:r>
          </a:p>
        </p:txBody>
      </p:sp>
    </p:spTree>
    <p:extLst>
      <p:ext uri="{BB962C8B-B14F-4D97-AF65-F5344CB8AC3E}">
        <p14:creationId xmlns:p14="http://schemas.microsoft.com/office/powerpoint/2010/main" val="3959112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85800" fontAlgn="base">
              <a:spcBef>
                <a:spcPct val="0"/>
              </a:spcBef>
              <a:spcAft>
                <a:spcPct val="0"/>
              </a:spcAft>
            </a:pPr>
            <a:fld id="{60583324-AE1C-3546-A724-4BA4670D7901}" type="slidenum">
              <a:rPr lang="en-US">
                <a:solidFill>
                  <a:srgbClr val="FFFFFF"/>
                </a:solidFill>
                <a:latin typeface="Arial" charset="0"/>
                <a:ea typeface="ＭＳ Ｐゴシック" charset="0"/>
                <a:cs typeface="Arial" charset="0"/>
              </a:rPr>
              <a:pPr defTabSz="685800" fontAlgn="base">
                <a:spcBef>
                  <a:spcPct val="0"/>
                </a:spcBef>
                <a:spcAft>
                  <a:spcPct val="0"/>
                </a:spcAft>
              </a:pPr>
              <a:t>65</a:t>
            </a:fld>
            <a:endParaRPr lang="en-US">
              <a:solidFill>
                <a:srgbClr val="FFFFFF"/>
              </a:solidFill>
              <a:latin typeface="Arial" charset="0"/>
              <a:ea typeface="ＭＳ Ｐゴシック" charset="0"/>
              <a:cs typeface="Arial" charset="0"/>
            </a:endParaRPr>
          </a:p>
        </p:txBody>
      </p:sp>
      <p:sp>
        <p:nvSpPr>
          <p:cNvPr id="3" name="Content Placeholder 2"/>
          <p:cNvSpPr>
            <a:spLocks noGrp="1"/>
          </p:cNvSpPr>
          <p:nvPr>
            <p:ph idx="1"/>
          </p:nvPr>
        </p:nvSpPr>
        <p:spPr/>
        <p:txBody>
          <a:bodyPr/>
          <a:lstStyle/>
          <a:p>
            <a:pPr>
              <a:spcBef>
                <a:spcPts val="0"/>
              </a:spcBef>
              <a:spcAft>
                <a:spcPts val="1350"/>
              </a:spcAft>
            </a:pPr>
            <a:r>
              <a:rPr lang="en-US" dirty="0"/>
              <a:t>Applicant is a Small Business Concern</a:t>
            </a:r>
          </a:p>
          <a:p>
            <a:r>
              <a:rPr lang="en-US" dirty="0"/>
              <a:t>Formal Cooperative R&amp;D Effort</a:t>
            </a:r>
          </a:p>
          <a:p>
            <a:pPr lvl="1"/>
            <a:r>
              <a:rPr lang="en-US" dirty="0"/>
              <a:t>Minimum 40% by small business</a:t>
            </a:r>
          </a:p>
          <a:p>
            <a:pPr lvl="1">
              <a:spcAft>
                <a:spcPts val="1350"/>
              </a:spcAft>
            </a:pPr>
            <a:r>
              <a:rPr lang="en-US" dirty="0"/>
              <a:t>Minimum 30% by US research institution</a:t>
            </a:r>
          </a:p>
          <a:p>
            <a:r>
              <a:rPr lang="en-US" dirty="0"/>
              <a:t>US Research Institution</a:t>
            </a:r>
          </a:p>
          <a:p>
            <a:pPr lvl="1">
              <a:spcAft>
                <a:spcPts val="1350"/>
              </a:spcAft>
            </a:pPr>
            <a:r>
              <a:rPr lang="en-US" dirty="0"/>
              <a:t>College or university; other non-profit research organization; Federal R&amp;D center</a:t>
            </a:r>
          </a:p>
          <a:p>
            <a:r>
              <a:rPr lang="en-US" dirty="0"/>
              <a:t>Intellectual Property Agreement</a:t>
            </a:r>
          </a:p>
          <a:p>
            <a:pPr lvl="1"/>
            <a:r>
              <a:rPr lang="en-US" dirty="0"/>
              <a:t>Allocation of rights in IP and rights to carry out follow-on R&amp;D and commercialization</a:t>
            </a:r>
          </a:p>
          <a:p>
            <a:endParaRPr lang="en-US" dirty="0"/>
          </a:p>
        </p:txBody>
      </p:sp>
      <p:sp>
        <p:nvSpPr>
          <p:cNvPr id="2" name="Title 1"/>
          <p:cNvSpPr>
            <a:spLocks noGrp="1"/>
          </p:cNvSpPr>
          <p:nvPr>
            <p:ph type="title"/>
          </p:nvPr>
        </p:nvSpPr>
        <p:spPr/>
        <p:txBody>
          <a:bodyPr/>
          <a:lstStyle/>
          <a:p>
            <a:r>
              <a:rPr lang="en-US" dirty="0"/>
              <a:t>STTR </a:t>
            </a:r>
            <a:r>
              <a:rPr lang="en-US" sz="1950" dirty="0"/>
              <a:t>Eligibility</a:t>
            </a:r>
            <a:r>
              <a:rPr lang="en-US" dirty="0"/>
              <a:t> Criteria</a:t>
            </a:r>
          </a:p>
        </p:txBody>
      </p:sp>
    </p:spTree>
    <p:extLst>
      <p:ext uri="{BB962C8B-B14F-4D97-AF65-F5344CB8AC3E}">
        <p14:creationId xmlns:p14="http://schemas.microsoft.com/office/powerpoint/2010/main" val="2797245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C2F3D44-829F-4567-A644-CC51C89EB72C}"/>
              </a:ext>
            </a:extLst>
          </p:cNvPr>
          <p:cNvSpPr txBox="1"/>
          <p:nvPr/>
        </p:nvSpPr>
        <p:spPr>
          <a:xfrm>
            <a:off x="3886201" y="3933183"/>
            <a:ext cx="3846625" cy="975460"/>
          </a:xfrm>
          <a:prstGeom prst="rect">
            <a:avLst/>
          </a:prstGeom>
          <a:noFill/>
        </p:spPr>
        <p:txBody>
          <a:bodyPr wrap="square" rtlCol="0">
            <a:spAutoFit/>
          </a:bodyPr>
          <a:lstStyle/>
          <a:p>
            <a:pPr defTabSz="685800" fontAlgn="base">
              <a:spcBef>
                <a:spcPct val="0"/>
              </a:spcBef>
              <a:spcAft>
                <a:spcPct val="0"/>
              </a:spcAft>
            </a:pPr>
            <a:r>
              <a:rPr lang="en-US" b="1" dirty="0">
                <a:solidFill>
                  <a:srgbClr val="004274"/>
                </a:solidFill>
                <a:latin typeface="Trebuchet MS" panose="020B0603020202020204" pitchFamily="34" charset="0"/>
                <a:ea typeface="ＭＳ Ｐゴシック" charset="0"/>
                <a:cs typeface="Arial" charset="0"/>
              </a:rPr>
              <a:t>      </a:t>
            </a:r>
            <a:r>
              <a:rPr lang="en-US" b="1" dirty="0">
                <a:solidFill>
                  <a:srgbClr val="686D7E"/>
                </a:solidFill>
                <a:latin typeface="Trebuchet MS" panose="020B0603020202020204" pitchFamily="34" charset="0"/>
                <a:ea typeface="ＭＳ Ｐゴシック" charset="0"/>
                <a:cs typeface="Arial" charset="0"/>
              </a:rPr>
              <a:t>Phase III Commercialization</a:t>
            </a:r>
          </a:p>
          <a:p>
            <a:pPr defTabSz="685800" fontAlgn="base">
              <a:spcBef>
                <a:spcPct val="0"/>
              </a:spcBef>
              <a:spcAft>
                <a:spcPct val="0"/>
              </a:spcAft>
            </a:pPr>
            <a:r>
              <a:rPr lang="en-US" sz="1313" dirty="0">
                <a:solidFill>
                  <a:srgbClr val="D5E3FF">
                    <a:lumMod val="75000"/>
                    <a:lumOff val="25000"/>
                  </a:srgbClr>
                </a:solidFill>
                <a:latin typeface="Trebuchet MS" panose="020B0603020202020204" pitchFamily="34" charset="0"/>
                <a:ea typeface="ＭＳ Ｐゴシック" charset="0"/>
                <a:cs typeface="Arial" charset="0"/>
              </a:rPr>
              <a:t>         </a:t>
            </a:r>
            <a:r>
              <a:rPr lang="en-US" sz="1313" dirty="0">
                <a:solidFill>
                  <a:srgbClr val="7F7F7F">
                    <a:lumMod val="50000"/>
                  </a:srgbClr>
                </a:solidFill>
                <a:latin typeface="Trebuchet MS" panose="020B0603020202020204" pitchFamily="34" charset="0"/>
                <a:ea typeface="ＭＳ Ｐゴシック" charset="0"/>
                <a:cs typeface="Arial" charset="0"/>
              </a:rPr>
              <a:t>NIH, generally, not the “customer”</a:t>
            </a:r>
          </a:p>
          <a:p>
            <a:pPr defTabSz="685800" fontAlgn="base">
              <a:spcBef>
                <a:spcPct val="0"/>
              </a:spcBef>
              <a:spcAft>
                <a:spcPct val="0"/>
              </a:spcAft>
            </a:pPr>
            <a:r>
              <a:rPr lang="en-US" sz="1313" dirty="0">
                <a:solidFill>
                  <a:srgbClr val="7F7F7F">
                    <a:lumMod val="50000"/>
                  </a:srgbClr>
                </a:solidFill>
                <a:latin typeface="Trebuchet MS" panose="020B0603020202020204" pitchFamily="34" charset="0"/>
                <a:ea typeface="ＭＳ Ｐゴシック" charset="0"/>
                <a:cs typeface="Arial" charset="0"/>
              </a:rPr>
              <a:t>         Consider partnering and exit strategy early</a:t>
            </a:r>
          </a:p>
        </p:txBody>
      </p:sp>
      <p:pic>
        <p:nvPicPr>
          <p:cNvPr id="12" name="Picture 11" descr="An arrow with a piggy bank on it and the words Comercialization and Phase III on it.">
            <a:extLst>
              <a:ext uri="{FF2B5EF4-FFF2-40B4-BE49-F238E27FC236}">
                <a16:creationId xmlns:a16="http://schemas.microsoft.com/office/drawing/2014/main" id="{AF9C8EE4-9A2F-4957-9F6B-5B32736726B7}"/>
              </a:ext>
            </a:extLst>
          </p:cNvPr>
          <p:cNvPicPr>
            <a:picLocks noChangeAspect="1"/>
          </p:cNvPicPr>
          <p:nvPr/>
        </p:nvPicPr>
        <p:blipFill>
          <a:blip r:embed="rId2"/>
          <a:stretch>
            <a:fillRect/>
          </a:stretch>
        </p:blipFill>
        <p:spPr>
          <a:xfrm>
            <a:off x="1413624" y="3845043"/>
            <a:ext cx="2889755" cy="978493"/>
          </a:xfrm>
          <a:prstGeom prst="rect">
            <a:avLst/>
          </a:prstGeom>
        </p:spPr>
      </p:pic>
      <p:sp>
        <p:nvSpPr>
          <p:cNvPr id="9" name="Text Box 6">
            <a:extLst>
              <a:ext uri="{FF2B5EF4-FFF2-40B4-BE49-F238E27FC236}">
                <a16:creationId xmlns:a16="http://schemas.microsoft.com/office/drawing/2014/main" id="{FD71B0DF-8FB9-40BF-9AD0-16B01FD354B6}"/>
              </a:ext>
            </a:extLst>
          </p:cNvPr>
          <p:cNvSpPr txBox="1">
            <a:spLocks noChangeArrowheads="1"/>
          </p:cNvSpPr>
          <p:nvPr/>
        </p:nvSpPr>
        <p:spPr bwMode="auto">
          <a:xfrm>
            <a:off x="3429000" y="2676770"/>
            <a:ext cx="557481" cy="346249"/>
          </a:xfrm>
          <a:prstGeom prst="rect">
            <a:avLst/>
          </a:prstGeom>
          <a:noFill/>
          <a:ln w="9525">
            <a:noFill/>
            <a:miter lim="800000"/>
            <a:headEnd/>
            <a:tailEnd/>
          </a:ln>
        </p:spPr>
        <p:txBody>
          <a:bodyPr wrap="square">
            <a:spAutoFit/>
          </a:bodyPr>
          <a:lstStyle/>
          <a:p>
            <a:pPr algn="ctr" defTabSz="685800" eaLnBrk="0" fontAlgn="base" hangingPunct="0">
              <a:spcBef>
                <a:spcPct val="0"/>
              </a:spcBef>
              <a:spcAft>
                <a:spcPct val="0"/>
              </a:spcAft>
            </a:pPr>
            <a:r>
              <a:rPr lang="en-US" sz="825" dirty="0">
                <a:solidFill>
                  <a:srgbClr val="FFFFFF"/>
                </a:solidFill>
                <a:latin typeface="Trebuchet MS" panose="020B0603020202020204" pitchFamily="34" charset="0"/>
                <a:ea typeface="ＭＳ Ｐゴシック" charset="0"/>
                <a:cs typeface="Arial" charset="0"/>
              </a:rPr>
              <a:t>Phase</a:t>
            </a:r>
          </a:p>
          <a:p>
            <a:pPr algn="ctr" defTabSz="685800" eaLnBrk="0" fontAlgn="base" hangingPunct="0">
              <a:spcBef>
                <a:spcPct val="0"/>
              </a:spcBef>
              <a:spcAft>
                <a:spcPct val="0"/>
              </a:spcAft>
            </a:pPr>
            <a:r>
              <a:rPr lang="en-US" sz="825" dirty="0">
                <a:solidFill>
                  <a:srgbClr val="FFFFFF"/>
                </a:solidFill>
                <a:latin typeface="Trebuchet MS" panose="020B0603020202020204" pitchFamily="34" charset="0"/>
                <a:ea typeface="ＭＳ Ｐゴシック" charset="0"/>
                <a:cs typeface="Arial" charset="0"/>
              </a:rPr>
              <a:t>IIB</a:t>
            </a:r>
          </a:p>
        </p:txBody>
      </p:sp>
      <p:sp>
        <p:nvSpPr>
          <p:cNvPr id="7" name="TextBox 6">
            <a:extLst>
              <a:ext uri="{FF2B5EF4-FFF2-40B4-BE49-F238E27FC236}">
                <a16:creationId xmlns:a16="http://schemas.microsoft.com/office/drawing/2014/main" id="{36163D73-D65D-4FE8-93AD-55EB289D4E97}"/>
              </a:ext>
            </a:extLst>
          </p:cNvPr>
          <p:cNvSpPr txBox="1"/>
          <p:nvPr/>
        </p:nvSpPr>
        <p:spPr>
          <a:xfrm>
            <a:off x="3624176" y="2642193"/>
            <a:ext cx="4099516" cy="1252459"/>
          </a:xfrm>
          <a:prstGeom prst="rect">
            <a:avLst/>
          </a:prstGeom>
          <a:noFill/>
        </p:spPr>
        <p:txBody>
          <a:bodyPr wrap="square" rtlCol="0">
            <a:spAutoFit/>
          </a:bodyPr>
          <a:lstStyle/>
          <a:p>
            <a:pPr defTabSz="685800" fontAlgn="base">
              <a:spcBef>
                <a:spcPct val="0"/>
              </a:spcBef>
              <a:spcAft>
                <a:spcPct val="0"/>
              </a:spcAft>
            </a:pPr>
            <a:r>
              <a:rPr lang="en-US" b="1" dirty="0">
                <a:solidFill>
                  <a:srgbClr val="004274"/>
                </a:solidFill>
                <a:latin typeface="Trebuchet MS" panose="020B0603020202020204" pitchFamily="34" charset="0"/>
                <a:ea typeface="ＭＳ Ｐゴシック" charset="0"/>
                <a:cs typeface="Arial" charset="0"/>
              </a:rPr>
              <a:t>    Phase IIB Competing Renewal/R&amp;D</a:t>
            </a:r>
          </a:p>
          <a:p>
            <a:pPr defTabSz="685800" fontAlgn="base">
              <a:spcBef>
                <a:spcPct val="0"/>
              </a:spcBef>
              <a:spcAft>
                <a:spcPct val="0"/>
              </a:spcAft>
            </a:pPr>
            <a:r>
              <a:rPr lang="en-US" sz="1313" dirty="0">
                <a:solidFill>
                  <a:srgbClr val="7F7F7F">
                    <a:lumMod val="50000"/>
                  </a:srgbClr>
                </a:solidFill>
                <a:latin typeface="Trebuchet MS" panose="020B0603020202020204" pitchFamily="34" charset="0"/>
                <a:ea typeface="ＭＳ Ｐゴシック" charset="0"/>
                <a:cs typeface="Arial" charset="0"/>
              </a:rPr>
              <a:t>      Clinical R&amp;D; Complex Instrumentation/to FDA</a:t>
            </a:r>
          </a:p>
          <a:p>
            <a:pPr defTabSz="685800" fontAlgn="base">
              <a:spcBef>
                <a:spcPct val="0"/>
              </a:spcBef>
              <a:spcAft>
                <a:spcPct val="0"/>
              </a:spcAft>
            </a:pPr>
            <a:r>
              <a:rPr lang="en-US" sz="1313" dirty="0">
                <a:solidFill>
                  <a:srgbClr val="7F7F7F">
                    <a:lumMod val="50000"/>
                  </a:srgbClr>
                </a:solidFill>
                <a:latin typeface="Trebuchet MS" panose="020B0603020202020204" pitchFamily="34" charset="0"/>
                <a:ea typeface="ＭＳ Ｐゴシック" charset="0"/>
                <a:cs typeface="Arial" charset="0"/>
              </a:rPr>
              <a:t>      Many, but not all, IC’s participate</a:t>
            </a:r>
          </a:p>
          <a:p>
            <a:pPr defTabSz="685800" fontAlgn="base">
              <a:spcBef>
                <a:spcPct val="0"/>
              </a:spcBef>
              <a:spcAft>
                <a:spcPct val="0"/>
              </a:spcAft>
            </a:pPr>
            <a:r>
              <a:rPr lang="en-US" sz="1313" dirty="0">
                <a:solidFill>
                  <a:srgbClr val="7F7F7F">
                    <a:lumMod val="50000"/>
                  </a:srgbClr>
                </a:solidFill>
                <a:latin typeface="Trebuchet MS" panose="020B0603020202020204" pitchFamily="34" charset="0"/>
                <a:ea typeface="ＭＳ Ｐゴシック" charset="0"/>
                <a:cs typeface="Arial" charset="0"/>
              </a:rPr>
              <a:t>      Varies~$1M per year; up to 3 years</a:t>
            </a:r>
          </a:p>
        </p:txBody>
      </p:sp>
      <p:sp>
        <p:nvSpPr>
          <p:cNvPr id="6" name="TextBox 5">
            <a:extLst>
              <a:ext uri="{FF2B5EF4-FFF2-40B4-BE49-F238E27FC236}">
                <a16:creationId xmlns:a16="http://schemas.microsoft.com/office/drawing/2014/main" id="{AF488708-A6B3-4ACB-BF0F-138D13265E79}"/>
              </a:ext>
            </a:extLst>
          </p:cNvPr>
          <p:cNvSpPr txBox="1"/>
          <p:nvPr/>
        </p:nvSpPr>
        <p:spPr>
          <a:xfrm>
            <a:off x="3508041" y="1943101"/>
            <a:ext cx="4646725" cy="571375"/>
          </a:xfrm>
          <a:prstGeom prst="rect">
            <a:avLst/>
          </a:prstGeom>
          <a:noFill/>
        </p:spPr>
        <p:txBody>
          <a:bodyPr wrap="square" rtlCol="0">
            <a:spAutoFit/>
          </a:bodyPr>
          <a:lstStyle/>
          <a:p>
            <a:pPr defTabSz="685800" fontAlgn="base">
              <a:spcBef>
                <a:spcPct val="0"/>
              </a:spcBef>
              <a:spcAft>
                <a:spcPct val="0"/>
              </a:spcAft>
            </a:pPr>
            <a:r>
              <a:rPr lang="en-US" b="1" dirty="0">
                <a:solidFill>
                  <a:srgbClr val="004274"/>
                </a:solidFill>
                <a:latin typeface="Trebuchet MS" panose="020B0603020202020204" pitchFamily="34" charset="0"/>
                <a:ea typeface="ＭＳ Ｐゴシック" charset="0"/>
                <a:cs typeface="Arial" charset="0"/>
              </a:rPr>
              <a:t>      Phase II Full Research/R&amp;D</a:t>
            </a:r>
          </a:p>
          <a:p>
            <a:pPr defTabSz="685800" fontAlgn="base">
              <a:spcBef>
                <a:spcPct val="0"/>
              </a:spcBef>
              <a:spcAft>
                <a:spcPct val="0"/>
              </a:spcAft>
            </a:pPr>
            <a:r>
              <a:rPr lang="en-US" sz="1313" dirty="0">
                <a:solidFill>
                  <a:srgbClr val="D5E3FF">
                    <a:lumMod val="75000"/>
                    <a:lumOff val="25000"/>
                  </a:srgbClr>
                </a:solidFill>
                <a:latin typeface="Trebuchet MS" panose="020B0603020202020204" pitchFamily="34" charset="0"/>
                <a:ea typeface="ＭＳ Ｐゴシック" charset="0"/>
                <a:cs typeface="Arial" charset="0"/>
              </a:rPr>
              <a:t>        </a:t>
            </a:r>
            <a:r>
              <a:rPr lang="en-US" sz="1313" dirty="0">
                <a:solidFill>
                  <a:srgbClr val="7F7F7F">
                    <a:lumMod val="50000"/>
                  </a:srgbClr>
                </a:solidFill>
                <a:latin typeface="Trebuchet MS" panose="020B0603020202020204" pitchFamily="34" charset="0"/>
                <a:ea typeface="ＭＳ Ｐゴシック" charset="0"/>
                <a:cs typeface="Arial" charset="0"/>
              </a:rPr>
              <a:t>$1M for SBIR and STTR, over two years</a:t>
            </a:r>
          </a:p>
        </p:txBody>
      </p:sp>
      <p:pic>
        <p:nvPicPr>
          <p:cNvPr id="11" name="Picture 10" descr="An arrow with an image of two gears and the word development on it and Phase II and Phase IIB">
            <a:extLst>
              <a:ext uri="{FF2B5EF4-FFF2-40B4-BE49-F238E27FC236}">
                <a16:creationId xmlns:a16="http://schemas.microsoft.com/office/drawing/2014/main" id="{6F3CC51F-3967-476B-B2D4-B565625D8E77}"/>
              </a:ext>
            </a:extLst>
          </p:cNvPr>
          <p:cNvPicPr>
            <a:picLocks noChangeAspect="1"/>
          </p:cNvPicPr>
          <p:nvPr/>
        </p:nvPicPr>
        <p:blipFill>
          <a:blip r:embed="rId3"/>
          <a:stretch>
            <a:fillRect/>
          </a:stretch>
        </p:blipFill>
        <p:spPr>
          <a:xfrm>
            <a:off x="1460742" y="1888529"/>
            <a:ext cx="2459949" cy="1851821"/>
          </a:xfrm>
          <a:prstGeom prst="rect">
            <a:avLst/>
          </a:prstGeom>
        </p:spPr>
      </p:pic>
      <p:sp>
        <p:nvSpPr>
          <p:cNvPr id="5" name="TextBox 4">
            <a:extLst>
              <a:ext uri="{FF2B5EF4-FFF2-40B4-BE49-F238E27FC236}">
                <a16:creationId xmlns:a16="http://schemas.microsoft.com/office/drawing/2014/main" id="{F974A2AE-99B4-4886-92CF-548BA209B1CD}"/>
              </a:ext>
            </a:extLst>
          </p:cNvPr>
          <p:cNvSpPr txBox="1"/>
          <p:nvPr/>
        </p:nvSpPr>
        <p:spPr>
          <a:xfrm>
            <a:off x="2914651" y="842250"/>
            <a:ext cx="4646725" cy="773417"/>
          </a:xfrm>
          <a:prstGeom prst="rect">
            <a:avLst/>
          </a:prstGeom>
          <a:noFill/>
        </p:spPr>
        <p:txBody>
          <a:bodyPr wrap="square" rtlCol="0">
            <a:spAutoFit/>
          </a:bodyPr>
          <a:lstStyle/>
          <a:p>
            <a:pPr defTabSz="685800" fontAlgn="base">
              <a:spcBef>
                <a:spcPct val="0"/>
              </a:spcBef>
              <a:spcAft>
                <a:spcPct val="0"/>
              </a:spcAft>
            </a:pPr>
            <a:r>
              <a:rPr lang="en-US" b="1" dirty="0">
                <a:solidFill>
                  <a:srgbClr val="004274"/>
                </a:solidFill>
                <a:latin typeface="Trebuchet MS" panose="020B0603020202020204" pitchFamily="34" charset="0"/>
                <a:ea typeface="ＭＳ Ｐゴシック" charset="0"/>
                <a:cs typeface="Arial" charset="0"/>
              </a:rPr>
              <a:t>      </a:t>
            </a:r>
            <a:r>
              <a:rPr lang="en-US" b="1" dirty="0">
                <a:solidFill>
                  <a:srgbClr val="2676AC"/>
                </a:solidFill>
                <a:latin typeface="Trebuchet MS" panose="020B0603020202020204" pitchFamily="34" charset="0"/>
                <a:ea typeface="ＭＳ Ｐゴシック" charset="0"/>
                <a:cs typeface="Arial" charset="0"/>
              </a:rPr>
              <a:t>Phase I Feasibility Study</a:t>
            </a:r>
          </a:p>
          <a:p>
            <a:pPr defTabSz="685800" fontAlgn="base">
              <a:spcBef>
                <a:spcPct val="0"/>
              </a:spcBef>
              <a:spcAft>
                <a:spcPct val="0"/>
              </a:spcAft>
            </a:pPr>
            <a:r>
              <a:rPr lang="en-US" sz="1313" b="1" dirty="0">
                <a:solidFill>
                  <a:srgbClr val="7F7F7F">
                    <a:lumMod val="50000"/>
                  </a:srgbClr>
                </a:solidFill>
                <a:latin typeface="Trebuchet MS" panose="020B0603020202020204" pitchFamily="34" charset="0"/>
                <a:ea typeface="ＭＳ Ｐゴシック" charset="0"/>
                <a:cs typeface="Arial" charset="0"/>
              </a:rPr>
              <a:t>        Budget Guide: </a:t>
            </a:r>
            <a:r>
              <a:rPr lang="en-US" sz="1313" dirty="0">
                <a:solidFill>
                  <a:srgbClr val="7F7F7F">
                    <a:lumMod val="50000"/>
                  </a:srgbClr>
                </a:solidFill>
                <a:latin typeface="Trebuchet MS" panose="020B0603020202020204" pitchFamily="34" charset="0"/>
                <a:ea typeface="ＭＳ Ｐゴシック" charset="0"/>
                <a:cs typeface="Arial" charset="0"/>
              </a:rPr>
              <a:t>$150K for SBIR and STTR</a:t>
            </a:r>
          </a:p>
          <a:p>
            <a:pPr defTabSz="685800" fontAlgn="base">
              <a:spcBef>
                <a:spcPct val="0"/>
              </a:spcBef>
              <a:spcAft>
                <a:spcPct val="0"/>
              </a:spcAft>
            </a:pPr>
            <a:r>
              <a:rPr lang="en-US" sz="1313" b="1" dirty="0">
                <a:solidFill>
                  <a:srgbClr val="7F7F7F">
                    <a:lumMod val="50000"/>
                  </a:srgbClr>
                </a:solidFill>
                <a:latin typeface="Trebuchet MS" panose="020B0603020202020204" pitchFamily="34" charset="0"/>
                <a:ea typeface="ＭＳ Ｐゴシック" charset="0"/>
                <a:cs typeface="Arial" charset="0"/>
              </a:rPr>
              <a:t>        Project Period: </a:t>
            </a:r>
            <a:r>
              <a:rPr lang="en-US" sz="1313" dirty="0">
                <a:solidFill>
                  <a:srgbClr val="7F7F7F">
                    <a:lumMod val="50000"/>
                  </a:srgbClr>
                </a:solidFill>
                <a:latin typeface="Trebuchet MS" panose="020B0603020202020204" pitchFamily="34" charset="0"/>
                <a:ea typeface="ＭＳ Ｐゴシック" charset="0"/>
                <a:cs typeface="Arial" charset="0"/>
              </a:rPr>
              <a:t>6 months (SBIR); 1 year (STTR)</a:t>
            </a:r>
          </a:p>
        </p:txBody>
      </p:sp>
      <p:pic>
        <p:nvPicPr>
          <p:cNvPr id="10" name="Picture 9" descr="an arrow with lightbulbs and the words Discovery for Phase 1 on it">
            <a:extLst>
              <a:ext uri="{FF2B5EF4-FFF2-40B4-BE49-F238E27FC236}">
                <a16:creationId xmlns:a16="http://schemas.microsoft.com/office/drawing/2014/main" id="{301811A0-B47B-4C30-8E90-1A7F55360DAB}"/>
              </a:ext>
            </a:extLst>
          </p:cNvPr>
          <p:cNvPicPr>
            <a:picLocks noChangeAspect="1"/>
          </p:cNvPicPr>
          <p:nvPr/>
        </p:nvPicPr>
        <p:blipFill>
          <a:blip r:embed="rId4"/>
          <a:stretch>
            <a:fillRect/>
          </a:stretch>
        </p:blipFill>
        <p:spPr>
          <a:xfrm>
            <a:off x="1438166" y="771548"/>
            <a:ext cx="2112447" cy="1033361"/>
          </a:xfrm>
          <a:prstGeom prst="rect">
            <a:avLst/>
          </a:prstGeom>
        </p:spPr>
      </p:pic>
      <p:sp>
        <p:nvSpPr>
          <p:cNvPr id="4" name="Title 3">
            <a:extLst>
              <a:ext uri="{FF2B5EF4-FFF2-40B4-BE49-F238E27FC236}">
                <a16:creationId xmlns:a16="http://schemas.microsoft.com/office/drawing/2014/main" id="{3118D518-D9C7-4161-A0DF-C403857D246F}"/>
              </a:ext>
            </a:extLst>
          </p:cNvPr>
          <p:cNvSpPr>
            <a:spLocks noGrp="1"/>
          </p:cNvSpPr>
          <p:nvPr>
            <p:ph type="title"/>
          </p:nvPr>
        </p:nvSpPr>
        <p:spPr>
          <a:xfrm>
            <a:off x="990600" y="0"/>
            <a:ext cx="7239000" cy="1028700"/>
          </a:xfrm>
        </p:spPr>
        <p:txBody>
          <a:bodyPr/>
          <a:lstStyle/>
          <a:p>
            <a:r>
              <a:rPr lang="en-US" dirty="0"/>
              <a:t>NIH SBIR/STTR</a:t>
            </a:r>
            <a:br>
              <a:rPr lang="en-US" dirty="0"/>
            </a:br>
            <a:r>
              <a:rPr lang="en-US" dirty="0"/>
              <a:t>                                            3-Phase Program</a:t>
            </a:r>
            <a:br>
              <a:rPr lang="en-US" dirty="0"/>
            </a:br>
            <a:endParaRPr lang="en-US" dirty="0"/>
          </a:p>
        </p:txBody>
      </p:sp>
    </p:spTree>
    <p:extLst>
      <p:ext uri="{BB962C8B-B14F-4D97-AF65-F5344CB8AC3E}">
        <p14:creationId xmlns:p14="http://schemas.microsoft.com/office/powerpoint/2010/main" val="37633596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1717" name="Rectangle 5"/>
          <p:cNvSpPr>
            <a:spLocks noGrp="1" noChangeArrowheads="1"/>
          </p:cNvSpPr>
          <p:nvPr>
            <p:ph type="title"/>
          </p:nvPr>
        </p:nvSpPr>
        <p:spPr>
          <a:xfrm>
            <a:off x="4057650" y="171451"/>
            <a:ext cx="3657600" cy="422672"/>
          </a:xfrm>
        </p:spPr>
        <p:txBody>
          <a:bodyPr/>
          <a:lstStyle/>
          <a:p>
            <a:pPr algn="ctr"/>
            <a:r>
              <a:rPr lang="en-US" dirty="0"/>
              <a:t>SBIR and STTR Critical Differences</a:t>
            </a:r>
          </a:p>
        </p:txBody>
      </p:sp>
      <p:sp>
        <p:nvSpPr>
          <p:cNvPr id="8" name="Rounded Rectangle 7"/>
          <p:cNvSpPr/>
          <p:nvPr/>
        </p:nvSpPr>
        <p:spPr bwMode="auto">
          <a:xfrm>
            <a:off x="2000250" y="4051110"/>
            <a:ext cx="5423096" cy="736796"/>
          </a:xfrm>
          <a:prstGeom prst="roundRect">
            <a:avLst/>
          </a:prstGeom>
          <a:solidFill>
            <a:schemeClr val="accent3"/>
          </a:solidFill>
          <a:ln w="25400" cap="flat" cmpd="sng" algn="ctr">
            <a:noFill/>
            <a:prstDash val="solid"/>
            <a:round/>
            <a:headEnd type="none" w="med" len="med"/>
            <a:tailEnd type="none" w="med" len="med"/>
          </a:ln>
          <a:effectLst/>
        </p:spPr>
        <p:txBody>
          <a:bodyPr wrap="none" anchor="ctr"/>
          <a:lstStyle/>
          <a:p>
            <a:pPr algn="ctr" defTabSz="685800" eaLnBrk="0" fontAlgn="base" hangingPunct="0">
              <a:spcBef>
                <a:spcPct val="0"/>
              </a:spcBef>
              <a:spcAft>
                <a:spcPct val="0"/>
              </a:spcAft>
              <a:defRPr/>
            </a:pPr>
            <a:r>
              <a:rPr lang="en-US" b="1" dirty="0">
                <a:solidFill>
                  <a:srgbClr val="004D86"/>
                </a:solidFill>
                <a:latin typeface="Arial" charset="0"/>
                <a:ea typeface="ＭＳ Ｐゴシック" charset="-128"/>
                <a:cs typeface="Arial" charset="0"/>
              </a:rPr>
              <a:t>Award is always made to the small business </a:t>
            </a:r>
          </a:p>
        </p:txBody>
      </p:sp>
      <p:pic>
        <p:nvPicPr>
          <p:cNvPr id="3" name="Picture 2" descr="a table that shows the follwoogin: Partnering requirements for SBIRs--permits partnering--and STTRs--requires a non-profit research institution partner eg university.  Work requirement for SBIR -- guidelines: may outsource 33% (phoase I) or 50%  phase II; Work requirement for STTR--Minimun work requirements: 40% small business and 30% research institution partner.  Principal investigator for SBIRs--primary employment more than 50% must be with the small business.  Prici0pal investigtator for STTR--PI may be employed by either the research institution partner or small business">
            <a:extLst>
              <a:ext uri="{FF2B5EF4-FFF2-40B4-BE49-F238E27FC236}">
                <a16:creationId xmlns:a16="http://schemas.microsoft.com/office/drawing/2014/main" id="{484F969A-091E-4AA6-9AC7-3FFBCC624BE8}"/>
              </a:ext>
            </a:extLst>
          </p:cNvPr>
          <p:cNvPicPr>
            <a:picLocks noChangeAspect="1"/>
          </p:cNvPicPr>
          <p:nvPr/>
        </p:nvPicPr>
        <p:blipFill>
          <a:blip r:embed="rId3"/>
          <a:stretch>
            <a:fillRect/>
          </a:stretch>
        </p:blipFill>
        <p:spPr>
          <a:xfrm>
            <a:off x="1476488" y="1117728"/>
            <a:ext cx="6191024" cy="2908044"/>
          </a:xfrm>
          <a:prstGeom prst="rect">
            <a:avLst/>
          </a:prstGeom>
        </p:spPr>
      </p:pic>
    </p:spTree>
    <p:extLst>
      <p:ext uri="{BB962C8B-B14F-4D97-AF65-F5344CB8AC3E}">
        <p14:creationId xmlns:p14="http://schemas.microsoft.com/office/powerpoint/2010/main" val="2862368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A21B-84BB-425F-836D-9355BD60BDD4}"/>
              </a:ext>
            </a:extLst>
          </p:cNvPr>
          <p:cNvSpPr>
            <a:spLocks noGrp="1"/>
          </p:cNvSpPr>
          <p:nvPr>
            <p:ph type="title"/>
          </p:nvPr>
        </p:nvSpPr>
        <p:spPr>
          <a:xfrm>
            <a:off x="609600" y="0"/>
            <a:ext cx="8153400" cy="1028700"/>
          </a:xfrm>
        </p:spPr>
        <p:txBody>
          <a:bodyPr/>
          <a:lstStyle/>
          <a:p>
            <a:r>
              <a:rPr lang="en-US" dirty="0"/>
              <a:t>NIH SBIR/STTR Budget Allocations FY2017</a:t>
            </a:r>
            <a:br>
              <a:rPr lang="en-US" dirty="0"/>
            </a:br>
            <a:endParaRPr lang="en-US" dirty="0"/>
          </a:p>
        </p:txBody>
      </p:sp>
      <p:pic>
        <p:nvPicPr>
          <p:cNvPr id="5" name="Picture 4" descr="A pie chart that shows the distribution of funds to the NIH institutes and centers.  From largest to smallest: NCI, NIAID, NHLBI, NIGMS, NIDDK, NINDS, NIMH, NICHD, NIA, NIDA, NEI, NCATS, NIEHS, NIAMS, NHGRI, NIAAA, NIDCD, NIDCR, NIBIB, NIMHD, ORIP, NINR, and NCCIH">
            <a:extLst>
              <a:ext uri="{FF2B5EF4-FFF2-40B4-BE49-F238E27FC236}">
                <a16:creationId xmlns:a16="http://schemas.microsoft.com/office/drawing/2014/main" id="{560D4C1D-4977-4C92-B56B-B693B5EF4414}"/>
              </a:ext>
            </a:extLst>
          </p:cNvPr>
          <p:cNvPicPr>
            <a:picLocks noChangeAspect="1"/>
          </p:cNvPicPr>
          <p:nvPr/>
        </p:nvPicPr>
        <p:blipFill>
          <a:blip r:embed="rId2"/>
          <a:stretch>
            <a:fillRect/>
          </a:stretch>
        </p:blipFill>
        <p:spPr>
          <a:xfrm>
            <a:off x="914401" y="739264"/>
            <a:ext cx="6739712" cy="4627265"/>
          </a:xfrm>
          <a:prstGeom prst="rect">
            <a:avLst/>
          </a:prstGeom>
        </p:spPr>
      </p:pic>
      <p:sp>
        <p:nvSpPr>
          <p:cNvPr id="6" name="TextBox 5">
            <a:extLst>
              <a:ext uri="{FF2B5EF4-FFF2-40B4-BE49-F238E27FC236}">
                <a16:creationId xmlns:a16="http://schemas.microsoft.com/office/drawing/2014/main" id="{6166A7A2-FF6A-4ACB-BCEC-BD8A341CCD4F}"/>
              </a:ext>
            </a:extLst>
          </p:cNvPr>
          <p:cNvSpPr txBox="1"/>
          <p:nvPr/>
        </p:nvSpPr>
        <p:spPr>
          <a:xfrm>
            <a:off x="6000750" y="742950"/>
            <a:ext cx="2628900" cy="854080"/>
          </a:xfrm>
          <a:prstGeom prst="rect">
            <a:avLst/>
          </a:prstGeom>
          <a:solidFill>
            <a:srgbClr val="B9CDE5"/>
          </a:solidFill>
        </p:spPr>
        <p:txBody>
          <a:bodyPr wrap="square" rtlCol="0">
            <a:spAutoFit/>
          </a:bodyPr>
          <a:lstStyle/>
          <a:p>
            <a:pPr defTabSz="685800" fontAlgn="base">
              <a:spcBef>
                <a:spcPct val="0"/>
              </a:spcBef>
              <a:spcAft>
                <a:spcPct val="0"/>
              </a:spcAft>
            </a:pPr>
            <a:r>
              <a:rPr lang="en-US" sz="1650" dirty="0">
                <a:solidFill>
                  <a:prstClr val="black"/>
                </a:solidFill>
                <a:latin typeface="Trebuchet MS" panose="020B0603020202020204" pitchFamily="34" charset="0"/>
                <a:ea typeface="ＭＳ Ｐゴシック" charset="0"/>
                <a:cs typeface="Arial" charset="0"/>
              </a:rPr>
              <a:t>3.2% SBIR       $861.4M</a:t>
            </a:r>
          </a:p>
          <a:p>
            <a:pPr defTabSz="685800" fontAlgn="base">
              <a:spcBef>
                <a:spcPct val="0"/>
              </a:spcBef>
              <a:spcAft>
                <a:spcPct val="0"/>
              </a:spcAft>
            </a:pPr>
            <a:r>
              <a:rPr lang="en-US" sz="1650" dirty="0">
                <a:solidFill>
                  <a:prstClr val="black"/>
                </a:solidFill>
                <a:latin typeface="Trebuchet MS" panose="020B0603020202020204" pitchFamily="34" charset="0"/>
                <a:ea typeface="ＭＳ Ｐゴシック" charset="0"/>
                <a:cs typeface="Arial" charset="0"/>
              </a:rPr>
              <a:t>0.45% STTR    $121.1M</a:t>
            </a:r>
          </a:p>
          <a:p>
            <a:pPr defTabSz="685800" fontAlgn="base">
              <a:spcBef>
                <a:spcPct val="0"/>
              </a:spcBef>
              <a:spcAft>
                <a:spcPct val="0"/>
              </a:spcAft>
            </a:pPr>
            <a:r>
              <a:rPr lang="en-US" sz="1650" b="1" dirty="0">
                <a:solidFill>
                  <a:srgbClr val="004D86"/>
                </a:solidFill>
                <a:latin typeface="Trebuchet MS" panose="020B0603020202020204" pitchFamily="34" charset="0"/>
                <a:ea typeface="ＭＳ Ｐゴシック" charset="0"/>
                <a:cs typeface="Arial" charset="0"/>
              </a:rPr>
              <a:t>Total FY17    $982.5M</a:t>
            </a:r>
          </a:p>
        </p:txBody>
      </p:sp>
    </p:spTree>
    <p:extLst>
      <p:ext uri="{BB962C8B-B14F-4D97-AF65-F5344CB8AC3E}">
        <p14:creationId xmlns:p14="http://schemas.microsoft.com/office/powerpoint/2010/main" val="1345314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0" y="171451"/>
            <a:ext cx="3943350" cy="422672"/>
          </a:xfrm>
        </p:spPr>
        <p:txBody>
          <a:bodyPr/>
          <a:lstStyle/>
          <a:p>
            <a:pPr algn="ctr"/>
            <a:r>
              <a:rPr lang="en-US" dirty="0"/>
              <a:t>         Solicitations and Due Dates</a:t>
            </a:r>
          </a:p>
        </p:txBody>
      </p:sp>
      <p:sp>
        <p:nvSpPr>
          <p:cNvPr id="3" name="Content Placeholder 2"/>
          <p:cNvSpPr>
            <a:spLocks noGrp="1"/>
          </p:cNvSpPr>
          <p:nvPr>
            <p:ph idx="1"/>
          </p:nvPr>
        </p:nvSpPr>
        <p:spPr/>
        <p:txBody>
          <a:bodyPr/>
          <a:lstStyle/>
          <a:p>
            <a:pPr>
              <a:spcBef>
                <a:spcPts val="0"/>
              </a:spcBef>
            </a:pPr>
            <a:r>
              <a:rPr lang="en-US" sz="1875" b="1" dirty="0"/>
              <a:t>NIH, CDC, FDA, &amp; ACF SBIR/STTR Grant Solicitation “Parent” FOAs: </a:t>
            </a:r>
            <a:r>
              <a:rPr lang="en-US" sz="1875" b="1" dirty="0">
                <a:solidFill>
                  <a:srgbClr val="006BBD"/>
                </a:solidFill>
              </a:rPr>
              <a:t>SBIR:</a:t>
            </a:r>
            <a:r>
              <a:rPr lang="en-US" sz="1875" dirty="0"/>
              <a:t> </a:t>
            </a:r>
            <a:r>
              <a:rPr lang="en-US" sz="1875" b="1" dirty="0">
                <a:hlinkClick r:id="rId3"/>
              </a:rPr>
              <a:t>PA-17-302</a:t>
            </a:r>
            <a:r>
              <a:rPr lang="en-US" sz="1875" b="1" dirty="0"/>
              <a:t> </a:t>
            </a:r>
            <a:r>
              <a:rPr lang="en-US" sz="1875" dirty="0"/>
              <a:t>  </a:t>
            </a:r>
            <a:r>
              <a:rPr lang="en-US" sz="1875" b="1" dirty="0">
                <a:solidFill>
                  <a:srgbClr val="006BBD"/>
                </a:solidFill>
              </a:rPr>
              <a:t>STTR:</a:t>
            </a:r>
            <a:r>
              <a:rPr lang="en-US" sz="1875" dirty="0"/>
              <a:t> </a:t>
            </a:r>
            <a:r>
              <a:rPr lang="en-US" sz="1875" b="1" dirty="0">
                <a:hlinkClick r:id="rId4"/>
              </a:rPr>
              <a:t>PA-17-303</a:t>
            </a:r>
            <a:endParaRPr lang="en-US" sz="1875" b="1" dirty="0"/>
          </a:p>
          <a:p>
            <a:pPr marL="0" indent="0">
              <a:spcBef>
                <a:spcPts val="0"/>
              </a:spcBef>
              <a:buNone/>
            </a:pPr>
            <a:r>
              <a:rPr lang="en-US" dirty="0"/>
              <a:t>   </a:t>
            </a:r>
            <a:r>
              <a:rPr lang="en-US" sz="1650" dirty="0"/>
              <a:t>Release: </a:t>
            </a:r>
            <a:r>
              <a:rPr lang="en-US" sz="1650" dirty="0">
                <a:solidFill>
                  <a:srgbClr val="393939"/>
                </a:solidFill>
              </a:rPr>
              <a:t> June 5</a:t>
            </a:r>
            <a:r>
              <a:rPr lang="en-US" sz="1650" dirty="0"/>
              <a:t>, 2017</a:t>
            </a:r>
          </a:p>
          <a:p>
            <a:pPr marL="0" indent="0">
              <a:spcBef>
                <a:spcPts val="0"/>
              </a:spcBef>
              <a:buNone/>
            </a:pPr>
            <a:r>
              <a:rPr lang="en-US" sz="1650" dirty="0"/>
              <a:t>   Standard Due Dates:  </a:t>
            </a:r>
            <a:r>
              <a:rPr lang="en-US" sz="1650" dirty="0">
                <a:solidFill>
                  <a:srgbClr val="393939"/>
                </a:solidFill>
              </a:rPr>
              <a:t>September 5</a:t>
            </a:r>
            <a:r>
              <a:rPr lang="en-US" sz="1650" baseline="30000" dirty="0">
                <a:solidFill>
                  <a:srgbClr val="393939"/>
                </a:solidFill>
              </a:rPr>
              <a:t>th</a:t>
            </a:r>
            <a:r>
              <a:rPr lang="en-US" sz="1650" dirty="0">
                <a:solidFill>
                  <a:srgbClr val="393939"/>
                </a:solidFill>
              </a:rPr>
              <a:t>, January 5</a:t>
            </a:r>
            <a:r>
              <a:rPr lang="en-US" sz="1650" baseline="30000" dirty="0">
                <a:solidFill>
                  <a:srgbClr val="393939"/>
                </a:solidFill>
              </a:rPr>
              <a:t>th</a:t>
            </a:r>
            <a:endParaRPr lang="en-US" sz="1650" dirty="0">
              <a:solidFill>
                <a:srgbClr val="393939"/>
              </a:solidFill>
            </a:endParaRPr>
          </a:p>
          <a:p>
            <a:pPr lvl="1"/>
            <a:r>
              <a:rPr lang="en-US" sz="1350" dirty="0"/>
              <a:t>These FOAs are being issued with limited due dates to accommodate the transition from FORMS-D to FORMS-E application packages. </a:t>
            </a:r>
          </a:p>
          <a:p>
            <a:pPr lvl="1"/>
            <a:r>
              <a:rPr lang="en-US" sz="1350" b="1" dirty="0">
                <a:solidFill>
                  <a:srgbClr val="FF0000"/>
                </a:solidFill>
              </a:rPr>
              <a:t>HHS expects to re-issue these Omnibus after the January 5, 2018 due date.</a:t>
            </a:r>
            <a:endParaRPr lang="en-US" sz="1350" dirty="0">
              <a:solidFill>
                <a:srgbClr val="FF0000"/>
              </a:solidFill>
            </a:endParaRPr>
          </a:p>
          <a:p>
            <a:r>
              <a:rPr lang="en-US" sz="1875" b="1" dirty="0"/>
              <a:t>SBIR Contract Solicitation (NIH, CDC) – Program Solicitation </a:t>
            </a:r>
            <a:r>
              <a:rPr lang="en-US" sz="1875" b="1" dirty="0">
                <a:hlinkClick r:id="rId5"/>
              </a:rPr>
              <a:t>PHS 2018-1 </a:t>
            </a:r>
            <a:r>
              <a:rPr lang="en-US" sz="1875" b="1" dirty="0"/>
              <a:t>(SBIR Only) </a:t>
            </a:r>
          </a:p>
          <a:p>
            <a:pPr marL="0" indent="0">
              <a:buNone/>
            </a:pPr>
            <a:r>
              <a:rPr lang="en-US" sz="1875" b="1" dirty="0"/>
              <a:t>    </a:t>
            </a:r>
            <a:r>
              <a:rPr lang="en-US" sz="1875" dirty="0"/>
              <a:t>NIH Guide Notice </a:t>
            </a:r>
            <a:r>
              <a:rPr lang="en-US" sz="1875" b="1" dirty="0">
                <a:hlinkClick r:id="rId6"/>
              </a:rPr>
              <a:t>NOT-OD-17-098</a:t>
            </a:r>
            <a:endParaRPr lang="en-US" sz="1875" b="1" dirty="0"/>
          </a:p>
          <a:p>
            <a:pPr marL="0" indent="0">
              <a:spcBef>
                <a:spcPts val="0"/>
              </a:spcBef>
              <a:spcAft>
                <a:spcPts val="0"/>
              </a:spcAft>
              <a:buNone/>
            </a:pPr>
            <a:r>
              <a:rPr lang="en-US" dirty="0"/>
              <a:t>    </a:t>
            </a:r>
            <a:r>
              <a:rPr lang="en-US" sz="1650" dirty="0"/>
              <a:t>Release: 7/18/17  Due: 10/20/17</a:t>
            </a:r>
          </a:p>
          <a:p>
            <a:pPr>
              <a:spcBef>
                <a:spcPts val="0"/>
              </a:spcBef>
              <a:spcAft>
                <a:spcPts val="0"/>
              </a:spcAft>
            </a:pPr>
            <a:r>
              <a:rPr lang="en-US" sz="1875" b="1" dirty="0">
                <a:hlinkClick r:id="rId7"/>
              </a:rPr>
              <a:t>NIH Guide for Grants and Contracts</a:t>
            </a:r>
            <a:endParaRPr lang="en-US" sz="1875" b="1" dirty="0"/>
          </a:p>
          <a:p>
            <a:pPr marL="0" indent="0">
              <a:buNone/>
            </a:pPr>
            <a:r>
              <a:rPr lang="en-US" sz="1650" dirty="0"/>
              <a:t>     Weekly receipt dates specified in each FOA  </a:t>
            </a:r>
          </a:p>
          <a:p>
            <a:pPr marL="0" indent="0">
              <a:buNone/>
            </a:pPr>
            <a:r>
              <a:rPr lang="en-US" sz="1650" dirty="0"/>
              <a:t>  </a:t>
            </a:r>
            <a:endParaRPr lang="en-US" dirty="0"/>
          </a:p>
        </p:txBody>
      </p:sp>
    </p:spTree>
    <p:extLst>
      <p:ext uri="{BB962C8B-B14F-4D97-AF65-F5344CB8AC3E}">
        <p14:creationId xmlns:p14="http://schemas.microsoft.com/office/powerpoint/2010/main" val="224015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1500"/>
          </a:xfrm>
        </p:spPr>
        <p:txBody>
          <a:bodyPr>
            <a:normAutofit fontScale="90000"/>
          </a:bodyPr>
          <a:lstStyle/>
          <a:p>
            <a:r>
              <a:rPr lang="en-US" dirty="0"/>
              <a:t> 8 Ways to Successfully Navigate NIH Peer Review</a:t>
            </a:r>
          </a:p>
        </p:txBody>
      </p:sp>
      <p:sp>
        <p:nvSpPr>
          <p:cNvPr id="3" name="Content Placeholder 2"/>
          <p:cNvSpPr>
            <a:spLocks noGrp="1" noChangeAspect="1"/>
          </p:cNvSpPr>
          <p:nvPr>
            <p:ph idx="1"/>
          </p:nvPr>
        </p:nvSpPr>
        <p:spPr/>
        <p:txBody>
          <a:bodyPr>
            <a:normAutofit/>
          </a:bodyPr>
          <a:lstStyle/>
          <a:p>
            <a:pPr marL="457200" indent="-457200">
              <a:buClr>
                <a:schemeClr val="tx1"/>
              </a:buClr>
              <a:buFont typeface="+mj-lt"/>
              <a:buAutoNum type="arabicPeriod"/>
            </a:pPr>
            <a:r>
              <a:rPr lang="en-US" sz="1900" dirty="0"/>
              <a:t>Know the Path of a Successful Application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Avoid Top Show Stoppers for SBIR/STTR Applicants </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1900" dirty="0"/>
              <a:t>Help Direct Your Application to the Best Place for Review and Funding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Understand Who Your Reviewers Are</a:t>
            </a:r>
          </a:p>
          <a:p>
            <a:pPr marL="228600" indent="-228600">
              <a:buClr>
                <a:schemeClr val="tx1"/>
              </a:buClr>
              <a:buFont typeface="+mj-lt"/>
              <a:buAutoNum type="arabicPeriod"/>
            </a:pPr>
            <a:endParaRPr lang="en-US" sz="500" dirty="0"/>
          </a:p>
          <a:p>
            <a:pPr>
              <a:buClr>
                <a:schemeClr val="tx1"/>
              </a:buClr>
              <a:buFont typeface="+mj-lt"/>
              <a:buAutoNum type="arabicPeriod"/>
            </a:pPr>
            <a:endParaRPr lang="en-US" sz="500" dirty="0"/>
          </a:p>
          <a:p>
            <a:pPr marL="0" indent="0">
              <a:buNone/>
            </a:pPr>
            <a:endParaRPr lang="en-US" dirty="0"/>
          </a:p>
        </p:txBody>
      </p:sp>
    </p:spTree>
    <p:extLst>
      <p:ext uri="{BB962C8B-B14F-4D97-AF65-F5344CB8AC3E}">
        <p14:creationId xmlns:p14="http://schemas.microsoft.com/office/powerpoint/2010/main" val="24710399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1950" y="171451"/>
            <a:ext cx="3543300" cy="422672"/>
          </a:xfrm>
        </p:spPr>
        <p:txBody>
          <a:bodyPr/>
          <a:lstStyle/>
          <a:p>
            <a:pPr algn="ctr"/>
            <a:r>
              <a:rPr lang="en-US" sz="1500" dirty="0"/>
              <a:t>Most Important Piece of Advice</a:t>
            </a:r>
          </a:p>
        </p:txBody>
      </p:sp>
      <p:pic>
        <p:nvPicPr>
          <p:cNvPr id="6" name="Picture 5" descr="a screen shot of the nih sbir/sttr web site, where the user has clicked on the &quot;Engage and Connect&quot; link which has opened up a box that include a highlighted link to IC Program Officers.">
            <a:extLst>
              <a:ext uri="{FF2B5EF4-FFF2-40B4-BE49-F238E27FC236}">
                <a16:creationId xmlns:a16="http://schemas.microsoft.com/office/drawing/2014/main" id="{A2A0618E-C76B-4C21-ABD3-3EE56AAD0B19}"/>
              </a:ext>
            </a:extLst>
          </p:cNvPr>
          <p:cNvPicPr/>
          <p:nvPr/>
        </p:nvPicPr>
        <p:blipFill rotWithShape="1">
          <a:blip r:embed="rId3"/>
          <a:srcRect t="4561" r="50962" b="6500"/>
          <a:stretch/>
        </p:blipFill>
        <p:spPr bwMode="auto">
          <a:xfrm>
            <a:off x="1886604" y="1257300"/>
            <a:ext cx="5542244" cy="291465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3862902D-D05F-498E-B1D9-CF659ABC3B66}"/>
              </a:ext>
            </a:extLst>
          </p:cNvPr>
          <p:cNvSpPr txBox="1"/>
          <p:nvPr/>
        </p:nvSpPr>
        <p:spPr>
          <a:xfrm>
            <a:off x="1657350" y="800100"/>
            <a:ext cx="5886450" cy="715581"/>
          </a:xfrm>
          <a:prstGeom prst="rect">
            <a:avLst/>
          </a:prstGeom>
          <a:noFill/>
        </p:spPr>
        <p:txBody>
          <a:bodyPr wrap="square" rtlCol="0">
            <a:spAutoFit/>
          </a:bodyPr>
          <a:lstStyle/>
          <a:p>
            <a:pPr algn="ctr" defTabSz="685800" fontAlgn="base">
              <a:spcBef>
                <a:spcPct val="0"/>
              </a:spcBef>
              <a:spcAft>
                <a:spcPct val="0"/>
              </a:spcAft>
            </a:pPr>
            <a:r>
              <a:rPr lang="en-US" sz="1350" b="1" dirty="0">
                <a:solidFill>
                  <a:srgbClr val="002060"/>
                </a:solidFill>
                <a:latin typeface="Arial" charset="0"/>
                <a:ea typeface="ＭＳ Ｐゴシック" charset="0"/>
                <a:cs typeface="Arial" charset="0"/>
              </a:rPr>
              <a:t>Talk to a HHS Program Officer at least a month before a deadline for application specific advice. </a:t>
            </a:r>
          </a:p>
          <a:p>
            <a:pPr defTabSz="685800" fontAlgn="base">
              <a:spcBef>
                <a:spcPct val="0"/>
              </a:spcBef>
              <a:spcAft>
                <a:spcPct val="0"/>
              </a:spcAft>
            </a:pPr>
            <a:endParaRPr lang="en-US" sz="1350" dirty="0">
              <a:solidFill>
                <a:srgbClr val="002060"/>
              </a:solidFill>
              <a:latin typeface="Arial" charset="0"/>
              <a:ea typeface="ＭＳ Ｐゴシック" charset="0"/>
              <a:cs typeface="Arial" charset="0"/>
            </a:endParaRPr>
          </a:p>
        </p:txBody>
      </p:sp>
      <p:sp>
        <p:nvSpPr>
          <p:cNvPr id="11" name="TextBox 10">
            <a:extLst>
              <a:ext uri="{FF2B5EF4-FFF2-40B4-BE49-F238E27FC236}">
                <a16:creationId xmlns:a16="http://schemas.microsoft.com/office/drawing/2014/main" id="{518B8090-3263-48A3-9674-7F2EFEF4A75B}"/>
              </a:ext>
            </a:extLst>
          </p:cNvPr>
          <p:cNvSpPr txBox="1"/>
          <p:nvPr/>
        </p:nvSpPr>
        <p:spPr>
          <a:xfrm>
            <a:off x="2000250" y="4273653"/>
            <a:ext cx="5314950" cy="779701"/>
          </a:xfrm>
          <a:prstGeom prst="rect">
            <a:avLst/>
          </a:prstGeom>
          <a:noFill/>
        </p:spPr>
        <p:txBody>
          <a:bodyPr wrap="square" rtlCol="0">
            <a:spAutoFit/>
          </a:bodyPr>
          <a:lstStyle/>
          <a:p>
            <a:pPr marL="342900" lvl="1" algn="ctr" defTabSz="685800" fontAlgn="base">
              <a:spcBef>
                <a:spcPts val="450"/>
              </a:spcBef>
            </a:pPr>
            <a:r>
              <a:rPr lang="en-US" sz="1350" b="1" dirty="0">
                <a:solidFill>
                  <a:srgbClr val="002060"/>
                </a:solidFill>
                <a:latin typeface="Arial" charset="0"/>
                <a:ea typeface="ＭＳ Ｐゴシック" charset="0"/>
                <a:cs typeface="Arial" charset="0"/>
                <a:hlinkClick r:id="rId4"/>
              </a:rPr>
              <a:t>Click here for the list of HHS SBIR Program Managers</a:t>
            </a:r>
            <a:endParaRPr lang="en-US" sz="1350" b="1" dirty="0">
              <a:solidFill>
                <a:srgbClr val="002060"/>
              </a:solidFill>
              <a:latin typeface="Arial" charset="0"/>
              <a:ea typeface="ＭＳ Ｐゴシック" charset="0"/>
              <a:cs typeface="Arial" charset="0"/>
            </a:endParaRPr>
          </a:p>
          <a:p>
            <a:pPr marL="342900" lvl="1" algn="ctr" defTabSz="685800" fontAlgn="base">
              <a:spcBef>
                <a:spcPts val="450"/>
              </a:spcBef>
            </a:pPr>
            <a:r>
              <a:rPr lang="en-US" sz="1350" b="1" dirty="0">
                <a:solidFill>
                  <a:srgbClr val="002060"/>
                </a:solidFill>
                <a:latin typeface="Arial" charset="0"/>
                <a:ea typeface="ＭＳ Ｐゴシック" charset="0"/>
                <a:cs typeface="Arial" charset="0"/>
              </a:rPr>
              <a:t>Not sure who to contact? Email </a:t>
            </a:r>
            <a:r>
              <a:rPr lang="en-US" sz="1350" b="1" dirty="0">
                <a:solidFill>
                  <a:srgbClr val="002060"/>
                </a:solidFill>
                <a:latin typeface="Arial" charset="0"/>
                <a:ea typeface="ＭＳ Ｐゴシック" charset="0"/>
                <a:cs typeface="Arial" charset="0"/>
                <a:hlinkClick r:id="rId5"/>
              </a:rPr>
              <a:t>sbir@od.nih.gov</a:t>
            </a:r>
            <a:r>
              <a:rPr lang="en-US" sz="1350" b="1" dirty="0">
                <a:solidFill>
                  <a:srgbClr val="002060"/>
                </a:solidFill>
                <a:latin typeface="Arial" charset="0"/>
                <a:ea typeface="ＭＳ Ｐゴシック" charset="0"/>
                <a:cs typeface="Arial" charset="0"/>
              </a:rPr>
              <a:t> </a:t>
            </a:r>
          </a:p>
          <a:p>
            <a:pPr defTabSz="685800" fontAlgn="base">
              <a:spcBef>
                <a:spcPct val="0"/>
              </a:spcBef>
              <a:spcAft>
                <a:spcPct val="0"/>
              </a:spcAft>
            </a:pPr>
            <a:endParaRPr lang="en-US" sz="1350" dirty="0">
              <a:solidFill>
                <a:srgbClr val="002060"/>
              </a:solidFill>
              <a:latin typeface="Arial" charset="0"/>
              <a:ea typeface="ＭＳ Ｐゴシック" charset="0"/>
              <a:cs typeface="Arial" charset="0"/>
            </a:endParaRPr>
          </a:p>
        </p:txBody>
      </p:sp>
    </p:spTree>
    <p:extLst>
      <p:ext uri="{BB962C8B-B14F-4D97-AF65-F5344CB8AC3E}">
        <p14:creationId xmlns:p14="http://schemas.microsoft.com/office/powerpoint/2010/main" val="40549230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171451"/>
            <a:ext cx="3771900" cy="422672"/>
          </a:xfrm>
        </p:spPr>
        <p:txBody>
          <a:bodyPr/>
          <a:lstStyle/>
          <a:p>
            <a:pPr algn="ctr"/>
            <a:r>
              <a:rPr lang="en-US" dirty="0"/>
              <a:t>More Information</a:t>
            </a:r>
          </a:p>
        </p:txBody>
      </p:sp>
      <p:sp>
        <p:nvSpPr>
          <p:cNvPr id="3" name="Content Placeholder 2"/>
          <p:cNvSpPr>
            <a:spLocks noGrp="1"/>
          </p:cNvSpPr>
          <p:nvPr>
            <p:ph idx="1"/>
          </p:nvPr>
        </p:nvSpPr>
        <p:spPr/>
        <p:txBody>
          <a:bodyPr/>
          <a:lstStyle/>
          <a:p>
            <a:pPr marL="0" indent="0">
              <a:buNone/>
            </a:pPr>
            <a:r>
              <a:rPr lang="en-US" b="1" dirty="0">
                <a:solidFill>
                  <a:srgbClr val="004D86"/>
                </a:solidFill>
              </a:rPr>
              <a:t>Get Connected!</a:t>
            </a:r>
          </a:p>
          <a:p>
            <a:pPr marL="0" indent="0">
              <a:buNone/>
            </a:pPr>
            <a:endParaRPr lang="en-US" sz="825" b="1" dirty="0">
              <a:solidFill>
                <a:srgbClr val="004D86"/>
              </a:solidFill>
            </a:endParaRPr>
          </a:p>
          <a:p>
            <a:pPr>
              <a:spcBef>
                <a:spcPts val="900"/>
              </a:spcBef>
              <a:spcAft>
                <a:spcPts val="450"/>
              </a:spcAft>
            </a:pPr>
            <a:r>
              <a:rPr lang="en-US" sz="1650" dirty="0"/>
              <a:t>Subscribe to the SBIR/STTR Listserv: </a:t>
            </a:r>
          </a:p>
          <a:p>
            <a:pPr lvl="1">
              <a:spcBef>
                <a:spcPts val="900"/>
              </a:spcBef>
              <a:spcAft>
                <a:spcPts val="450"/>
              </a:spcAft>
            </a:pPr>
            <a:r>
              <a:rPr lang="en-US" sz="1500" dirty="0"/>
              <a:t>Email </a:t>
            </a:r>
            <a:r>
              <a:rPr lang="en-US" sz="1500" dirty="0">
                <a:hlinkClick r:id="rId3"/>
              </a:rPr>
              <a:t>LISTSERV@LIST.NIH.GOV</a:t>
            </a:r>
            <a:r>
              <a:rPr lang="en-US" sz="1500" dirty="0"/>
              <a:t> with the following text in the message body: </a:t>
            </a:r>
            <a:r>
              <a:rPr lang="en-US" sz="1500" b="1" dirty="0"/>
              <a:t>subscribe SBIR-STTR your name </a:t>
            </a:r>
          </a:p>
          <a:p>
            <a:pPr>
              <a:spcBef>
                <a:spcPts val="900"/>
              </a:spcBef>
              <a:spcAft>
                <a:spcPts val="450"/>
              </a:spcAft>
            </a:pPr>
            <a:r>
              <a:rPr lang="en-US" sz="1650" dirty="0">
                <a:hlinkClick r:id="rId4"/>
              </a:rPr>
              <a:t>NIH Guide for Grants and Contracts</a:t>
            </a:r>
            <a:r>
              <a:rPr lang="en-US" sz="1650" dirty="0"/>
              <a:t> (weekly notification)</a:t>
            </a:r>
          </a:p>
          <a:p>
            <a:pPr>
              <a:spcBef>
                <a:spcPts val="900"/>
              </a:spcBef>
              <a:spcAft>
                <a:spcPts val="450"/>
              </a:spcAft>
            </a:pPr>
            <a:r>
              <a:rPr lang="en-US" sz="1650" dirty="0"/>
              <a:t>     Follow us on Twitter: </a:t>
            </a:r>
            <a:r>
              <a:rPr lang="en-US" sz="1650" dirty="0">
                <a:hlinkClick r:id="rId5"/>
              </a:rPr>
              <a:t>@NIHsbir  </a:t>
            </a:r>
            <a:endParaRPr lang="en-US" sz="1650" dirty="0"/>
          </a:p>
          <a:p>
            <a:pPr>
              <a:spcBef>
                <a:spcPts val="900"/>
              </a:spcBef>
              <a:spcAft>
                <a:spcPts val="450"/>
              </a:spcAft>
            </a:pPr>
            <a:r>
              <a:rPr lang="en-US" sz="1650" dirty="0"/>
              <a:t>Read our </a:t>
            </a:r>
            <a:r>
              <a:rPr lang="en-US" sz="1650" dirty="0">
                <a:hlinkClick r:id="rId6"/>
              </a:rPr>
              <a:t>NIH SBIR/STTR Success Stories </a:t>
            </a:r>
            <a:endParaRPr lang="en-US" sz="1650" dirty="0"/>
          </a:p>
          <a:p>
            <a:pPr>
              <a:spcBef>
                <a:spcPts val="900"/>
              </a:spcBef>
              <a:spcAft>
                <a:spcPts val="450"/>
              </a:spcAft>
            </a:pPr>
            <a:r>
              <a:rPr lang="en-US" sz="1650" dirty="0">
                <a:hlinkClick r:id="rId7"/>
              </a:rPr>
              <a:t>Connect with Us </a:t>
            </a:r>
            <a:endParaRPr lang="en-US" sz="1650" dirty="0"/>
          </a:p>
          <a:p>
            <a:pPr>
              <a:spcBef>
                <a:spcPts val="900"/>
              </a:spcBef>
              <a:spcAft>
                <a:spcPts val="450"/>
              </a:spcAft>
            </a:pPr>
            <a:r>
              <a:rPr lang="en-US" sz="1650" dirty="0"/>
              <a:t>Email: </a:t>
            </a:r>
            <a:r>
              <a:rPr lang="en-US" sz="1650" dirty="0">
                <a:hlinkClick r:id="rId8"/>
              </a:rPr>
              <a:t>sbir@od.nih.gov</a:t>
            </a:r>
            <a:r>
              <a:rPr lang="en-US" sz="1650" dirty="0"/>
              <a:t> </a:t>
            </a:r>
          </a:p>
          <a:p>
            <a:endParaRPr lang="en-US" dirty="0"/>
          </a:p>
          <a:p>
            <a:endParaRPr lang="en-US" dirty="0"/>
          </a:p>
        </p:txBody>
      </p:sp>
      <p:pic>
        <p:nvPicPr>
          <p:cNvPr id="5" name="Picture 1" descr="Twit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0826" y="2857500"/>
            <a:ext cx="2571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9699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700" y="171451"/>
            <a:ext cx="3257550" cy="422672"/>
          </a:xfrm>
        </p:spPr>
        <p:txBody>
          <a:bodyPr/>
          <a:lstStyle/>
          <a:p>
            <a:pPr algn="ctr"/>
            <a:r>
              <a:rPr lang="en-US" i="1" dirty="0"/>
              <a:t>Preparing for </a:t>
            </a:r>
            <a:r>
              <a:rPr lang="en-US" i="1" u="sng" dirty="0"/>
              <a:t>2017-2018</a:t>
            </a:r>
            <a:r>
              <a:rPr lang="en-US" i="1" dirty="0"/>
              <a:t>!</a:t>
            </a:r>
          </a:p>
        </p:txBody>
      </p:sp>
      <p:sp>
        <p:nvSpPr>
          <p:cNvPr id="7" name="TextBox 6"/>
          <p:cNvSpPr txBox="1"/>
          <p:nvPr/>
        </p:nvSpPr>
        <p:spPr>
          <a:xfrm>
            <a:off x="1657350" y="857251"/>
            <a:ext cx="5829300" cy="3462486"/>
          </a:xfrm>
          <a:prstGeom prst="rect">
            <a:avLst/>
          </a:prstGeom>
          <a:noFill/>
        </p:spPr>
        <p:txBody>
          <a:bodyPr wrap="square" rtlCol="0">
            <a:spAutoFit/>
          </a:bodyPr>
          <a:lstStyle/>
          <a:p>
            <a:pPr algn="ctr" defTabSz="685800" fontAlgn="base">
              <a:spcBef>
                <a:spcPct val="0"/>
              </a:spcBef>
            </a:pPr>
            <a:r>
              <a:rPr lang="en-US" sz="2100" b="1" dirty="0">
                <a:solidFill>
                  <a:srgbClr val="0070C0">
                    <a:lumMod val="50000"/>
                  </a:srgbClr>
                </a:solidFill>
                <a:latin typeface="Arial" charset="0"/>
                <a:ea typeface="ＭＳ Ｐゴシック" charset="0"/>
                <a:cs typeface="Arial" charset="0"/>
              </a:rPr>
              <a:t>SAVE THE DATE!</a:t>
            </a:r>
          </a:p>
          <a:p>
            <a:pPr algn="ctr" defTabSz="685800" fontAlgn="base">
              <a:spcBef>
                <a:spcPct val="0"/>
              </a:spcBef>
            </a:pPr>
            <a:r>
              <a:rPr lang="en-US" b="1" i="1" dirty="0">
                <a:solidFill>
                  <a:srgbClr val="0070C0">
                    <a:lumMod val="50000"/>
                  </a:srgbClr>
                </a:solidFill>
                <a:latin typeface="Arial" charset="0"/>
                <a:ea typeface="ＭＳ Ｐゴシック" charset="0"/>
                <a:cs typeface="Arial" charset="0"/>
              </a:rPr>
              <a:t>November 7-9, 2017</a:t>
            </a:r>
            <a:endParaRPr lang="en-US" b="1" dirty="0">
              <a:solidFill>
                <a:srgbClr val="0070C0">
                  <a:lumMod val="50000"/>
                </a:srgbClr>
              </a:solidFill>
              <a:latin typeface="Arial" charset="0"/>
              <a:ea typeface="ＭＳ Ｐゴシック" charset="0"/>
              <a:cs typeface="Arial" charset="0"/>
            </a:endParaRPr>
          </a:p>
          <a:p>
            <a:pPr algn="ctr" defTabSz="685800" fontAlgn="base">
              <a:spcBef>
                <a:spcPct val="0"/>
              </a:spcBef>
            </a:pPr>
            <a:r>
              <a:rPr lang="en-US" b="1" dirty="0">
                <a:solidFill>
                  <a:srgbClr val="0070C0">
                    <a:lumMod val="50000"/>
                  </a:srgbClr>
                </a:solidFill>
                <a:latin typeface="Arial" charset="0"/>
                <a:ea typeface="ＭＳ Ｐゴシック" charset="0"/>
                <a:cs typeface="Arial" charset="0"/>
              </a:rPr>
              <a:t>Milwaukee, Wisconsin</a:t>
            </a:r>
          </a:p>
          <a:p>
            <a:pPr algn="ctr" defTabSz="685800" fontAlgn="base">
              <a:spcBef>
                <a:spcPct val="0"/>
              </a:spcBef>
            </a:pPr>
            <a:endParaRPr lang="en-US" b="1" i="1" dirty="0">
              <a:solidFill>
                <a:srgbClr val="0070C0">
                  <a:lumMod val="50000"/>
                </a:srgbClr>
              </a:solidFill>
              <a:latin typeface="Arial" charset="0"/>
              <a:ea typeface="ＭＳ Ｐゴシック" charset="0"/>
              <a:cs typeface="Arial" charset="0"/>
            </a:endParaRPr>
          </a:p>
          <a:p>
            <a:pPr algn="ctr" defTabSz="685800" fontAlgn="base">
              <a:spcBef>
                <a:spcPct val="0"/>
              </a:spcBef>
            </a:pPr>
            <a:endParaRPr lang="en-US" sz="2100" b="1" i="1" dirty="0">
              <a:solidFill>
                <a:srgbClr val="0070C0">
                  <a:lumMod val="50000"/>
                </a:srgbClr>
              </a:solidFill>
              <a:latin typeface="Arial" charset="0"/>
              <a:ea typeface="ＭＳ Ｐゴシック" charset="0"/>
              <a:cs typeface="Arial" charset="0"/>
            </a:endParaRPr>
          </a:p>
          <a:p>
            <a:pPr algn="ctr" defTabSz="685800" fontAlgn="base">
              <a:spcBef>
                <a:spcPct val="0"/>
              </a:spcBef>
            </a:pPr>
            <a:endParaRPr lang="en-US" sz="2100" b="1" i="1" dirty="0">
              <a:solidFill>
                <a:srgbClr val="0070C0">
                  <a:lumMod val="50000"/>
                </a:srgbClr>
              </a:solidFill>
              <a:latin typeface="Arial" charset="0"/>
              <a:ea typeface="ＭＳ Ｐゴシック" charset="0"/>
              <a:cs typeface="Arial" charset="0"/>
            </a:endParaRPr>
          </a:p>
          <a:p>
            <a:pPr algn="ctr" defTabSz="685800" fontAlgn="base">
              <a:spcBef>
                <a:spcPct val="0"/>
              </a:spcBef>
            </a:pPr>
            <a:endParaRPr lang="en-US" sz="2100" b="1" i="1" dirty="0">
              <a:solidFill>
                <a:srgbClr val="0070C0">
                  <a:lumMod val="50000"/>
                </a:srgbClr>
              </a:solidFill>
              <a:latin typeface="Arial" charset="0"/>
              <a:ea typeface="ＭＳ Ｐゴシック" charset="0"/>
              <a:cs typeface="Arial" charset="0"/>
            </a:endParaRPr>
          </a:p>
          <a:p>
            <a:pPr algn="ctr" defTabSz="685800" fontAlgn="base">
              <a:spcBef>
                <a:spcPct val="0"/>
              </a:spcBef>
            </a:pPr>
            <a:endParaRPr lang="en-US" sz="2100" b="1" i="1" dirty="0">
              <a:solidFill>
                <a:srgbClr val="0070C0">
                  <a:lumMod val="50000"/>
                </a:srgbClr>
              </a:solidFill>
              <a:latin typeface="Arial" charset="0"/>
              <a:ea typeface="ＭＳ Ｐゴシック" charset="0"/>
              <a:cs typeface="Arial" charset="0"/>
            </a:endParaRPr>
          </a:p>
          <a:p>
            <a:pPr algn="ctr" defTabSz="685800" fontAlgn="base">
              <a:spcBef>
                <a:spcPct val="0"/>
              </a:spcBef>
            </a:pPr>
            <a:endParaRPr lang="en-US" sz="2100" b="1" i="1" dirty="0">
              <a:solidFill>
                <a:srgbClr val="0070C0">
                  <a:lumMod val="50000"/>
                </a:srgbClr>
              </a:solidFill>
              <a:latin typeface="Arial" charset="0"/>
              <a:ea typeface="ＭＳ Ｐゴシック" charset="0"/>
              <a:cs typeface="Arial" charset="0"/>
            </a:endParaRPr>
          </a:p>
          <a:p>
            <a:pPr algn="ctr" defTabSz="685800" fontAlgn="base">
              <a:spcBef>
                <a:spcPct val="0"/>
              </a:spcBef>
            </a:pPr>
            <a:endParaRPr lang="en-US" sz="2100" b="1" i="1" dirty="0">
              <a:solidFill>
                <a:srgbClr val="0070C0">
                  <a:lumMod val="50000"/>
                </a:srgbClr>
              </a:solidFill>
              <a:latin typeface="Arial" charset="0"/>
              <a:ea typeface="ＭＳ Ｐゴシック" charset="0"/>
              <a:cs typeface="Arial" charset="0"/>
            </a:endParaRPr>
          </a:p>
          <a:p>
            <a:pPr algn="ctr" defTabSz="685800" fontAlgn="base">
              <a:spcBef>
                <a:spcPct val="0"/>
              </a:spcBef>
            </a:pPr>
            <a:r>
              <a:rPr lang="en-US" b="1" i="1" dirty="0">
                <a:solidFill>
                  <a:srgbClr val="0070C0">
                    <a:lumMod val="50000"/>
                  </a:srgbClr>
                </a:solidFill>
                <a:latin typeface="Arial" charset="0"/>
                <a:ea typeface="ＭＳ Ｐゴシック" charset="0"/>
                <a:cs typeface="Arial" charset="0"/>
                <a:hlinkClick r:id="rId2"/>
              </a:rPr>
              <a:t>https://ctsi.mcw.edu/event/nih-sbir-milwaukee-2017/</a:t>
            </a:r>
            <a:endParaRPr lang="en-US" b="1" i="1" dirty="0">
              <a:solidFill>
                <a:srgbClr val="0070C0">
                  <a:lumMod val="50000"/>
                </a:srgbClr>
              </a:solidFill>
              <a:latin typeface="Arial" charset="0"/>
              <a:ea typeface="ＭＳ Ｐゴシック" charset="0"/>
              <a:cs typeface="Arial" charset="0"/>
            </a:endParaRPr>
          </a:p>
        </p:txBody>
      </p:sp>
      <p:pic>
        <p:nvPicPr>
          <p:cNvPr id="4" name="Picture 3" descr="A photo of downtown milwaukee, WI, and text: 19th annual HHS SBIR/STTR conference in the Heartland of biohealth innovation:  digital health, medical device &amp; Diagnostics, Health Research Institutes, Biotech &amp; BioPharma-- all connected to Integrated Health. November 7-9. 2017"/>
          <p:cNvPicPr>
            <a:picLocks noChangeAspect="1"/>
          </p:cNvPicPr>
          <p:nvPr/>
        </p:nvPicPr>
        <p:blipFill>
          <a:blip r:embed="rId3"/>
          <a:stretch>
            <a:fillRect/>
          </a:stretch>
        </p:blipFill>
        <p:spPr>
          <a:xfrm>
            <a:off x="1764032" y="1885950"/>
            <a:ext cx="5615938" cy="1851408"/>
          </a:xfrm>
          <a:prstGeom prst="rect">
            <a:avLst/>
          </a:prstGeom>
        </p:spPr>
      </p:pic>
    </p:spTree>
    <p:extLst>
      <p:ext uri="{BB962C8B-B14F-4D97-AF65-F5344CB8AC3E}">
        <p14:creationId xmlns:p14="http://schemas.microsoft.com/office/powerpoint/2010/main" val="27828576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sz="half" idx="1"/>
          </p:nvPr>
        </p:nvSpPr>
        <p:spPr>
          <a:xfrm>
            <a:off x="2057400" y="857250"/>
            <a:ext cx="2914650" cy="1028700"/>
          </a:xfrm>
        </p:spPr>
        <p:txBody>
          <a:bodyPr/>
          <a:lstStyle/>
          <a:p>
            <a:pPr marL="0" indent="0">
              <a:buNone/>
            </a:pPr>
            <a:r>
              <a:rPr lang="en-US" sz="1650" b="1" dirty="0">
                <a:solidFill>
                  <a:srgbClr val="004D86"/>
                </a:solidFill>
              </a:rPr>
              <a:t>Matthew Portnoy, PhD </a:t>
            </a:r>
          </a:p>
          <a:p>
            <a:pPr marL="0" indent="0">
              <a:buNone/>
            </a:pPr>
            <a:r>
              <a:rPr lang="en-US" sz="1275" i="1" dirty="0">
                <a:solidFill>
                  <a:srgbClr val="0670AF"/>
                </a:solidFill>
              </a:rPr>
              <a:t>NIH SBIR/STTR Program Coordinator </a:t>
            </a:r>
          </a:p>
          <a:p>
            <a:pPr marL="0" indent="0">
              <a:buNone/>
            </a:pPr>
            <a:r>
              <a:rPr lang="en-US" sz="1275" b="1" dirty="0"/>
              <a:t>Phone:</a:t>
            </a:r>
            <a:r>
              <a:rPr lang="en-US" sz="1275" dirty="0"/>
              <a:t> 301-435-2688</a:t>
            </a:r>
          </a:p>
          <a:p>
            <a:pPr marL="0" indent="0">
              <a:buNone/>
            </a:pPr>
            <a:r>
              <a:rPr lang="en-US" sz="1275" b="1" dirty="0"/>
              <a:t>Email:</a:t>
            </a:r>
            <a:r>
              <a:rPr lang="en-US" sz="1275" dirty="0"/>
              <a:t> mportnoy@mail.nih.gov </a:t>
            </a:r>
          </a:p>
        </p:txBody>
      </p:sp>
      <p:sp>
        <p:nvSpPr>
          <p:cNvPr id="4" name="Content Placeholder 3"/>
          <p:cNvSpPr>
            <a:spLocks noGrp="1"/>
          </p:cNvSpPr>
          <p:nvPr>
            <p:ph sz="half" idx="2"/>
          </p:nvPr>
        </p:nvSpPr>
        <p:spPr>
          <a:xfrm>
            <a:off x="5372100" y="857250"/>
            <a:ext cx="2800350" cy="1028700"/>
          </a:xfrm>
        </p:spPr>
        <p:txBody>
          <a:bodyPr/>
          <a:lstStyle/>
          <a:p>
            <a:pPr marL="0" indent="0">
              <a:buNone/>
            </a:pPr>
            <a:r>
              <a:rPr lang="en-US" sz="1650" b="1" dirty="0">
                <a:solidFill>
                  <a:srgbClr val="004D86"/>
                </a:solidFill>
              </a:rPr>
              <a:t>Robert Vinson</a:t>
            </a:r>
          </a:p>
          <a:p>
            <a:pPr marL="0" indent="0">
              <a:buNone/>
            </a:pPr>
            <a:r>
              <a:rPr lang="en-US" sz="1275" i="1" dirty="0">
                <a:solidFill>
                  <a:srgbClr val="0670AF"/>
                </a:solidFill>
              </a:rPr>
              <a:t>SBIR/STTR Program Manager</a:t>
            </a:r>
          </a:p>
          <a:p>
            <a:pPr marL="0" indent="0">
              <a:buNone/>
            </a:pPr>
            <a:r>
              <a:rPr lang="en-US" sz="1275" b="1" dirty="0"/>
              <a:t>Phone:</a:t>
            </a:r>
            <a:r>
              <a:rPr lang="en-US" sz="1275" dirty="0"/>
              <a:t> 301-435-2713</a:t>
            </a:r>
          </a:p>
          <a:p>
            <a:pPr marL="0" indent="0">
              <a:buNone/>
            </a:pPr>
            <a:r>
              <a:rPr lang="en-US" sz="1275" b="1" dirty="0"/>
              <a:t>Email:</a:t>
            </a:r>
            <a:r>
              <a:rPr lang="en-US" sz="1275" dirty="0"/>
              <a:t> vinsonr@mail.nih.gov </a:t>
            </a:r>
          </a:p>
        </p:txBody>
      </p:sp>
      <p:sp>
        <p:nvSpPr>
          <p:cNvPr id="5" name="Slide Number Placeholder 4"/>
          <p:cNvSpPr>
            <a:spLocks noGrp="1"/>
          </p:cNvSpPr>
          <p:nvPr>
            <p:ph type="sldNum" sz="quarter" idx="10"/>
          </p:nvPr>
        </p:nvSpPr>
        <p:spPr/>
        <p:txBody>
          <a:bodyPr/>
          <a:lstStyle/>
          <a:p>
            <a:pPr defTabSz="685800" fontAlgn="base">
              <a:spcBef>
                <a:spcPct val="0"/>
              </a:spcBef>
              <a:spcAft>
                <a:spcPct val="0"/>
              </a:spcAft>
            </a:pPr>
            <a:fld id="{FEE19172-03F7-3348-B569-171F00250647}" type="slidenum">
              <a:rPr lang="en-US">
                <a:solidFill>
                  <a:srgbClr val="FFFFFF"/>
                </a:solidFill>
                <a:latin typeface="Arial" charset="0"/>
                <a:ea typeface="ＭＳ Ｐゴシック" charset="0"/>
                <a:cs typeface="Arial" charset="0"/>
              </a:rPr>
              <a:pPr defTabSz="685800" fontAlgn="base">
                <a:spcBef>
                  <a:spcPct val="0"/>
                </a:spcBef>
                <a:spcAft>
                  <a:spcPct val="0"/>
                </a:spcAft>
              </a:pPr>
              <a:t>73</a:t>
            </a:fld>
            <a:endParaRPr lang="en-US" dirty="0">
              <a:solidFill>
                <a:srgbClr val="FFFFFF"/>
              </a:solidFill>
              <a:latin typeface="Arial" charset="0"/>
              <a:ea typeface="ＭＳ Ｐゴシック" charset="0"/>
              <a:cs typeface="Arial" charset="0"/>
            </a:endParaRPr>
          </a:p>
        </p:txBody>
      </p:sp>
      <p:pic>
        <p:nvPicPr>
          <p:cNvPr id="7" name="Picture 6" descr="a photo of julie Bea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0" y="3503416"/>
            <a:ext cx="614363" cy="608219"/>
          </a:xfrm>
          <a:prstGeom prst="rect">
            <a:avLst/>
          </a:prstGeom>
        </p:spPr>
      </p:pic>
      <p:pic>
        <p:nvPicPr>
          <p:cNvPr id="9" name="Picture 8" descr="A photo of Matthew Portno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50" y="914402"/>
            <a:ext cx="614363" cy="608219"/>
          </a:xfrm>
          <a:prstGeom prst="rect">
            <a:avLst/>
          </a:prstGeom>
        </p:spPr>
      </p:pic>
      <p:pic>
        <p:nvPicPr>
          <p:cNvPr id="10" name="Picture 9" descr="a photo of Robert Vins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914401"/>
            <a:ext cx="614363" cy="608219"/>
          </a:xfrm>
          <a:prstGeom prst="rect">
            <a:avLst/>
          </a:prstGeom>
        </p:spPr>
      </p:pic>
      <p:sp>
        <p:nvSpPr>
          <p:cNvPr id="12" name="Content Placeholder 2"/>
          <p:cNvSpPr txBox="1">
            <a:spLocks/>
          </p:cNvSpPr>
          <p:nvPr/>
        </p:nvSpPr>
        <p:spPr bwMode="auto">
          <a:xfrm>
            <a:off x="5372100" y="3429001"/>
            <a:ext cx="2914650" cy="1357502"/>
          </a:xfrm>
          <a:prstGeom prst="rect">
            <a:avLst/>
          </a:prstGeom>
          <a:noFill/>
          <a:ln>
            <a:noFill/>
          </a:ln>
          <a:effectLst/>
          <a:extLs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rgbClr val="013972"/>
              </a:buClr>
              <a:buChar char="•"/>
              <a:defRPr sz="2400">
                <a:solidFill>
                  <a:schemeClr val="accent3">
                    <a:lumMod val="25000"/>
                  </a:schemeClr>
                </a:solidFill>
                <a:latin typeface="+mn-lt"/>
                <a:ea typeface="+mn-ea"/>
                <a:cs typeface="+mn-cs"/>
              </a:defRPr>
            </a:lvl1pPr>
            <a:lvl2pPr marL="742950" indent="-285750" algn="l" rtl="0" eaLnBrk="1" fontAlgn="base" hangingPunct="1">
              <a:spcBef>
                <a:spcPct val="20000"/>
              </a:spcBef>
              <a:spcAft>
                <a:spcPct val="0"/>
              </a:spcAft>
              <a:buClr>
                <a:srgbClr val="013972"/>
              </a:buClr>
              <a:buSzPct val="70000"/>
              <a:buFont typeface="Courier New" panose="02070309020205020404" pitchFamily="49" charset="0"/>
              <a:buChar char="o"/>
              <a:defRPr sz="2200">
                <a:solidFill>
                  <a:schemeClr val="accent3">
                    <a:lumMod val="25000"/>
                  </a:schemeClr>
                </a:solidFill>
                <a:latin typeface="+mn-lt"/>
                <a:ea typeface="Arial" charset="0"/>
                <a:cs typeface="+mn-cs"/>
              </a:defRPr>
            </a:lvl2pPr>
            <a:lvl3pPr marL="1143000" indent="-228600" algn="l" rtl="0" eaLnBrk="1" fontAlgn="base" hangingPunct="1">
              <a:spcBef>
                <a:spcPct val="20000"/>
              </a:spcBef>
              <a:spcAft>
                <a:spcPct val="0"/>
              </a:spcAft>
              <a:buClr>
                <a:srgbClr val="013972"/>
              </a:buClr>
              <a:buFont typeface="Wingdings" panose="05000000000000000000" pitchFamily="2" charset="2"/>
              <a:buChar char="§"/>
              <a:defRPr sz="1800">
                <a:solidFill>
                  <a:schemeClr val="accent3">
                    <a:lumMod val="25000"/>
                  </a:schemeClr>
                </a:solidFill>
                <a:latin typeface="+mn-lt"/>
                <a:ea typeface="Arial" charset="0"/>
                <a:cs typeface="+mn-cs"/>
              </a:defRPr>
            </a:lvl3pPr>
            <a:lvl4pPr marL="1600200" indent="-228600" algn="l" rtl="0" eaLnBrk="1" fontAlgn="base" hangingPunct="1">
              <a:spcBef>
                <a:spcPct val="20000"/>
              </a:spcBef>
              <a:spcAft>
                <a:spcPct val="0"/>
              </a:spcAft>
              <a:buClr>
                <a:srgbClr val="013972"/>
              </a:buClr>
              <a:buSzPct val="70000"/>
              <a:buFont typeface="Wingdings" panose="05000000000000000000" pitchFamily="2" charset="2"/>
              <a:buChar char="q"/>
              <a:defRPr sz="1800">
                <a:solidFill>
                  <a:schemeClr val="accent3">
                    <a:lumMod val="25000"/>
                  </a:schemeClr>
                </a:solidFill>
                <a:latin typeface="+mn-lt"/>
                <a:ea typeface="Arial" charset="0"/>
                <a:cs typeface="+mn-cs"/>
              </a:defRPr>
            </a:lvl4pPr>
            <a:lvl5pPr marL="2057400" indent="-228600" algn="l" rtl="0" eaLnBrk="1" fontAlgn="base" hangingPunct="1">
              <a:spcBef>
                <a:spcPct val="20000"/>
              </a:spcBef>
              <a:spcAft>
                <a:spcPct val="0"/>
              </a:spcAft>
              <a:buClr>
                <a:srgbClr val="013972"/>
              </a:buClr>
              <a:buFont typeface="Trebuchet MS" panose="020B0603020202020204" pitchFamily="34" charset="0"/>
              <a:buChar char="»"/>
              <a:defRPr sz="1800">
                <a:solidFill>
                  <a:schemeClr val="accent3">
                    <a:lumMod val="25000"/>
                  </a:schemeClr>
                </a:solidFill>
                <a:latin typeface="+mn-lt"/>
                <a:ea typeface="Arial" charset="0"/>
                <a:cs typeface="+mn-cs"/>
              </a:defRPr>
            </a:lvl5pPr>
            <a:lvl6pPr marL="2514600" indent="-228600" algn="l" rtl="0" eaLnBrk="1" fontAlgn="base" hangingPunct="1">
              <a:spcBef>
                <a:spcPct val="20000"/>
              </a:spcBef>
              <a:spcAft>
                <a:spcPct val="0"/>
              </a:spcAft>
              <a:buChar char="»"/>
              <a:defRPr sz="18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18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18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1800">
                <a:solidFill>
                  <a:schemeClr val="tx1"/>
                </a:solidFill>
                <a:latin typeface="+mn-lt"/>
                <a:ea typeface="Arial" charset="0"/>
                <a:cs typeface="+mn-cs"/>
              </a:defRPr>
            </a:lvl9pPr>
          </a:lstStyle>
          <a:p>
            <a:pPr marL="0" indent="0" defTabSz="685800">
              <a:spcBef>
                <a:spcPts val="1350"/>
              </a:spcBef>
              <a:buNone/>
            </a:pPr>
            <a:r>
              <a:rPr lang="en-US" sz="1650" b="1" kern="0" dirty="0">
                <a:solidFill>
                  <a:srgbClr val="004D86"/>
                </a:solidFill>
                <a:latin typeface="Trebuchet MS"/>
              </a:rPr>
              <a:t>Patricia Swayne</a:t>
            </a:r>
          </a:p>
          <a:p>
            <a:pPr marL="0" indent="0" defTabSz="685800">
              <a:buNone/>
            </a:pPr>
            <a:r>
              <a:rPr lang="en-US" sz="1275" i="1" kern="0" dirty="0">
                <a:solidFill>
                  <a:srgbClr val="0670AF"/>
                </a:solidFill>
                <a:latin typeface="Trebuchet MS"/>
              </a:rPr>
              <a:t>SBIR/STTR Communications</a:t>
            </a:r>
          </a:p>
          <a:p>
            <a:pPr marL="0" indent="0" defTabSz="685800">
              <a:buNone/>
            </a:pPr>
            <a:r>
              <a:rPr lang="en-US" sz="1275" i="1" kern="0" dirty="0">
                <a:solidFill>
                  <a:srgbClr val="0670AF"/>
                </a:solidFill>
                <a:latin typeface="Trebuchet MS"/>
              </a:rPr>
              <a:t>Specialist</a:t>
            </a:r>
          </a:p>
          <a:p>
            <a:pPr marL="0" indent="0" defTabSz="685800">
              <a:buNone/>
            </a:pPr>
            <a:r>
              <a:rPr lang="en-US" sz="1275" b="1" kern="0" dirty="0">
                <a:solidFill>
                  <a:srgbClr val="E5E5E5">
                    <a:lumMod val="25000"/>
                  </a:srgbClr>
                </a:solidFill>
                <a:latin typeface="Trebuchet MS"/>
              </a:rPr>
              <a:t>Phone:</a:t>
            </a:r>
            <a:r>
              <a:rPr lang="en-US" sz="1275" kern="0" dirty="0">
                <a:solidFill>
                  <a:srgbClr val="E5E5E5">
                    <a:lumMod val="25000"/>
                  </a:srgbClr>
                </a:solidFill>
                <a:latin typeface="Trebuchet MS"/>
              </a:rPr>
              <a:t> 301-402-1632</a:t>
            </a:r>
          </a:p>
          <a:p>
            <a:pPr marL="0" indent="0" defTabSz="685800">
              <a:buNone/>
            </a:pPr>
            <a:r>
              <a:rPr lang="en-US" sz="1275" b="1" kern="0" dirty="0">
                <a:solidFill>
                  <a:srgbClr val="E5E5E5">
                    <a:lumMod val="25000"/>
                  </a:srgbClr>
                </a:solidFill>
                <a:latin typeface="Trebuchet MS"/>
              </a:rPr>
              <a:t>Email: </a:t>
            </a:r>
            <a:r>
              <a:rPr lang="en-US" sz="1275" kern="0" dirty="0">
                <a:solidFill>
                  <a:srgbClr val="E5E5E5">
                    <a:lumMod val="25000"/>
                  </a:srgbClr>
                </a:solidFill>
                <a:latin typeface="Trebuchet MS"/>
              </a:rPr>
              <a:t>patricia.swayne@nih.gov  </a:t>
            </a:r>
          </a:p>
        </p:txBody>
      </p:sp>
      <p:sp>
        <p:nvSpPr>
          <p:cNvPr id="13" name="Content Placeholder 3"/>
          <p:cNvSpPr txBox="1">
            <a:spLocks/>
          </p:cNvSpPr>
          <p:nvPr/>
        </p:nvSpPr>
        <p:spPr bwMode="auto">
          <a:xfrm>
            <a:off x="2057400" y="3431225"/>
            <a:ext cx="3086100" cy="1064418"/>
          </a:xfrm>
          <a:prstGeom prst="rect">
            <a:avLst/>
          </a:prstGeom>
          <a:noFill/>
          <a:ln>
            <a:noFill/>
          </a:ln>
          <a:effectLst/>
          <a:extLs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rgbClr val="013972"/>
              </a:buClr>
              <a:buChar char="•"/>
              <a:defRPr sz="2400">
                <a:solidFill>
                  <a:schemeClr val="accent3">
                    <a:lumMod val="25000"/>
                  </a:schemeClr>
                </a:solidFill>
                <a:latin typeface="+mn-lt"/>
                <a:ea typeface="+mn-ea"/>
                <a:cs typeface="+mn-cs"/>
              </a:defRPr>
            </a:lvl1pPr>
            <a:lvl2pPr marL="742950" indent="-285750" algn="l" rtl="0" eaLnBrk="1" fontAlgn="base" hangingPunct="1">
              <a:spcBef>
                <a:spcPct val="20000"/>
              </a:spcBef>
              <a:spcAft>
                <a:spcPct val="0"/>
              </a:spcAft>
              <a:buClr>
                <a:srgbClr val="013972"/>
              </a:buClr>
              <a:buSzPct val="70000"/>
              <a:buFont typeface="Courier New" panose="02070309020205020404" pitchFamily="49" charset="0"/>
              <a:buChar char="o"/>
              <a:defRPr sz="2200">
                <a:solidFill>
                  <a:schemeClr val="accent3">
                    <a:lumMod val="25000"/>
                  </a:schemeClr>
                </a:solidFill>
                <a:latin typeface="+mn-lt"/>
                <a:ea typeface="Arial" charset="0"/>
                <a:cs typeface="+mn-cs"/>
              </a:defRPr>
            </a:lvl2pPr>
            <a:lvl3pPr marL="1143000" indent="-228600" algn="l" rtl="0" eaLnBrk="1" fontAlgn="base" hangingPunct="1">
              <a:spcBef>
                <a:spcPct val="20000"/>
              </a:spcBef>
              <a:spcAft>
                <a:spcPct val="0"/>
              </a:spcAft>
              <a:buClr>
                <a:srgbClr val="013972"/>
              </a:buClr>
              <a:buFont typeface="Wingdings" panose="05000000000000000000" pitchFamily="2" charset="2"/>
              <a:buChar char="§"/>
              <a:defRPr sz="1800">
                <a:solidFill>
                  <a:schemeClr val="accent3">
                    <a:lumMod val="25000"/>
                  </a:schemeClr>
                </a:solidFill>
                <a:latin typeface="+mn-lt"/>
                <a:ea typeface="Arial" charset="0"/>
                <a:cs typeface="+mn-cs"/>
              </a:defRPr>
            </a:lvl3pPr>
            <a:lvl4pPr marL="1600200" indent="-228600" algn="l" rtl="0" eaLnBrk="1" fontAlgn="base" hangingPunct="1">
              <a:spcBef>
                <a:spcPct val="20000"/>
              </a:spcBef>
              <a:spcAft>
                <a:spcPct val="0"/>
              </a:spcAft>
              <a:buClr>
                <a:srgbClr val="013972"/>
              </a:buClr>
              <a:buSzPct val="70000"/>
              <a:buFont typeface="Wingdings" panose="05000000000000000000" pitchFamily="2" charset="2"/>
              <a:buChar char="q"/>
              <a:defRPr sz="1800">
                <a:solidFill>
                  <a:schemeClr val="accent3">
                    <a:lumMod val="25000"/>
                  </a:schemeClr>
                </a:solidFill>
                <a:latin typeface="+mn-lt"/>
                <a:ea typeface="Arial" charset="0"/>
                <a:cs typeface="+mn-cs"/>
              </a:defRPr>
            </a:lvl4pPr>
            <a:lvl5pPr marL="2057400" indent="-228600" algn="l" rtl="0" eaLnBrk="1" fontAlgn="base" hangingPunct="1">
              <a:spcBef>
                <a:spcPct val="20000"/>
              </a:spcBef>
              <a:spcAft>
                <a:spcPct val="0"/>
              </a:spcAft>
              <a:buClr>
                <a:srgbClr val="013972"/>
              </a:buClr>
              <a:buFont typeface="Trebuchet MS" panose="020B0603020202020204" pitchFamily="34" charset="0"/>
              <a:buChar char="»"/>
              <a:defRPr sz="1800">
                <a:solidFill>
                  <a:schemeClr val="accent3">
                    <a:lumMod val="25000"/>
                  </a:schemeClr>
                </a:solidFill>
                <a:latin typeface="+mn-lt"/>
                <a:ea typeface="Arial" charset="0"/>
                <a:cs typeface="+mn-cs"/>
              </a:defRPr>
            </a:lvl5pPr>
            <a:lvl6pPr marL="2514600" indent="-228600" algn="l" rtl="0" eaLnBrk="1" fontAlgn="base" hangingPunct="1">
              <a:spcBef>
                <a:spcPct val="20000"/>
              </a:spcBef>
              <a:spcAft>
                <a:spcPct val="0"/>
              </a:spcAft>
              <a:buChar char="»"/>
              <a:defRPr sz="18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18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18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1800">
                <a:solidFill>
                  <a:schemeClr val="tx1"/>
                </a:solidFill>
                <a:latin typeface="+mn-lt"/>
                <a:ea typeface="Arial" charset="0"/>
                <a:cs typeface="+mn-cs"/>
              </a:defRPr>
            </a:lvl9pPr>
          </a:lstStyle>
          <a:p>
            <a:pPr marL="0" indent="0" defTabSz="685800">
              <a:spcBef>
                <a:spcPts val="1350"/>
              </a:spcBef>
              <a:buNone/>
            </a:pPr>
            <a:r>
              <a:rPr lang="en-US" sz="1650" b="1" kern="0" dirty="0">
                <a:solidFill>
                  <a:srgbClr val="004D86"/>
                </a:solidFill>
                <a:latin typeface="Trebuchet MS"/>
              </a:rPr>
              <a:t>Julie Beaver, MD, MS</a:t>
            </a:r>
          </a:p>
          <a:p>
            <a:pPr marL="0" indent="0" defTabSz="685800">
              <a:buNone/>
            </a:pPr>
            <a:r>
              <a:rPr lang="en-US" sz="1275" i="1" kern="0" dirty="0">
                <a:solidFill>
                  <a:srgbClr val="0670AF"/>
                </a:solidFill>
                <a:latin typeface="Trebuchet MS"/>
              </a:rPr>
              <a:t>SBIR/STTR Statistician</a:t>
            </a:r>
          </a:p>
          <a:p>
            <a:pPr marL="0" indent="0" defTabSz="685800">
              <a:buNone/>
            </a:pPr>
            <a:r>
              <a:rPr lang="en-US" sz="1275" b="1" kern="0" dirty="0">
                <a:solidFill>
                  <a:srgbClr val="E5E5E5">
                    <a:lumMod val="25000"/>
                  </a:srgbClr>
                </a:solidFill>
                <a:latin typeface="Trebuchet MS"/>
              </a:rPr>
              <a:t>Phone:</a:t>
            </a:r>
            <a:r>
              <a:rPr lang="en-US" sz="1275" kern="0" dirty="0">
                <a:solidFill>
                  <a:srgbClr val="E5E5E5">
                    <a:lumMod val="25000"/>
                  </a:srgbClr>
                </a:solidFill>
                <a:latin typeface="Trebuchet MS"/>
              </a:rPr>
              <a:t> 301-496-8807</a:t>
            </a:r>
          </a:p>
          <a:p>
            <a:pPr marL="0" indent="0" defTabSz="685800">
              <a:buNone/>
            </a:pPr>
            <a:r>
              <a:rPr lang="en-US" sz="1275" b="1" kern="0" dirty="0">
                <a:solidFill>
                  <a:srgbClr val="E5E5E5">
                    <a:lumMod val="25000"/>
                  </a:srgbClr>
                </a:solidFill>
                <a:latin typeface="Trebuchet MS"/>
              </a:rPr>
              <a:t>Email:</a:t>
            </a:r>
            <a:r>
              <a:rPr lang="en-US" sz="1275" kern="0" dirty="0">
                <a:solidFill>
                  <a:srgbClr val="E5E5E5">
                    <a:lumMod val="25000"/>
                  </a:srgbClr>
                </a:solidFill>
                <a:latin typeface="Trebuchet MS"/>
              </a:rPr>
              <a:t> julie.beaver@nih.gov </a:t>
            </a:r>
          </a:p>
          <a:p>
            <a:pPr marL="0" indent="0" defTabSz="685800">
              <a:buNone/>
            </a:pPr>
            <a:endParaRPr lang="en-US" sz="1800" kern="0" dirty="0">
              <a:solidFill>
                <a:srgbClr val="E5E5E5">
                  <a:lumMod val="25000"/>
                </a:srgbClr>
              </a:solidFill>
              <a:latin typeface="Trebuchet MS"/>
            </a:endParaRPr>
          </a:p>
        </p:txBody>
      </p:sp>
      <p:sp>
        <p:nvSpPr>
          <p:cNvPr id="15" name="Content Placeholder 3"/>
          <p:cNvSpPr txBox="1">
            <a:spLocks/>
          </p:cNvSpPr>
          <p:nvPr/>
        </p:nvSpPr>
        <p:spPr bwMode="auto">
          <a:xfrm>
            <a:off x="4057650" y="2171700"/>
            <a:ext cx="3086100" cy="1543050"/>
          </a:xfrm>
          <a:prstGeom prst="rect">
            <a:avLst/>
          </a:prstGeom>
          <a:noFill/>
          <a:ln>
            <a:noFill/>
          </a:ln>
          <a:effectLst/>
          <a:extLs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rgbClr val="013972"/>
              </a:buClr>
              <a:buChar char="•"/>
              <a:defRPr sz="2400">
                <a:solidFill>
                  <a:schemeClr val="accent3">
                    <a:lumMod val="25000"/>
                  </a:schemeClr>
                </a:solidFill>
                <a:latin typeface="+mn-lt"/>
                <a:ea typeface="+mn-ea"/>
                <a:cs typeface="+mn-cs"/>
              </a:defRPr>
            </a:lvl1pPr>
            <a:lvl2pPr marL="742950" indent="-285750" algn="l" rtl="0" eaLnBrk="1" fontAlgn="base" hangingPunct="1">
              <a:spcBef>
                <a:spcPct val="20000"/>
              </a:spcBef>
              <a:spcAft>
                <a:spcPct val="0"/>
              </a:spcAft>
              <a:buClr>
                <a:srgbClr val="013972"/>
              </a:buClr>
              <a:buSzPct val="70000"/>
              <a:buFont typeface="Courier New" panose="02070309020205020404" pitchFamily="49" charset="0"/>
              <a:buChar char="o"/>
              <a:defRPr sz="2200">
                <a:solidFill>
                  <a:schemeClr val="accent3">
                    <a:lumMod val="25000"/>
                  </a:schemeClr>
                </a:solidFill>
                <a:latin typeface="+mn-lt"/>
                <a:ea typeface="Arial" charset="0"/>
                <a:cs typeface="+mn-cs"/>
              </a:defRPr>
            </a:lvl2pPr>
            <a:lvl3pPr marL="1143000" indent="-228600" algn="l" rtl="0" eaLnBrk="1" fontAlgn="base" hangingPunct="1">
              <a:spcBef>
                <a:spcPct val="20000"/>
              </a:spcBef>
              <a:spcAft>
                <a:spcPct val="0"/>
              </a:spcAft>
              <a:buClr>
                <a:srgbClr val="013972"/>
              </a:buClr>
              <a:buFont typeface="Wingdings" panose="05000000000000000000" pitchFamily="2" charset="2"/>
              <a:buChar char="§"/>
              <a:defRPr sz="1800">
                <a:solidFill>
                  <a:schemeClr val="accent3">
                    <a:lumMod val="25000"/>
                  </a:schemeClr>
                </a:solidFill>
                <a:latin typeface="+mn-lt"/>
                <a:ea typeface="Arial" charset="0"/>
                <a:cs typeface="+mn-cs"/>
              </a:defRPr>
            </a:lvl3pPr>
            <a:lvl4pPr marL="1600200" indent="-228600" algn="l" rtl="0" eaLnBrk="1" fontAlgn="base" hangingPunct="1">
              <a:spcBef>
                <a:spcPct val="20000"/>
              </a:spcBef>
              <a:spcAft>
                <a:spcPct val="0"/>
              </a:spcAft>
              <a:buClr>
                <a:srgbClr val="013972"/>
              </a:buClr>
              <a:buSzPct val="70000"/>
              <a:buFont typeface="Wingdings" panose="05000000000000000000" pitchFamily="2" charset="2"/>
              <a:buChar char="q"/>
              <a:defRPr sz="1800">
                <a:solidFill>
                  <a:schemeClr val="accent3">
                    <a:lumMod val="25000"/>
                  </a:schemeClr>
                </a:solidFill>
                <a:latin typeface="+mn-lt"/>
                <a:ea typeface="Arial" charset="0"/>
                <a:cs typeface="+mn-cs"/>
              </a:defRPr>
            </a:lvl4pPr>
            <a:lvl5pPr marL="2057400" indent="-228600" algn="l" rtl="0" eaLnBrk="1" fontAlgn="base" hangingPunct="1">
              <a:spcBef>
                <a:spcPct val="20000"/>
              </a:spcBef>
              <a:spcAft>
                <a:spcPct val="0"/>
              </a:spcAft>
              <a:buClr>
                <a:srgbClr val="013972"/>
              </a:buClr>
              <a:buFont typeface="Trebuchet MS" panose="020B0603020202020204" pitchFamily="34" charset="0"/>
              <a:buChar char="»"/>
              <a:defRPr sz="1800">
                <a:solidFill>
                  <a:schemeClr val="accent3">
                    <a:lumMod val="25000"/>
                  </a:schemeClr>
                </a:solidFill>
                <a:latin typeface="+mn-lt"/>
                <a:ea typeface="Arial" charset="0"/>
                <a:cs typeface="+mn-cs"/>
              </a:defRPr>
            </a:lvl5pPr>
            <a:lvl6pPr marL="2514600" indent="-228600" algn="l" rtl="0" eaLnBrk="1" fontAlgn="base" hangingPunct="1">
              <a:spcBef>
                <a:spcPct val="20000"/>
              </a:spcBef>
              <a:spcAft>
                <a:spcPct val="0"/>
              </a:spcAft>
              <a:buChar char="»"/>
              <a:defRPr sz="18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18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18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1800">
                <a:solidFill>
                  <a:schemeClr val="tx1"/>
                </a:solidFill>
                <a:latin typeface="+mn-lt"/>
                <a:ea typeface="Arial" charset="0"/>
                <a:cs typeface="+mn-cs"/>
              </a:defRPr>
            </a:lvl9pPr>
          </a:lstStyle>
          <a:p>
            <a:pPr marL="0" indent="0" defTabSz="685800">
              <a:spcBef>
                <a:spcPts val="1350"/>
              </a:spcBef>
              <a:buNone/>
            </a:pPr>
            <a:r>
              <a:rPr lang="en-US" sz="1650" b="1" kern="0" dirty="0">
                <a:solidFill>
                  <a:srgbClr val="004D86"/>
                </a:solidFill>
                <a:latin typeface="Trebuchet MS"/>
              </a:rPr>
              <a:t>JP Kim, JD, MBA, MSc</a:t>
            </a:r>
          </a:p>
          <a:p>
            <a:pPr marL="0" indent="0" defTabSz="685800">
              <a:buNone/>
            </a:pPr>
            <a:r>
              <a:rPr lang="en-US" sz="1275" i="1" kern="0" dirty="0">
                <a:solidFill>
                  <a:srgbClr val="0670AF"/>
                </a:solidFill>
                <a:latin typeface="Trebuchet MS"/>
              </a:rPr>
              <a:t>SBIR/STTR Program Manager</a:t>
            </a:r>
          </a:p>
          <a:p>
            <a:pPr marL="0" indent="0" defTabSz="685800">
              <a:buNone/>
            </a:pPr>
            <a:r>
              <a:rPr lang="en-US" sz="1275" b="1" kern="0" dirty="0">
                <a:solidFill>
                  <a:srgbClr val="E5E5E5">
                    <a:lumMod val="25000"/>
                  </a:srgbClr>
                </a:solidFill>
                <a:latin typeface="Trebuchet MS"/>
              </a:rPr>
              <a:t>Phone:</a:t>
            </a:r>
            <a:r>
              <a:rPr lang="en-US" sz="1275" kern="0" dirty="0">
                <a:solidFill>
                  <a:srgbClr val="E5E5E5">
                    <a:lumMod val="25000"/>
                  </a:srgbClr>
                </a:solidFill>
                <a:latin typeface="Trebuchet MS"/>
              </a:rPr>
              <a:t> 301-435-0189</a:t>
            </a:r>
          </a:p>
          <a:p>
            <a:pPr marL="0" indent="0" defTabSz="685800">
              <a:buNone/>
            </a:pPr>
            <a:r>
              <a:rPr lang="en-US" sz="1275" b="1" kern="0" dirty="0">
                <a:solidFill>
                  <a:srgbClr val="E5E5E5">
                    <a:lumMod val="25000"/>
                  </a:srgbClr>
                </a:solidFill>
                <a:latin typeface="Trebuchet MS"/>
              </a:rPr>
              <a:t>Email: </a:t>
            </a:r>
            <a:r>
              <a:rPr lang="en-US" sz="1275" kern="0" dirty="0">
                <a:solidFill>
                  <a:srgbClr val="E5E5E5">
                    <a:lumMod val="25000"/>
                  </a:srgbClr>
                </a:solidFill>
                <a:latin typeface="Trebuchet MS"/>
              </a:rPr>
              <a:t>jpkim@nih.gov</a:t>
            </a:r>
            <a:endParaRPr lang="en-US" sz="1800" kern="0" dirty="0">
              <a:solidFill>
                <a:srgbClr val="E5E5E5">
                  <a:lumMod val="25000"/>
                </a:srgbClr>
              </a:solidFill>
              <a:latin typeface="Trebuchet MS"/>
            </a:endParaRPr>
          </a:p>
        </p:txBody>
      </p:sp>
      <p:pic>
        <p:nvPicPr>
          <p:cNvPr id="16" name="Picture 15" descr="a photo of JP Kim"/>
          <p:cNvPicPr>
            <a:picLocks noChangeAspect="1"/>
          </p:cNvPicPr>
          <p:nvPr/>
        </p:nvPicPr>
        <p:blipFill rotWithShape="1">
          <a:blip r:embed="rId6"/>
          <a:srcRect/>
          <a:stretch/>
        </p:blipFill>
        <p:spPr>
          <a:xfrm>
            <a:off x="3386565" y="2261991"/>
            <a:ext cx="671086" cy="600675"/>
          </a:xfrm>
          <a:prstGeom prst="rect">
            <a:avLst/>
          </a:prstGeom>
        </p:spPr>
      </p:pic>
      <p:pic>
        <p:nvPicPr>
          <p:cNvPr id="11" name="Picture 10" descr="a photo of patricia Swayne">
            <a:extLst>
              <a:ext uri="{FF2B5EF4-FFF2-40B4-BE49-F238E27FC236}">
                <a16:creationId xmlns:a16="http://schemas.microsoft.com/office/drawing/2014/main" id="{5BE4546C-87D3-4199-B306-CDE48E3F3CD7}"/>
              </a:ext>
            </a:extLst>
          </p:cNvPr>
          <p:cNvPicPr>
            <a:picLocks noChangeAspect="1"/>
          </p:cNvPicPr>
          <p:nvPr/>
        </p:nvPicPr>
        <p:blipFill>
          <a:blip r:embed="rId7"/>
          <a:stretch>
            <a:fillRect/>
          </a:stretch>
        </p:blipFill>
        <p:spPr>
          <a:xfrm>
            <a:off x="4686300" y="3505855"/>
            <a:ext cx="728663" cy="623878"/>
          </a:xfrm>
          <a:prstGeom prst="rect">
            <a:avLst/>
          </a:prstGeom>
        </p:spPr>
      </p:pic>
    </p:spTree>
    <p:extLst>
      <p:ext uri="{BB962C8B-B14F-4D97-AF65-F5344CB8AC3E}">
        <p14:creationId xmlns:p14="http://schemas.microsoft.com/office/powerpoint/2010/main" val="273429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1500"/>
          </a:xfrm>
        </p:spPr>
        <p:txBody>
          <a:bodyPr>
            <a:normAutofit fontScale="90000"/>
          </a:bodyPr>
          <a:lstStyle/>
          <a:p>
            <a:r>
              <a:rPr lang="en-US" dirty="0"/>
              <a:t> 8 Ways to Successfully Navigate NIH Peer Review</a:t>
            </a:r>
          </a:p>
        </p:txBody>
      </p:sp>
      <p:sp>
        <p:nvSpPr>
          <p:cNvPr id="3" name="Content Placeholder 2"/>
          <p:cNvSpPr>
            <a:spLocks noGrp="1" noChangeAspect="1"/>
          </p:cNvSpPr>
          <p:nvPr>
            <p:ph idx="1"/>
          </p:nvPr>
        </p:nvSpPr>
        <p:spPr/>
        <p:txBody>
          <a:bodyPr>
            <a:normAutofit/>
          </a:bodyPr>
          <a:lstStyle/>
          <a:p>
            <a:pPr marL="457200" indent="-457200">
              <a:buClr>
                <a:schemeClr val="tx1"/>
              </a:buClr>
              <a:buFont typeface="+mj-lt"/>
              <a:buAutoNum type="arabicPeriod"/>
            </a:pPr>
            <a:r>
              <a:rPr lang="en-US" sz="1900" dirty="0"/>
              <a:t>Know the Path of a Successful Application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Avoid Top Show Stoppers for SBIR/STTR Applicants </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1900" dirty="0"/>
              <a:t>Help Direct Your Application to the Best Place for Review and Funding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Understand Who Your Reviewers Are</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1900" dirty="0"/>
              <a:t>Know What Reviewers Are Looking for</a:t>
            </a:r>
          </a:p>
          <a:p>
            <a:pPr>
              <a:buClr>
                <a:schemeClr val="tx1"/>
              </a:buClr>
              <a:buFont typeface="+mj-lt"/>
              <a:buAutoNum type="arabicPeriod"/>
            </a:pPr>
            <a:endParaRPr lang="en-US" sz="500" dirty="0"/>
          </a:p>
          <a:p>
            <a:pPr>
              <a:buClr>
                <a:schemeClr val="tx1"/>
              </a:buClr>
              <a:buFont typeface="+mj-lt"/>
              <a:buAutoNum type="arabicPeriod"/>
            </a:pPr>
            <a:endParaRPr lang="en-US" sz="500" dirty="0"/>
          </a:p>
          <a:p>
            <a:pPr marL="0" indent="0">
              <a:buNone/>
            </a:pPr>
            <a:endParaRPr lang="en-US" dirty="0"/>
          </a:p>
        </p:txBody>
      </p:sp>
    </p:spTree>
    <p:extLst>
      <p:ext uri="{BB962C8B-B14F-4D97-AF65-F5344CB8AC3E}">
        <p14:creationId xmlns:p14="http://schemas.microsoft.com/office/powerpoint/2010/main" val="247103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1500"/>
          </a:xfrm>
        </p:spPr>
        <p:txBody>
          <a:bodyPr>
            <a:normAutofit fontScale="90000"/>
          </a:bodyPr>
          <a:lstStyle/>
          <a:p>
            <a:r>
              <a:rPr lang="en-US" dirty="0"/>
              <a:t> 8 Ways to Successfully Navigate NIH Peer Review</a:t>
            </a:r>
          </a:p>
        </p:txBody>
      </p:sp>
      <p:sp>
        <p:nvSpPr>
          <p:cNvPr id="3" name="Content Placeholder 2"/>
          <p:cNvSpPr>
            <a:spLocks noGrp="1" noChangeAspect="1"/>
          </p:cNvSpPr>
          <p:nvPr>
            <p:ph idx="1"/>
          </p:nvPr>
        </p:nvSpPr>
        <p:spPr/>
        <p:txBody>
          <a:bodyPr>
            <a:normAutofit/>
          </a:bodyPr>
          <a:lstStyle/>
          <a:p>
            <a:pPr marL="457200" indent="-457200">
              <a:buClr>
                <a:schemeClr val="tx1"/>
              </a:buClr>
              <a:buFont typeface="+mj-lt"/>
              <a:buAutoNum type="arabicPeriod"/>
            </a:pPr>
            <a:r>
              <a:rPr lang="en-US" sz="1900" dirty="0"/>
              <a:t>Know the Path of a Successful Application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Avoid Top Show Stoppers for SBIR/STTR Applicants </a:t>
            </a:r>
          </a:p>
          <a:p>
            <a:pPr marL="457200" indent="-457200">
              <a:buClr>
                <a:schemeClr val="tx1"/>
              </a:buClr>
              <a:buFont typeface="+mj-lt"/>
              <a:buAutoNum type="arabicPeriod"/>
            </a:pPr>
            <a:endParaRPr lang="en-US" sz="500" dirty="0"/>
          </a:p>
          <a:p>
            <a:pPr marL="457200" indent="-457200">
              <a:buClr>
                <a:schemeClr val="tx1"/>
              </a:buClr>
              <a:buFont typeface="+mj-lt"/>
              <a:buAutoNum type="arabicPeriod"/>
            </a:pPr>
            <a:r>
              <a:rPr lang="en-US" sz="1900" dirty="0"/>
              <a:t>Help Direct Your Application to the Best Place for Review and Funding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Understand Who Your Reviewers Are</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1900" dirty="0"/>
              <a:t>Know What Reviewers Are Looking for</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Consider Advice Collected from NIH Reviewers &amp; Staff</a:t>
            </a:r>
          </a:p>
          <a:p>
            <a:pPr marL="457200" indent="-457200">
              <a:buClr>
                <a:schemeClr val="tx1"/>
              </a:buClr>
              <a:buFont typeface="+mj-lt"/>
              <a:buAutoNum type="arabicPeriod"/>
            </a:pPr>
            <a:endParaRPr lang="en-US" sz="500" dirty="0"/>
          </a:p>
          <a:p>
            <a:pPr>
              <a:buClr>
                <a:schemeClr val="tx1"/>
              </a:buClr>
              <a:buFont typeface="+mj-lt"/>
              <a:buAutoNum type="arabicPeriod"/>
            </a:pPr>
            <a:endParaRPr lang="en-US" sz="500" dirty="0"/>
          </a:p>
          <a:p>
            <a:pPr marL="0" indent="0">
              <a:buNone/>
            </a:pPr>
            <a:endParaRPr lang="en-US" dirty="0"/>
          </a:p>
        </p:txBody>
      </p:sp>
    </p:spTree>
    <p:extLst>
      <p:ext uri="{BB962C8B-B14F-4D97-AF65-F5344CB8AC3E}">
        <p14:creationId xmlns:p14="http://schemas.microsoft.com/office/powerpoint/2010/main" val="2471039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DIO_ID" val="296"/>
  <p:tag name="ORIGINAL_AUDIO_FILEPATH" val="\\odapps4\oershare\OER IMOD\Reproducibility\Training\Sound files\Module 2\Slide 4.wav"/>
  <p:tag name="ELAPSEDTIME" val="66.622"/>
  <p:tag name="ARTICULATE_NAV_LEVEL" val="1"/>
  <p:tag name="ARTICULATE_SLIDE_PRESENTER_GUID" val="36ac38fb-a046-4b0e-a4ec-1c86fa0d81e8"/>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heme/theme1.xml><?xml version="1.0" encoding="utf-8"?>
<a:theme xmlns:a="http://schemas.openxmlformats.org/drawingml/2006/main" name="1_Center for Scientific Review">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6C3A77"/>
        </a:solidFill>
        <a:ln>
          <a:noFill/>
        </a:ln>
        <a:extLst/>
      </a:spPr>
      <a:bodyPr wrap="square" lIns="85433" tIns="42726" rIns="85433" bIns="42726">
        <a:spAutoFit/>
      </a:bodyPr>
      <a:lstStyle>
        <a:defPPr eaLnBrk="1" hangingPunct="1">
          <a:spcBef>
            <a:spcPct val="50000"/>
          </a:spcBef>
          <a:defRPr/>
        </a:defPPr>
      </a:lstStyle>
    </a:txDef>
  </a:objectDefaults>
  <a:extraClrSchemeLst/>
</a:theme>
</file>

<file path=ppt/theme/theme2.xml><?xml version="1.0" encoding="utf-8"?>
<a:theme xmlns:a="http://schemas.openxmlformats.org/drawingml/2006/main" name="new OER ppt template">
  <a:themeElements>
    <a:clrScheme name="Custom 1">
      <a:dk1>
        <a:srgbClr val="002060"/>
      </a:dk1>
      <a:lt1>
        <a:srgbClr val="FFFFFF"/>
      </a:lt1>
      <a:dk2>
        <a:srgbClr val="0070C0"/>
      </a:dk2>
      <a:lt2>
        <a:srgbClr val="00B0F0"/>
      </a:lt2>
      <a:accent1>
        <a:srgbClr val="7F7F7F"/>
      </a:accent1>
      <a:accent2>
        <a:srgbClr val="002060"/>
      </a:accent2>
      <a:accent3>
        <a:srgbClr val="E5E5E5"/>
      </a:accent3>
      <a:accent4>
        <a:srgbClr val="D5E3FF"/>
      </a:accent4>
      <a:accent5>
        <a:srgbClr val="CBCBCB"/>
      </a:accent5>
      <a:accent6>
        <a:srgbClr val="0070C0"/>
      </a:accent6>
      <a:hlink>
        <a:srgbClr val="0070C0"/>
      </a:hlink>
      <a:folHlink>
        <a:srgbClr val="00B0F0"/>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0AA479241C4447B5E02DCE81FC562E" ma:contentTypeVersion="4" ma:contentTypeDescription="Create a new document." ma:contentTypeScope="" ma:versionID="59005725f058dbee1e905f0466ed4e13">
  <xsd:schema xmlns:xsd="http://www.w3.org/2001/XMLSchema" xmlns:xs="http://www.w3.org/2001/XMLSchema" xmlns:p="http://schemas.microsoft.com/office/2006/metadata/properties" xmlns:ns1="http://schemas.microsoft.com/sharepoint/v3" xmlns:ns2="07347dcf-b454-4ecf-b582-84bdd40c08c7" targetNamespace="http://schemas.microsoft.com/office/2006/metadata/properties" ma:root="true" ma:fieldsID="6ae2c845d89c8aaad7c0cf15aa2d2843" ns1:_="" ns2:_="">
    <xsd:import namespace="http://schemas.microsoft.com/sharepoint/v3"/>
    <xsd:import namespace="07347dcf-b454-4ecf-b582-84bdd40c08c7"/>
    <xsd:element name="properties">
      <xsd:complexType>
        <xsd:sequence>
          <xsd:element name="documentManagement">
            <xsd:complexType>
              <xsd:all>
                <xsd:element ref="ns1:PublishingStartDate" minOccurs="0"/>
                <xsd:element ref="ns1:PublishingExpirationDate" minOccurs="0"/>
                <xsd:element ref="ns2:P0000000000000000000000000000001" minOccurs="0"/>
                <xsd:element ref="ns2:S000000000000000000000000000000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347dcf-b454-4ecf-b582-84bdd40c08c7" elementFormDefault="qualified">
    <xsd:import namespace="http://schemas.microsoft.com/office/2006/documentManagement/types"/>
    <xsd:import namespace="http://schemas.microsoft.com/office/infopath/2007/PartnerControls"/>
    <xsd:element name="P0000000000000000000000000000001" ma:index="11" nillable="true" ma:displayName="Accessibility" ma:internalName="P0000000000000000000000000000001">
      <xsd:complexType>
        <xsd:complexContent>
          <xsd:extension base="dms:URL">
            <xsd:sequence>
              <xsd:element name="Url" type="dms:ValidUrl" minOccurs="0" nillable="true"/>
              <xsd:element name="Description" type="xsd:string" nillable="true"/>
            </xsd:sequence>
          </xsd:extension>
        </xsd:complexContent>
      </xsd:complexType>
    </xsd:element>
    <xsd:element name="S0000000000000000000000000000001" ma:index="12" nillable="true" ma:displayName="Accessibility" ma:internalName="S0000000000000000000000000000001" ma:readOnly="false">
      <xsd:simpleType>
        <xsd:restriction base="dms:Choice">
          <xsd:enumeration value="None"/>
          <xsd:enumeration value="Passed"/>
          <xsd:enumeration value="Review"/>
          <xsd:enumeration value="Fail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0000000000000000000000000000001 xmlns="07347dcf-b454-4ecf-b582-84bdd40c08c7" xsi:nil="true"/>
    <P0000000000000000000000000000001 xmlns="07347dcf-b454-4ecf-b582-84bdd40c08c7">
      <Url xsi:nil="true"/>
      <Description xsi:nil="true"/>
    </P0000000000000000000000000000001>
  </documentManagement>
</p:properties>
</file>

<file path=customXml/itemProps1.xml><?xml version="1.0" encoding="utf-8"?>
<ds:datastoreItem xmlns:ds="http://schemas.openxmlformats.org/officeDocument/2006/customXml" ds:itemID="{2993CAD9-6D0F-49F2-9BDE-640ED4A523C6}"/>
</file>

<file path=customXml/itemProps2.xml><?xml version="1.0" encoding="utf-8"?>
<ds:datastoreItem xmlns:ds="http://schemas.openxmlformats.org/officeDocument/2006/customXml" ds:itemID="{3ADFDCCD-C1F4-4E75-88F4-927CF33891C1}"/>
</file>

<file path=customXml/itemProps3.xml><?xml version="1.0" encoding="utf-8"?>
<ds:datastoreItem xmlns:ds="http://schemas.openxmlformats.org/officeDocument/2006/customXml" ds:itemID="{B1A4FF73-383A-4063-9730-241685646EE2}"/>
</file>

<file path=docProps/app.xml><?xml version="1.0" encoding="utf-8"?>
<Properties xmlns="http://schemas.openxmlformats.org/officeDocument/2006/extended-properties" xmlns:vt="http://schemas.openxmlformats.org/officeDocument/2006/docPropsVTypes">
  <Template>CSR Core Slide Collection</Template>
  <TotalTime>0</TotalTime>
  <Words>5239</Words>
  <Application>Microsoft Office PowerPoint</Application>
  <PresentationFormat>On-screen Show (16:9)</PresentationFormat>
  <Paragraphs>675</Paragraphs>
  <Slides>73</Slides>
  <Notes>48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73</vt:i4>
      </vt:variant>
    </vt:vector>
  </HeadingPairs>
  <TitlesOfParts>
    <vt:vector size="84" baseType="lpstr">
      <vt:lpstr>ＭＳ Ｐゴシック</vt:lpstr>
      <vt:lpstr>Arial</vt:lpstr>
      <vt:lpstr>Bodoni MT</vt:lpstr>
      <vt:lpstr>Courier New</vt:lpstr>
      <vt:lpstr>Segoe UI Light</vt:lpstr>
      <vt:lpstr>Times</vt:lpstr>
      <vt:lpstr>Times New Roman</vt:lpstr>
      <vt:lpstr>Trebuchet MS</vt:lpstr>
      <vt:lpstr>Wingdings</vt:lpstr>
      <vt:lpstr>1_Center for Scientific Review</vt:lpstr>
      <vt:lpstr>new OER ppt template</vt:lpstr>
      <vt:lpstr>8 Ways to Successfully Navigate  NIH Peer Review and Get an SBIR/STTR Grant</vt:lpstr>
      <vt:lpstr>How to Get a Piece of the Pie FY 2016 Enacted: $31.3 Billion</vt:lpstr>
      <vt:lpstr>SBIR/STTR Application Types</vt:lpstr>
      <vt:lpstr> 8 Ways to Successfully Navigate NIH Peer Review</vt:lpstr>
      <vt:lpstr> 8 Ways to Successfully Navigate NIH Peer Review</vt:lpstr>
      <vt:lpstr> 8 Ways to Successfully Navigate NIH Peer Review</vt:lpstr>
      <vt:lpstr> 8 Ways to Successfully Navigate NIH Peer Review</vt:lpstr>
      <vt:lpstr> 8 Ways to Successfully Navigate NIH Peer Review</vt:lpstr>
      <vt:lpstr> 8 Ways to Successfully Navigate NIH Peer Review</vt:lpstr>
      <vt:lpstr> 8 Ways to Successfully Navigate NIH Peer Review</vt:lpstr>
      <vt:lpstr> 8 Ways to Successfully Navigate NIH Peer Review</vt:lpstr>
      <vt:lpstr>1. Know the Path of a Successful Application</vt:lpstr>
      <vt:lpstr>View the Video – See Real Reviewers in Action</vt:lpstr>
      <vt:lpstr>2. Avoid Top Show Stoppers for SBIR/STTR Applicants  </vt:lpstr>
      <vt:lpstr>2. Avoid Top Show Stoppers for SBIR/STTR Applicants  </vt:lpstr>
      <vt:lpstr>2. Avoid Top Show Stoppers for SBIR/STTR Applicants  </vt:lpstr>
      <vt:lpstr>2. Avoid Top Show Stoppers for SBIR/STTR Applicants  </vt:lpstr>
      <vt:lpstr>2. Avoid Top Show Stoppers for SBIR/STTR Applicants  </vt:lpstr>
      <vt:lpstr>2. Avoid Top Show Stoppers for SBIR/STTR Applicants  </vt:lpstr>
      <vt:lpstr>2. Avoid Top Show Stoppers for SBIR/STTR Applicants  </vt:lpstr>
      <vt:lpstr>2. Avoid Top Show Stoppers for SBIR/STTR Applicants  </vt:lpstr>
      <vt:lpstr>2. Avoid Top Show Stoppers for SBIR/STTR Applicants  </vt:lpstr>
      <vt:lpstr>2. Avoid Top Show Stoppers for SBIR/STTR Applicants  </vt:lpstr>
      <vt:lpstr>3. Help Direct Your Application to the Best Place     for Review and Funding </vt:lpstr>
      <vt:lpstr>3. Help Direct Your Application to the Best Place     for Review and Funding </vt:lpstr>
      <vt:lpstr>Assignment Request Form</vt:lpstr>
      <vt:lpstr>4. Understand Who Your Reviewers Are</vt:lpstr>
      <vt:lpstr>4. Understand Who Your Reviewers Are</vt:lpstr>
      <vt:lpstr>5. Know What Reviewers Are Looking for</vt:lpstr>
      <vt:lpstr>Review Criteria</vt:lpstr>
      <vt:lpstr>Four Things to Know about Reviews for Rigor and Transparency   For Research Project Grant Applications  (including SBIR/STTR applications)</vt:lpstr>
      <vt:lpstr>Four Rigor and Transparency Review Elements Research Project Grant Applications</vt:lpstr>
      <vt:lpstr>Four Rigor and Transparency Review Elements Projects with Vertebrate Animals and/or Human Subjects </vt:lpstr>
      <vt:lpstr>Four Rigor and Transparency Review Elements Projects Involving Key Biological and/or Chemical Resources</vt:lpstr>
      <vt:lpstr>6. Consider Advice from NIH Reviewers and Staff</vt:lpstr>
      <vt:lpstr>6. Consider Advice from NIH Reviewers and Staff</vt:lpstr>
      <vt:lpstr>6. Consider Advice from NIH Reviewers and Staff</vt:lpstr>
      <vt:lpstr>6. Consider Advice from NIH Reviewers and Staff</vt:lpstr>
      <vt:lpstr>6. Consider Advice from NIH Reviewers and Staff</vt:lpstr>
      <vt:lpstr>6. Consider Advice from NIH Reviewers and Staff</vt:lpstr>
      <vt:lpstr>6. Consider Advice from NIH Reviewers and Staff</vt:lpstr>
      <vt:lpstr>6. Consider Advice from NIH Reviewers &amp; Staff </vt:lpstr>
      <vt:lpstr>6. Consider Advice from NIH Reviewers &amp; Staff </vt:lpstr>
      <vt:lpstr>6. Consider Advice from NIH Reviewers &amp; Staff </vt:lpstr>
      <vt:lpstr>6. Consider Advice from NIH Reviewers &amp; Staff </vt:lpstr>
      <vt:lpstr>6. Consider Advice from NIH Reviewers &amp; Staff </vt:lpstr>
      <vt:lpstr>6. Consider Advice from NIH Reviewers &amp; Staff </vt:lpstr>
      <vt:lpstr>6. Consider Advice from NIH Reviewers &amp; Staff </vt:lpstr>
      <vt:lpstr>6. Consider Advice from NIH Reviewers and Staff</vt:lpstr>
      <vt:lpstr>7. Benefit from Becoming Review Panel Member</vt:lpstr>
      <vt:lpstr>Qualifications for the  Early Career Reviewer Program</vt:lpstr>
      <vt:lpstr>How Can I Become an Early Career Reviewer? </vt:lpstr>
      <vt:lpstr>8. Ask the Right NIH Person for Help</vt:lpstr>
      <vt:lpstr>Key NIH Review and Grants Web Sites</vt:lpstr>
      <vt:lpstr>Overview of HHS SBIR/STTR Programs</vt:lpstr>
      <vt:lpstr>NIH SBIR/STTR Website</vt:lpstr>
      <vt:lpstr>New to SBIR/STTR?</vt:lpstr>
      <vt:lpstr>Congressionally Mandated Programs</vt:lpstr>
      <vt:lpstr>SBIR Purpose and Goals</vt:lpstr>
      <vt:lpstr>STTR Purpose and Goals</vt:lpstr>
      <vt:lpstr>SBIR/STTR Reauthorization update </vt:lpstr>
      <vt:lpstr>SBIR/STTR Budgets by Agency FY15 </vt:lpstr>
      <vt:lpstr>HHS Program Funding</vt:lpstr>
      <vt:lpstr>Program Eligibility Criteria</vt:lpstr>
      <vt:lpstr>STTR Eligibility Criteria</vt:lpstr>
      <vt:lpstr>NIH SBIR/STTR                                             3-Phase Program </vt:lpstr>
      <vt:lpstr>SBIR and STTR Critical Differences</vt:lpstr>
      <vt:lpstr>NIH SBIR/STTR Budget Allocations FY2017 </vt:lpstr>
      <vt:lpstr>         Solicitations and Due Dates</vt:lpstr>
      <vt:lpstr>Most Important Piece of Advice</vt:lpstr>
      <vt:lpstr>More Information</vt:lpstr>
      <vt:lpstr>Preparing for 2017-2018!</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CSR Slide Template41513</dc:title>
  <dc:creator/>
  <cp:lastModifiedBy/>
  <cp:revision>1</cp:revision>
  <dcterms:created xsi:type="dcterms:W3CDTF">2013-02-11T18:18:00Z</dcterms:created>
  <dcterms:modified xsi:type="dcterms:W3CDTF">2017-10-13T18:25:09Z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SystemTags">
    <vt:lpwstr>1786;#Communications|5f2c56dc-d00b-4681-87fe-877c54cb6ce5;#1787;#Examples|14003196-4d2d-4b9f-85e4-1e8b6f00e058</vt:lpwstr>
  </property>
  <property fmtid="{D5CDD505-2E9C-101B-9397-08002B2CF9AE}" pid="4" name="ContentTypeId">
    <vt:lpwstr>0x010100170AA479241C4447B5E02DCE81FC562E</vt:lpwstr>
  </property>
  <property fmtid="{D5CDD505-2E9C-101B-9397-08002B2CF9AE}" pid="5" name="Order">
    <vt:r8>3000</vt:r8>
  </property>
  <property fmtid="{D5CDD505-2E9C-101B-9397-08002B2CF9AE}" pid="6" name="Approval Level">
    <vt:lpwstr/>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ies>
</file>