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7" r:id="rId2"/>
    <p:sldId id="287" r:id="rId3"/>
    <p:sldId id="288" r:id="rId4"/>
    <p:sldId id="296" r:id="rId5"/>
    <p:sldId id="289" r:id="rId6"/>
    <p:sldId id="262" r:id="rId7"/>
    <p:sldId id="290" r:id="rId8"/>
    <p:sldId id="264" r:id="rId9"/>
    <p:sldId id="265" r:id="rId10"/>
    <p:sldId id="270" r:id="rId11"/>
    <p:sldId id="271" r:id="rId12"/>
    <p:sldId id="291" r:id="rId13"/>
    <p:sldId id="273" r:id="rId14"/>
    <p:sldId id="274" r:id="rId15"/>
    <p:sldId id="292" r:id="rId16"/>
    <p:sldId id="284" r:id="rId17"/>
    <p:sldId id="293" r:id="rId18"/>
    <p:sldId id="297" r:id="rId19"/>
    <p:sldId id="295" r:id="rId20"/>
    <p:sldId id="299" r:id="rId21"/>
    <p:sldId id="286" r:id="rId22"/>
    <p:sldId id="298" r:id="rId23"/>
    <p:sldId id="28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90" y="-8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26D9C-F2D0-469C-9B18-0C6ABC38EC29}" type="datetimeFigureOut">
              <a:rPr lang="en-US" smtClean="0"/>
              <a:t>12/10/2014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F3C83C-3FDA-4999-967A-A94C858BD9AB}" type="slidenum">
              <a:rPr lang="en-US" smtClean="0"/>
              <a:t>‹#›</a:t>
            </a:fld>
            <a:endParaRPr lang="en-US"/>
          </a:p>
        </p:txBody>
      </p:sp>
    </p:spTree>
    <p:extLst>
      <p:ext uri="{BB962C8B-B14F-4D97-AF65-F5344CB8AC3E}">
        <p14:creationId xmlns:p14="http://schemas.microsoft.com/office/powerpoint/2010/main" val="4270582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D23C01-9101-4BEB-8C45-BAA466A9D51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749277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56750" eaLnBrk="0" hangingPunct="0">
              <a:defRPr>
                <a:solidFill>
                  <a:schemeClr val="tx1"/>
                </a:solidFill>
                <a:latin typeface="Arial" charset="0"/>
              </a:defRPr>
            </a:lvl1pPr>
            <a:lvl2pPr marL="729017" indent="-280391" defTabSz="856750" eaLnBrk="0" hangingPunct="0">
              <a:defRPr>
                <a:solidFill>
                  <a:schemeClr val="tx1"/>
                </a:solidFill>
                <a:latin typeface="Arial" charset="0"/>
              </a:defRPr>
            </a:lvl2pPr>
            <a:lvl3pPr marL="1121564" indent="-224312" defTabSz="856750" eaLnBrk="0" hangingPunct="0">
              <a:defRPr>
                <a:solidFill>
                  <a:schemeClr val="tx1"/>
                </a:solidFill>
                <a:latin typeface="Arial" charset="0"/>
              </a:defRPr>
            </a:lvl3pPr>
            <a:lvl4pPr marL="1570189" indent="-224312" defTabSz="856750" eaLnBrk="0" hangingPunct="0">
              <a:defRPr>
                <a:solidFill>
                  <a:schemeClr val="tx1"/>
                </a:solidFill>
                <a:latin typeface="Arial" charset="0"/>
              </a:defRPr>
            </a:lvl4pPr>
            <a:lvl5pPr marL="2018816" indent="-224312" defTabSz="856750" eaLnBrk="0" hangingPunct="0">
              <a:defRPr>
                <a:solidFill>
                  <a:schemeClr val="tx1"/>
                </a:solidFill>
                <a:latin typeface="Arial" charset="0"/>
              </a:defRPr>
            </a:lvl5pPr>
            <a:lvl6pPr marL="2467441" indent="-224312" defTabSz="856750" eaLnBrk="0" fontAlgn="base" hangingPunct="0">
              <a:spcBef>
                <a:spcPct val="0"/>
              </a:spcBef>
              <a:spcAft>
                <a:spcPct val="0"/>
              </a:spcAft>
              <a:defRPr>
                <a:solidFill>
                  <a:schemeClr val="tx1"/>
                </a:solidFill>
                <a:latin typeface="Arial" charset="0"/>
              </a:defRPr>
            </a:lvl6pPr>
            <a:lvl7pPr marL="2916065" indent="-224312" defTabSz="856750" eaLnBrk="0" fontAlgn="base" hangingPunct="0">
              <a:spcBef>
                <a:spcPct val="0"/>
              </a:spcBef>
              <a:spcAft>
                <a:spcPct val="0"/>
              </a:spcAft>
              <a:defRPr>
                <a:solidFill>
                  <a:schemeClr val="tx1"/>
                </a:solidFill>
                <a:latin typeface="Arial" charset="0"/>
              </a:defRPr>
            </a:lvl7pPr>
            <a:lvl8pPr marL="3364692" indent="-224312" defTabSz="856750" eaLnBrk="0" fontAlgn="base" hangingPunct="0">
              <a:spcBef>
                <a:spcPct val="0"/>
              </a:spcBef>
              <a:spcAft>
                <a:spcPct val="0"/>
              </a:spcAft>
              <a:defRPr>
                <a:solidFill>
                  <a:schemeClr val="tx1"/>
                </a:solidFill>
                <a:latin typeface="Arial" charset="0"/>
              </a:defRPr>
            </a:lvl8pPr>
            <a:lvl9pPr marL="3813317" indent="-224312" defTabSz="856750" eaLnBrk="0" fontAlgn="base" hangingPunct="0">
              <a:spcBef>
                <a:spcPct val="0"/>
              </a:spcBef>
              <a:spcAft>
                <a:spcPct val="0"/>
              </a:spcAft>
              <a:defRPr>
                <a:solidFill>
                  <a:schemeClr val="tx1"/>
                </a:solidFill>
                <a:latin typeface="Arial" charset="0"/>
              </a:defRPr>
            </a:lvl9pPr>
          </a:lstStyle>
          <a:p>
            <a:pPr eaLnBrk="1" hangingPunct="1">
              <a:spcBef>
                <a:spcPct val="20000"/>
              </a:spcBef>
            </a:pPr>
            <a:fld id="{35282F35-5B64-4A94-B106-1F9A87134B8C}" type="slidenum">
              <a:rPr lang="en-US" b="1" smtClean="0">
                <a:solidFill>
                  <a:srgbClr val="000000"/>
                </a:solidFill>
                <a:latin typeface="Bodoni MT" pitchFamily="18" charset="0"/>
                <a:ea typeface="ＭＳ Ｐゴシック" pitchFamily="1" charset="-128"/>
              </a:rPr>
              <a:pPr eaLnBrk="1" hangingPunct="1">
                <a:spcBef>
                  <a:spcPct val="20000"/>
                </a:spcBef>
              </a:pPr>
              <a:t>10</a:t>
            </a:fld>
            <a:endParaRPr lang="en-US" b="1" smtClean="0">
              <a:solidFill>
                <a:srgbClr val="000000"/>
              </a:solidFill>
              <a:latin typeface="Bodoni MT" pitchFamily="18" charset="0"/>
              <a:ea typeface="ＭＳ Ｐゴシック" pitchFamily="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factored into the Overall impact</a:t>
            </a:r>
            <a:r>
              <a:rPr lang="en-US" baseline="0" dirty="0" smtClean="0"/>
              <a:t> as appropriate.</a:t>
            </a:r>
            <a:endParaRPr lang="en-US" dirty="0"/>
          </a:p>
        </p:txBody>
      </p:sp>
      <p:sp>
        <p:nvSpPr>
          <p:cNvPr id="4" name="Slide Number Placeholder 3"/>
          <p:cNvSpPr>
            <a:spLocks noGrp="1"/>
          </p:cNvSpPr>
          <p:nvPr>
            <p:ph type="sldNum" sz="quarter" idx="10"/>
          </p:nvPr>
        </p:nvSpPr>
        <p:spPr/>
        <p:txBody>
          <a:bodyPr/>
          <a:lstStyle/>
          <a:p>
            <a:fld id="{DCD23C01-9101-4BEB-8C45-BAA466A9D51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18951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dirty="0"/>
              <a:t>Reviewers are asked to provide a numerical score for each of the five criterion areas and for overall impact. The NIH scoring system uses a 1 to 9 integer scale to score overall impact and these five criteria areas. </a:t>
            </a:r>
          </a:p>
          <a:p>
            <a:endParaRPr lang="en-US" sz="1100" dirty="0">
              <a:solidFill>
                <a:srgbClr val="000000"/>
              </a:solidFill>
            </a:endParaRPr>
          </a:p>
        </p:txBody>
      </p:sp>
      <p:sp>
        <p:nvSpPr>
          <p:cNvPr id="133124" name="Slide Number Placeholder 3"/>
          <p:cNvSpPr txBox="1">
            <a:spLocks noGrp="1"/>
          </p:cNvSpPr>
          <p:nvPr/>
        </p:nvSpPr>
        <p:spPr bwMode="auto">
          <a:xfrm>
            <a:off x="3882476" y="8684926"/>
            <a:ext cx="2973974"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8" tIns="45279" rIns="90558" bIns="45279"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B5967C8-EF1B-432E-8D61-BA197FBEA89A}" type="slidenum">
              <a:rPr lang="en-US" sz="1200">
                <a:solidFill>
                  <a:srgbClr val="000000"/>
                </a:solidFill>
              </a:rPr>
              <a:pPr algn="r" eaLnBrk="1" hangingPunct="1"/>
              <a:t>12</a:t>
            </a:fld>
            <a:endParaRPr lang="en-US"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If your application is among the ones discussed, then each member of the study section will provide a private overall impact score for your application assuming they have no conflict of interest. </a:t>
            </a:r>
          </a:p>
          <a:p>
            <a:r>
              <a:rPr lang="en-US" dirty="0" smtClean="0"/>
              <a:t>If a reviewer votes outside the scoring range of the assigned</a:t>
            </a:r>
            <a:r>
              <a:rPr lang="en-US" baseline="0" dirty="0" smtClean="0"/>
              <a:t> reviewers, it is fine. Consensus is not the objective of a review. A reviewer may vote outside the range based on:</a:t>
            </a:r>
          </a:p>
          <a:p>
            <a:r>
              <a:rPr lang="en-US" baseline="0" dirty="0" smtClean="0"/>
              <a:t> a scientific difference of opinion</a:t>
            </a:r>
          </a:p>
          <a:p>
            <a:r>
              <a:rPr lang="en-US" baseline="0" dirty="0" smtClean="0"/>
              <a:t> different weighting of the review criteria</a:t>
            </a:r>
          </a:p>
          <a:p>
            <a:r>
              <a:rPr lang="en-US" baseline="0" dirty="0" smtClean="0"/>
              <a:t> a perceived mismatch between the words/score provided by the assigned reviewers </a:t>
            </a:r>
          </a:p>
          <a:p>
            <a:r>
              <a:rPr lang="en-US" baseline="0" dirty="0" smtClean="0"/>
              <a:t>The reviewer’s dissent should be transparent from his/her participating in the discussion or raising a hand and providing a brief reason why at the time of final scoring. </a:t>
            </a:r>
          </a:p>
          <a:p>
            <a:endParaRPr lang="en-US" baseline="0" dirty="0" smtClean="0"/>
          </a:p>
          <a:p>
            <a:r>
              <a:rPr lang="en-US" dirty="0" smtClean="0"/>
              <a:t>The final overall</a:t>
            </a:r>
            <a:r>
              <a:rPr lang="en-US" baseline="0" dirty="0" smtClean="0"/>
              <a:t> impact </a:t>
            </a:r>
            <a:r>
              <a:rPr lang="en-US" dirty="0" smtClean="0"/>
              <a:t>priority scores for each application are averaged to 1 decimal place and multiplied by 10,</a:t>
            </a:r>
            <a:r>
              <a:rPr lang="en-US" baseline="0" dirty="0" smtClean="0"/>
              <a:t> ranging from</a:t>
            </a:r>
            <a:r>
              <a:rPr lang="en-US" dirty="0" smtClean="0"/>
              <a:t>10, most meritorious, to 90 least meritorious.  </a:t>
            </a:r>
          </a:p>
          <a:p>
            <a:endParaRPr lang="en-US" dirty="0" smtClean="0"/>
          </a:p>
          <a:p>
            <a:r>
              <a:rPr lang="en-US" dirty="0" smtClean="0"/>
              <a:t>The budget is considered after scoring.  The review group will either recommend the budget is funded as requested or suggest changes. </a:t>
            </a:r>
          </a:p>
          <a:p>
            <a:endParaRPr lang="en-US" b="1" dirty="0"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29017" indent="-280391" eaLnBrk="0" hangingPunct="0">
              <a:defRPr>
                <a:solidFill>
                  <a:schemeClr val="tx1"/>
                </a:solidFill>
                <a:latin typeface="Arial" charset="0"/>
              </a:defRPr>
            </a:lvl2pPr>
            <a:lvl3pPr marL="1121564" indent="-224312" eaLnBrk="0" hangingPunct="0">
              <a:defRPr>
                <a:solidFill>
                  <a:schemeClr val="tx1"/>
                </a:solidFill>
                <a:latin typeface="Arial" charset="0"/>
              </a:defRPr>
            </a:lvl3pPr>
            <a:lvl4pPr marL="1570189" indent="-224312" eaLnBrk="0" hangingPunct="0">
              <a:defRPr>
                <a:solidFill>
                  <a:schemeClr val="tx1"/>
                </a:solidFill>
                <a:latin typeface="Arial" charset="0"/>
              </a:defRPr>
            </a:lvl4pPr>
            <a:lvl5pPr marL="2018816" indent="-224312" eaLnBrk="0" hangingPunct="0">
              <a:defRPr>
                <a:solidFill>
                  <a:schemeClr val="tx1"/>
                </a:solidFill>
                <a:latin typeface="Arial" charset="0"/>
              </a:defRPr>
            </a:lvl5pPr>
            <a:lvl6pPr marL="2467441" indent="-224312" eaLnBrk="0" fontAlgn="base" hangingPunct="0">
              <a:spcBef>
                <a:spcPct val="0"/>
              </a:spcBef>
              <a:spcAft>
                <a:spcPct val="0"/>
              </a:spcAft>
              <a:defRPr>
                <a:solidFill>
                  <a:schemeClr val="tx1"/>
                </a:solidFill>
                <a:latin typeface="Arial" charset="0"/>
              </a:defRPr>
            </a:lvl6pPr>
            <a:lvl7pPr marL="2916065" indent="-224312" eaLnBrk="0" fontAlgn="base" hangingPunct="0">
              <a:spcBef>
                <a:spcPct val="0"/>
              </a:spcBef>
              <a:spcAft>
                <a:spcPct val="0"/>
              </a:spcAft>
              <a:defRPr>
                <a:solidFill>
                  <a:schemeClr val="tx1"/>
                </a:solidFill>
                <a:latin typeface="Arial" charset="0"/>
              </a:defRPr>
            </a:lvl7pPr>
            <a:lvl8pPr marL="3364692" indent="-224312" eaLnBrk="0" fontAlgn="base" hangingPunct="0">
              <a:spcBef>
                <a:spcPct val="0"/>
              </a:spcBef>
              <a:spcAft>
                <a:spcPct val="0"/>
              </a:spcAft>
              <a:defRPr>
                <a:solidFill>
                  <a:schemeClr val="tx1"/>
                </a:solidFill>
                <a:latin typeface="Arial" charset="0"/>
              </a:defRPr>
            </a:lvl8pPr>
            <a:lvl9pPr marL="3813317" indent="-224312" eaLnBrk="0" fontAlgn="base" hangingPunct="0">
              <a:spcBef>
                <a:spcPct val="0"/>
              </a:spcBef>
              <a:spcAft>
                <a:spcPct val="0"/>
              </a:spcAft>
              <a:defRPr>
                <a:solidFill>
                  <a:schemeClr val="tx1"/>
                </a:solidFill>
                <a:latin typeface="Arial" charset="0"/>
              </a:defRPr>
            </a:lvl9pPr>
          </a:lstStyle>
          <a:p>
            <a:pPr eaLnBrk="1" hangingPunct="1"/>
            <a:fld id="{1C6A781A-8A08-487C-82B2-53EAB7F24000}" type="slidenum">
              <a:rPr lang="en-US" smtClean="0">
                <a:solidFill>
                  <a:prstClr val="black"/>
                </a:solidFill>
              </a:rPr>
              <a:pPr eaLnBrk="1" hangingPunct="1"/>
              <a:t>13</a:t>
            </a:fld>
            <a:endParaRPr lang="en-US" smtClean="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baseline="0" dirty="0" smtClean="0"/>
              <a:t>Data sharing plans are only needed for applications seeking $500,000 or more.</a:t>
            </a:r>
          </a:p>
          <a:p>
            <a:pPr defTabSz="897301">
              <a:defRPr/>
            </a:pPr>
            <a:endParaRPr lang="en-US" baseline="0" dirty="0" smtClean="0"/>
          </a:p>
          <a:p>
            <a:r>
              <a:rPr lang="en-US" dirty="0" smtClean="0"/>
              <a:t>Select</a:t>
            </a:r>
            <a:r>
              <a:rPr lang="en-US" baseline="0" dirty="0" smtClean="0"/>
              <a:t> agents are a specific set of agents and toxins kept by CDC in a publically available list.</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CD23C01-9101-4BEB-8C45-BAA466A9D51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694508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give you an inside look at a peer review meeting, let’s look at a clip from our NIH Peer Review Revealed video.  To save time, we won’t show you the first part of the review, where the first reviewer summarizes the application and discusses all the positive points.  We’re going to jump to the part where reviewers worked out their differences. </a:t>
            </a:r>
            <a:endParaRPr lang="en-US" dirty="0"/>
          </a:p>
        </p:txBody>
      </p:sp>
      <p:sp>
        <p:nvSpPr>
          <p:cNvPr id="4" name="Slide Number Placeholder 3"/>
          <p:cNvSpPr>
            <a:spLocks noGrp="1"/>
          </p:cNvSpPr>
          <p:nvPr>
            <p:ph type="sldNum" sz="quarter" idx="10"/>
          </p:nvPr>
        </p:nvSpPr>
        <p:spPr/>
        <p:txBody>
          <a:bodyPr/>
          <a:lstStyle/>
          <a:p>
            <a:fld id="{29F3C83C-3FDA-4999-967A-A94C858BD9AB}" type="slidenum">
              <a:rPr lang="en-US" smtClean="0"/>
              <a:t>16</a:t>
            </a:fld>
            <a:endParaRPr lang="en-US"/>
          </a:p>
        </p:txBody>
      </p:sp>
    </p:spTree>
    <p:extLst>
      <p:ext uri="{BB962C8B-B14F-4D97-AF65-F5344CB8AC3E}">
        <p14:creationId xmlns:p14="http://schemas.microsoft.com/office/powerpoint/2010/main" val="773090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7062"/>
            <a:r>
              <a:rPr lang="en-US" smtClean="0"/>
              <a:t>responds to NIH institute and center requests for information about study section recommendations.</a:t>
            </a:r>
          </a:p>
          <a:p>
            <a:pPr defTabSz="887062"/>
            <a:endParaRPr lang="en-US"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771" indent="-282604" eaLnBrk="0" hangingPunct="0">
              <a:defRPr>
                <a:solidFill>
                  <a:schemeClr val="tx1"/>
                </a:solidFill>
                <a:latin typeface="Arial" charset="0"/>
              </a:defRPr>
            </a:lvl2pPr>
            <a:lvl3pPr marL="1130417" indent="-226083" eaLnBrk="0" hangingPunct="0">
              <a:defRPr>
                <a:solidFill>
                  <a:schemeClr val="tx1"/>
                </a:solidFill>
                <a:latin typeface="Arial" charset="0"/>
              </a:defRPr>
            </a:lvl3pPr>
            <a:lvl4pPr marL="1582583" indent="-226083" eaLnBrk="0" hangingPunct="0">
              <a:defRPr>
                <a:solidFill>
                  <a:schemeClr val="tx1"/>
                </a:solidFill>
                <a:latin typeface="Arial" charset="0"/>
              </a:defRPr>
            </a:lvl4pPr>
            <a:lvl5pPr marL="2034751" indent="-226083" eaLnBrk="0" hangingPunct="0">
              <a:defRPr>
                <a:solidFill>
                  <a:schemeClr val="tx1"/>
                </a:solidFill>
                <a:latin typeface="Arial" charset="0"/>
              </a:defRPr>
            </a:lvl5pPr>
            <a:lvl6pPr marL="2486916" indent="-226083" eaLnBrk="0" fontAlgn="base" hangingPunct="0">
              <a:spcBef>
                <a:spcPct val="0"/>
              </a:spcBef>
              <a:spcAft>
                <a:spcPct val="0"/>
              </a:spcAft>
              <a:defRPr>
                <a:solidFill>
                  <a:schemeClr val="tx1"/>
                </a:solidFill>
                <a:latin typeface="Arial" charset="0"/>
              </a:defRPr>
            </a:lvl6pPr>
            <a:lvl7pPr marL="2939081" indent="-226083" eaLnBrk="0" fontAlgn="base" hangingPunct="0">
              <a:spcBef>
                <a:spcPct val="0"/>
              </a:spcBef>
              <a:spcAft>
                <a:spcPct val="0"/>
              </a:spcAft>
              <a:defRPr>
                <a:solidFill>
                  <a:schemeClr val="tx1"/>
                </a:solidFill>
                <a:latin typeface="Arial" charset="0"/>
              </a:defRPr>
            </a:lvl7pPr>
            <a:lvl8pPr marL="3391249" indent="-226083" eaLnBrk="0" fontAlgn="base" hangingPunct="0">
              <a:spcBef>
                <a:spcPct val="0"/>
              </a:spcBef>
              <a:spcAft>
                <a:spcPct val="0"/>
              </a:spcAft>
              <a:defRPr>
                <a:solidFill>
                  <a:schemeClr val="tx1"/>
                </a:solidFill>
                <a:latin typeface="Arial" charset="0"/>
              </a:defRPr>
            </a:lvl8pPr>
            <a:lvl9pPr marL="3843415" indent="-226083" eaLnBrk="0" fontAlgn="base" hangingPunct="0">
              <a:spcBef>
                <a:spcPct val="0"/>
              </a:spcBef>
              <a:spcAft>
                <a:spcPct val="0"/>
              </a:spcAft>
              <a:defRPr>
                <a:solidFill>
                  <a:schemeClr val="tx1"/>
                </a:solidFill>
                <a:latin typeface="Arial" charset="0"/>
              </a:defRPr>
            </a:lvl9pPr>
          </a:lstStyle>
          <a:p>
            <a:pPr eaLnBrk="1" hangingPunct="1"/>
            <a:fld id="{F1C2944A-8ABC-432A-A2DE-913EF8207708}" type="slidenum">
              <a:rPr lang="en-US" smtClean="0">
                <a:solidFill>
                  <a:prstClr val="black"/>
                </a:solidFill>
                <a:ea typeface="ＭＳ Ｐゴシック" pitchFamily="1" charset="-128"/>
              </a:rPr>
              <a:pPr eaLnBrk="1" hangingPunct="1"/>
              <a:t>17</a:t>
            </a:fld>
            <a:endParaRPr lang="en-US" smtClean="0">
              <a:solidFill>
                <a:prstClr val="black"/>
              </a:solidFill>
              <a:ea typeface="ＭＳ Ｐゴシック" pitchFamily="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8633" eaLnBrk="0" hangingPunct="0">
              <a:defRPr>
                <a:solidFill>
                  <a:schemeClr val="tx1"/>
                </a:solidFill>
                <a:latin typeface="Arial" charset="0"/>
              </a:defRPr>
            </a:lvl1pPr>
            <a:lvl2pPr marL="734771" indent="-282604" defTabSz="888633" eaLnBrk="0" hangingPunct="0">
              <a:defRPr>
                <a:solidFill>
                  <a:schemeClr val="tx1"/>
                </a:solidFill>
                <a:latin typeface="Arial" charset="0"/>
              </a:defRPr>
            </a:lvl2pPr>
            <a:lvl3pPr marL="1130417" indent="-226083" defTabSz="888633" eaLnBrk="0" hangingPunct="0">
              <a:defRPr>
                <a:solidFill>
                  <a:schemeClr val="tx1"/>
                </a:solidFill>
                <a:latin typeface="Arial" charset="0"/>
              </a:defRPr>
            </a:lvl3pPr>
            <a:lvl4pPr marL="1582583" indent="-226083" defTabSz="888633" eaLnBrk="0" hangingPunct="0">
              <a:defRPr>
                <a:solidFill>
                  <a:schemeClr val="tx1"/>
                </a:solidFill>
                <a:latin typeface="Arial" charset="0"/>
              </a:defRPr>
            </a:lvl4pPr>
            <a:lvl5pPr marL="2034751" indent="-226083" defTabSz="888633" eaLnBrk="0" hangingPunct="0">
              <a:defRPr>
                <a:solidFill>
                  <a:schemeClr val="tx1"/>
                </a:solidFill>
                <a:latin typeface="Arial" charset="0"/>
              </a:defRPr>
            </a:lvl5pPr>
            <a:lvl6pPr marL="2486916" indent="-226083" defTabSz="888633" eaLnBrk="0" fontAlgn="base" hangingPunct="0">
              <a:spcBef>
                <a:spcPct val="0"/>
              </a:spcBef>
              <a:spcAft>
                <a:spcPct val="0"/>
              </a:spcAft>
              <a:defRPr>
                <a:solidFill>
                  <a:schemeClr val="tx1"/>
                </a:solidFill>
                <a:latin typeface="Arial" charset="0"/>
              </a:defRPr>
            </a:lvl6pPr>
            <a:lvl7pPr marL="2939081" indent="-226083" defTabSz="888633" eaLnBrk="0" fontAlgn="base" hangingPunct="0">
              <a:spcBef>
                <a:spcPct val="0"/>
              </a:spcBef>
              <a:spcAft>
                <a:spcPct val="0"/>
              </a:spcAft>
              <a:defRPr>
                <a:solidFill>
                  <a:schemeClr val="tx1"/>
                </a:solidFill>
                <a:latin typeface="Arial" charset="0"/>
              </a:defRPr>
            </a:lvl7pPr>
            <a:lvl8pPr marL="3391249" indent="-226083" defTabSz="888633" eaLnBrk="0" fontAlgn="base" hangingPunct="0">
              <a:spcBef>
                <a:spcPct val="0"/>
              </a:spcBef>
              <a:spcAft>
                <a:spcPct val="0"/>
              </a:spcAft>
              <a:defRPr>
                <a:solidFill>
                  <a:schemeClr val="tx1"/>
                </a:solidFill>
                <a:latin typeface="Arial" charset="0"/>
              </a:defRPr>
            </a:lvl8pPr>
            <a:lvl9pPr marL="3843415" indent="-226083" defTabSz="888633" eaLnBrk="0" fontAlgn="base" hangingPunct="0">
              <a:spcBef>
                <a:spcPct val="0"/>
              </a:spcBef>
              <a:spcAft>
                <a:spcPct val="0"/>
              </a:spcAft>
              <a:defRPr>
                <a:solidFill>
                  <a:schemeClr val="tx1"/>
                </a:solidFill>
                <a:latin typeface="Arial" charset="0"/>
              </a:defRPr>
            </a:lvl9pPr>
          </a:lstStyle>
          <a:p>
            <a:pPr eaLnBrk="1" hangingPunct="1"/>
            <a:fld id="{AB33A472-154D-40EE-8E4B-313F5044CF01}" type="slidenum">
              <a:rPr lang="en-US" smtClean="0">
                <a:solidFill>
                  <a:srgbClr val="000000"/>
                </a:solidFill>
                <a:ea typeface="ＭＳ Ｐゴシック" pitchFamily="1" charset="-128"/>
              </a:rPr>
              <a:pPr eaLnBrk="1" hangingPunct="1"/>
              <a:t>18</a:t>
            </a:fld>
            <a:endParaRPr lang="en-US" smtClean="0">
              <a:solidFill>
                <a:srgbClr val="000000"/>
              </a:solidFill>
              <a:ea typeface="ＭＳ Ｐゴシック" pitchFamily="1" charset="-128"/>
            </a:endParaRPr>
          </a:p>
        </p:txBody>
      </p:sp>
      <p:sp>
        <p:nvSpPr>
          <p:cNvPr id="138243" name="Rectangle 2"/>
          <p:cNvSpPr>
            <a:spLocks noGrp="1" noRot="1" noChangeAspect="1" noChangeArrowheads="1" noTextEdit="1"/>
          </p:cNvSpPr>
          <p:nvPr>
            <p:ph type="sldImg"/>
          </p:nvPr>
        </p:nvSpPr>
        <p:spPr bwMode="auto">
          <a:xfrm>
            <a:off x="1112151" y="685488"/>
            <a:ext cx="4630533"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dirty="0" smtClean="0"/>
              <a:t>The summary (resume) of the discussion itself</a:t>
            </a:r>
            <a:r>
              <a:rPr lang="en-US" baseline="0" dirty="0" smtClean="0"/>
              <a:t> is</a:t>
            </a:r>
            <a:r>
              <a:rPr lang="en-US" dirty="0" smtClean="0"/>
              <a:t> written by the SRO</a:t>
            </a:r>
          </a:p>
          <a:p>
            <a:pPr>
              <a:defRPr/>
            </a:pPr>
            <a:endParaRPr lang="en-US" dirty="0" smtClean="0"/>
          </a:p>
          <a:p>
            <a:pPr>
              <a:defRPr/>
            </a:pPr>
            <a:r>
              <a:rPr lang="en-US" dirty="0" smtClean="0"/>
              <a:t>Summary statements are released within 30 days of the meeting except for R01 applications submitted by New Investigators or Early Stage Investigators, which are released within 10 business</a:t>
            </a:r>
            <a:r>
              <a:rPr lang="en-US" baseline="0" dirty="0" smtClean="0"/>
              <a:t> </a:t>
            </a:r>
            <a:r>
              <a:rPr lang="en-US" dirty="0" smtClean="0"/>
              <a:t>days of the meeting for first submissions</a:t>
            </a:r>
            <a:r>
              <a:rPr lang="en-US" baseline="0" dirty="0" smtClean="0"/>
              <a:t> only</a:t>
            </a:r>
            <a:r>
              <a:rPr lang="en-US" dirty="0" smtClean="0"/>
              <a:t>. </a:t>
            </a:r>
          </a:p>
          <a:p>
            <a:pPr>
              <a:defRPr/>
            </a:pPr>
            <a:endParaRPr lang="en-US" b="1" dirty="0" smtClean="0"/>
          </a:p>
          <a:p>
            <a:pPr>
              <a:defRPr/>
            </a:pPr>
            <a:r>
              <a:rPr lang="en-US" dirty="0" smtClean="0"/>
              <a:t>Once received, the Investigator/applicant may then discuss the contents of the summary statement with the Program Officer, </a:t>
            </a:r>
            <a:r>
              <a:rPr lang="en-US" i="1" dirty="0" smtClean="0"/>
              <a:t>but the SRO who prepared it is not at liberty to do so. </a:t>
            </a:r>
            <a:endParaRPr lang="en-US" i="1" dirty="0" smtClean="0">
              <a:latin typeface="Times" pitchFamily="18" charset="0"/>
            </a:endParaRPr>
          </a:p>
          <a:p>
            <a:pPr>
              <a:defRPr/>
            </a:pPr>
            <a:endParaRPr lang="en-US" b="1" strike="sngStrike" dirty="0" smtClean="0"/>
          </a:p>
          <a:p>
            <a:pPr>
              <a:defRPr/>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arrow at the top of the page points to the status of the sample application section, which states " Scientific Review Group review pending. Refer any questions to the Scientific Review Administrator." An arrow at the bottom of the image points to the date of the review meeting that will assess the given application. </a:t>
            </a:r>
          </a:p>
          <a:p>
            <a:endParaRPr lang="en-US" dirty="0"/>
          </a:p>
        </p:txBody>
      </p:sp>
      <p:sp>
        <p:nvSpPr>
          <p:cNvPr id="4" name="Slide Number Placeholder 3"/>
          <p:cNvSpPr>
            <a:spLocks noGrp="1"/>
          </p:cNvSpPr>
          <p:nvPr>
            <p:ph type="sldNum" sz="quarter" idx="10"/>
          </p:nvPr>
        </p:nvSpPr>
        <p:spPr/>
        <p:txBody>
          <a:bodyPr/>
          <a:lstStyle/>
          <a:p>
            <a:fld id="{29F3C83C-3FDA-4999-967A-A94C858BD9AB}" type="slidenum">
              <a:rPr lang="en-US" smtClean="0"/>
              <a:t>19</a:t>
            </a:fld>
            <a:endParaRPr lang="en-US"/>
          </a:p>
        </p:txBody>
      </p:sp>
    </p:spTree>
    <p:extLst>
      <p:ext uri="{BB962C8B-B14F-4D97-AF65-F5344CB8AC3E}">
        <p14:creationId xmlns:p14="http://schemas.microsoft.com/office/powerpoint/2010/main" val="1699284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Please proof read for typographical errors as this also makes a very favorable impression.</a:t>
            </a:r>
          </a:p>
          <a:p>
            <a:endParaRPr lang="en-US" dirty="0" smtClean="0"/>
          </a:p>
          <a:p>
            <a:pPr indent="-191612"/>
            <a:r>
              <a:rPr lang="en-US" dirty="0" smtClean="0"/>
              <a:t>Balance</a:t>
            </a:r>
            <a:r>
              <a:rPr lang="en-US" baseline="0" dirty="0" smtClean="0"/>
              <a:t> with respect to detail: meaning brevity for </a:t>
            </a:r>
            <a:r>
              <a:rPr lang="en-US" baseline="0" dirty="0" smtClean="0">
                <a:sym typeface="Wingdings" panose="05000000000000000000" pitchFamily="2" charset="2"/>
              </a:rPr>
              <a:t>things everybody knows across disciplines but give more/enough details so </a:t>
            </a:r>
            <a:r>
              <a:rPr lang="en-US" dirty="0"/>
              <a:t>reviewers will know what you mean</a:t>
            </a:r>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29017" indent="-280391" eaLnBrk="0" hangingPunct="0">
              <a:defRPr>
                <a:solidFill>
                  <a:schemeClr val="tx1"/>
                </a:solidFill>
                <a:latin typeface="Arial" charset="0"/>
              </a:defRPr>
            </a:lvl2pPr>
            <a:lvl3pPr marL="1121564" indent="-224312" eaLnBrk="0" hangingPunct="0">
              <a:defRPr>
                <a:solidFill>
                  <a:schemeClr val="tx1"/>
                </a:solidFill>
                <a:latin typeface="Arial" charset="0"/>
              </a:defRPr>
            </a:lvl3pPr>
            <a:lvl4pPr marL="1570189" indent="-224312" eaLnBrk="0" hangingPunct="0">
              <a:defRPr>
                <a:solidFill>
                  <a:schemeClr val="tx1"/>
                </a:solidFill>
                <a:latin typeface="Arial" charset="0"/>
              </a:defRPr>
            </a:lvl4pPr>
            <a:lvl5pPr marL="2018816" indent="-224312" eaLnBrk="0" hangingPunct="0">
              <a:defRPr>
                <a:solidFill>
                  <a:schemeClr val="tx1"/>
                </a:solidFill>
                <a:latin typeface="Arial" charset="0"/>
              </a:defRPr>
            </a:lvl5pPr>
            <a:lvl6pPr marL="2467441" indent="-224312" eaLnBrk="0" fontAlgn="base" hangingPunct="0">
              <a:spcBef>
                <a:spcPct val="0"/>
              </a:spcBef>
              <a:spcAft>
                <a:spcPct val="0"/>
              </a:spcAft>
              <a:defRPr>
                <a:solidFill>
                  <a:schemeClr val="tx1"/>
                </a:solidFill>
                <a:latin typeface="Arial" charset="0"/>
              </a:defRPr>
            </a:lvl6pPr>
            <a:lvl7pPr marL="2916065" indent="-224312" eaLnBrk="0" fontAlgn="base" hangingPunct="0">
              <a:spcBef>
                <a:spcPct val="0"/>
              </a:spcBef>
              <a:spcAft>
                <a:spcPct val="0"/>
              </a:spcAft>
              <a:defRPr>
                <a:solidFill>
                  <a:schemeClr val="tx1"/>
                </a:solidFill>
                <a:latin typeface="Arial" charset="0"/>
              </a:defRPr>
            </a:lvl7pPr>
            <a:lvl8pPr marL="3364692" indent="-224312" eaLnBrk="0" fontAlgn="base" hangingPunct="0">
              <a:spcBef>
                <a:spcPct val="0"/>
              </a:spcBef>
              <a:spcAft>
                <a:spcPct val="0"/>
              </a:spcAft>
              <a:defRPr>
                <a:solidFill>
                  <a:schemeClr val="tx1"/>
                </a:solidFill>
                <a:latin typeface="Arial" charset="0"/>
              </a:defRPr>
            </a:lvl8pPr>
            <a:lvl9pPr marL="3813317" indent="-224312" eaLnBrk="0" fontAlgn="base" hangingPunct="0">
              <a:spcBef>
                <a:spcPct val="0"/>
              </a:spcBef>
              <a:spcAft>
                <a:spcPct val="0"/>
              </a:spcAft>
              <a:defRPr>
                <a:solidFill>
                  <a:schemeClr val="tx1"/>
                </a:solidFill>
                <a:latin typeface="Arial" charset="0"/>
              </a:defRPr>
            </a:lvl9pPr>
          </a:lstStyle>
          <a:p>
            <a:pPr eaLnBrk="1" hangingPunct="1"/>
            <a:fld id="{3119ECCB-7208-4546-9D99-F7C9B72355F9}" type="slidenum">
              <a:rPr lang="en-US" smtClean="0">
                <a:solidFill>
                  <a:prstClr val="black"/>
                </a:solidFill>
                <a:ea typeface="ＭＳ Ｐゴシック" pitchFamily="1" charset="-128"/>
              </a:rPr>
              <a:pPr eaLnBrk="1" hangingPunct="1"/>
              <a:t>21</a:t>
            </a:fld>
            <a:endParaRPr lang="en-US" smtClean="0">
              <a:solidFill>
                <a:prstClr val="black"/>
              </a:solidFill>
              <a:ea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overall peer review process of your application is managed by a designated federal official, the scientific review officer or SRO,  who has doctoral level expertise relevant to your field. </a:t>
            </a:r>
          </a:p>
          <a:p>
            <a:endParaRPr lang="en-US" dirty="0"/>
          </a:p>
        </p:txBody>
      </p:sp>
      <p:sp>
        <p:nvSpPr>
          <p:cNvPr id="4" name="Slide Number Placeholder 3"/>
          <p:cNvSpPr>
            <a:spLocks noGrp="1"/>
          </p:cNvSpPr>
          <p:nvPr>
            <p:ph type="sldNum" sz="quarter" idx="10"/>
          </p:nvPr>
        </p:nvSpPr>
        <p:spPr/>
        <p:txBody>
          <a:bodyPr/>
          <a:lstStyle/>
          <a:p>
            <a:fld id="{29F3C83C-3FDA-4999-967A-A94C858BD9AB}" type="slidenum">
              <a:rPr lang="en-US" smtClean="0"/>
              <a:t>2</a:t>
            </a:fld>
            <a:endParaRPr lang="en-US"/>
          </a:p>
        </p:txBody>
      </p:sp>
    </p:spTree>
    <p:extLst>
      <p:ext uri="{BB962C8B-B14F-4D97-AF65-F5344CB8AC3E}">
        <p14:creationId xmlns:p14="http://schemas.microsoft.com/office/powerpoint/2010/main" val="2046098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7842" eaLnBrk="0" hangingPunct="0">
              <a:defRPr sz="2000" b="1">
                <a:solidFill>
                  <a:schemeClr val="tx1"/>
                </a:solidFill>
                <a:latin typeface="Bodoni MT" pitchFamily="18" charset="0"/>
                <a:ea typeface="ＭＳ Ｐゴシック" pitchFamily="1" charset="-128"/>
              </a:defRPr>
            </a:lvl1pPr>
            <a:lvl2pPr marL="736642" indent="-283324" defTabSz="857842" eaLnBrk="0" hangingPunct="0">
              <a:defRPr sz="2000" b="1">
                <a:solidFill>
                  <a:schemeClr val="tx1"/>
                </a:solidFill>
                <a:latin typeface="Bodoni MT" pitchFamily="18" charset="0"/>
                <a:ea typeface="ＭＳ Ｐゴシック" pitchFamily="1" charset="-128"/>
              </a:defRPr>
            </a:lvl2pPr>
            <a:lvl3pPr marL="1133296" indent="-226660" defTabSz="857842" eaLnBrk="0" hangingPunct="0">
              <a:defRPr sz="2000" b="1">
                <a:solidFill>
                  <a:schemeClr val="tx1"/>
                </a:solidFill>
                <a:latin typeface="Bodoni MT" pitchFamily="18" charset="0"/>
                <a:ea typeface="ＭＳ Ｐゴシック" pitchFamily="1" charset="-128"/>
              </a:defRPr>
            </a:lvl3pPr>
            <a:lvl4pPr marL="1586615" indent="-226660" defTabSz="857842" eaLnBrk="0" hangingPunct="0">
              <a:defRPr sz="2000" b="1">
                <a:solidFill>
                  <a:schemeClr val="tx1"/>
                </a:solidFill>
                <a:latin typeface="Bodoni MT" pitchFamily="18" charset="0"/>
                <a:ea typeface="ＭＳ Ｐゴシック" pitchFamily="1" charset="-128"/>
              </a:defRPr>
            </a:lvl4pPr>
            <a:lvl5pPr marL="2039933" indent="-226660" defTabSz="857842" eaLnBrk="0" hangingPunct="0">
              <a:defRPr sz="2000" b="1">
                <a:solidFill>
                  <a:schemeClr val="tx1"/>
                </a:solidFill>
                <a:latin typeface="Bodoni MT" pitchFamily="18" charset="0"/>
                <a:ea typeface="ＭＳ Ｐゴシック" pitchFamily="1" charset="-128"/>
              </a:defRPr>
            </a:lvl5pPr>
            <a:lvl6pPr marL="2493251" indent="-226660" algn="ctr" defTabSz="857842"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46569" indent="-226660" algn="ctr" defTabSz="857842"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399889" indent="-226660" algn="ctr" defTabSz="857842"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53208" indent="-226660" algn="ctr" defTabSz="857842"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28F3B4C0-FAF2-40D1-9993-1A4B7D7DD929}" type="slidenum">
              <a:rPr lang="en-US" sz="1200" b="0">
                <a:solidFill>
                  <a:srgbClr val="000000"/>
                </a:solidFill>
                <a:latin typeface="Arial" charset="0"/>
              </a:rPr>
              <a:pPr/>
              <a:t>22</a:t>
            </a:fld>
            <a:endParaRPr lang="en-US" sz="1200" b="0">
              <a:solidFill>
                <a:srgbClr val="000000"/>
              </a:solidFill>
              <a:latin typeface="Arial"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 lot of critical information and answers to your questions can be found online . . . .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1012" name="Slide Number Placeholder 3"/>
          <p:cNvSpPr>
            <a:spLocks noGrp="1"/>
          </p:cNvSpPr>
          <p:nvPr>
            <p:ph type="sldNum" sz="quarter" idx="5"/>
          </p:nvPr>
        </p:nvSpPr>
        <p:spPr/>
        <p:txBody>
          <a:bodyPr/>
          <a:lstStyle/>
          <a:p>
            <a:pPr>
              <a:defRPr/>
            </a:pPr>
            <a:fld id="{B58858D0-047E-4AB9-82E3-325F22F401AF}" type="slidenum">
              <a:rPr lang="en-US" smtClean="0">
                <a:solidFill>
                  <a:prstClr val="black"/>
                </a:solidFill>
              </a:rPr>
              <a:pPr>
                <a:defRPr/>
              </a:pPr>
              <a:t>23</a:t>
            </a:fld>
            <a:endParaRPr lang="en-US"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preparation for a study section meeting, at least three scientists with broad experience in the external scientific community are assigned to your application by the SRO.  Extra reviewers may be recruited to ensure your application is reviewed appropriately. </a:t>
            </a:r>
          </a:p>
          <a:p>
            <a:endParaRPr lang="en-US" dirty="0" smtClean="0"/>
          </a:p>
          <a:p>
            <a:r>
              <a:rPr lang="en-US" dirty="0" smtClean="0"/>
              <a:t>Reviewers receive applications and their specific assignments 6 – 8 weeks in advance of the scheduled date of the meeting allowing them plenty of time to prepare.  It is typical for each member of a panel to have 8 – 10 total application assignments. </a:t>
            </a:r>
          </a:p>
          <a:p>
            <a:endParaRPr lang="en-US" dirty="0" smtClean="0"/>
          </a:p>
          <a:p>
            <a:r>
              <a:rPr lang="en-US" dirty="0" smtClean="0"/>
              <a:t>Reviewers assess each application by providing prior to the meeting: </a:t>
            </a:r>
          </a:p>
          <a:p>
            <a:r>
              <a:rPr lang="en-US" dirty="0" smtClean="0"/>
              <a:t>A preliminary Overall Impact score </a:t>
            </a:r>
          </a:p>
          <a:p>
            <a:r>
              <a:rPr lang="en-US" dirty="0" smtClean="0"/>
              <a:t>Criterion Scores for each of the 5 Core Review Criteria</a:t>
            </a:r>
          </a:p>
          <a:p>
            <a:r>
              <a:rPr lang="en-US" dirty="0" smtClean="0"/>
              <a:t>A written critique</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9F3C83C-3FDA-4999-967A-A94C858BD9AB}" type="slidenum">
              <a:rPr lang="en-US" smtClean="0"/>
              <a:t>3</a:t>
            </a:fld>
            <a:endParaRPr lang="en-US"/>
          </a:p>
        </p:txBody>
      </p:sp>
    </p:spTree>
    <p:extLst>
      <p:ext uri="{BB962C8B-B14F-4D97-AF65-F5344CB8AC3E}">
        <p14:creationId xmlns:p14="http://schemas.microsoft.com/office/powerpoint/2010/main" val="3110349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0436" eaLnBrk="0" hangingPunct="0">
              <a:defRPr sz="2000" b="1">
                <a:solidFill>
                  <a:schemeClr val="tx1"/>
                </a:solidFill>
                <a:latin typeface="Bodoni MT" pitchFamily="18" charset="0"/>
                <a:ea typeface="ＭＳ Ｐゴシック" pitchFamily="1" charset="-128"/>
              </a:defRPr>
            </a:lvl1pPr>
            <a:lvl2pPr marL="736642" indent="-283324" defTabSz="870436" eaLnBrk="0" hangingPunct="0">
              <a:defRPr sz="2000" b="1">
                <a:solidFill>
                  <a:schemeClr val="tx1"/>
                </a:solidFill>
                <a:latin typeface="Bodoni MT" pitchFamily="18" charset="0"/>
                <a:ea typeface="ＭＳ Ｐゴシック" pitchFamily="1" charset="-128"/>
              </a:defRPr>
            </a:lvl2pPr>
            <a:lvl3pPr marL="1133296" indent="-226660" defTabSz="870436" eaLnBrk="0" hangingPunct="0">
              <a:defRPr sz="2000" b="1">
                <a:solidFill>
                  <a:schemeClr val="tx1"/>
                </a:solidFill>
                <a:latin typeface="Bodoni MT" pitchFamily="18" charset="0"/>
                <a:ea typeface="ＭＳ Ｐゴシック" pitchFamily="1" charset="-128"/>
              </a:defRPr>
            </a:lvl3pPr>
            <a:lvl4pPr marL="1586615" indent="-226660" defTabSz="870436" eaLnBrk="0" hangingPunct="0">
              <a:defRPr sz="2000" b="1">
                <a:solidFill>
                  <a:schemeClr val="tx1"/>
                </a:solidFill>
                <a:latin typeface="Bodoni MT" pitchFamily="18" charset="0"/>
                <a:ea typeface="ＭＳ Ｐゴシック" pitchFamily="1" charset="-128"/>
              </a:defRPr>
            </a:lvl4pPr>
            <a:lvl5pPr marL="2039933" indent="-226660" defTabSz="870436" eaLnBrk="0" hangingPunct="0">
              <a:defRPr sz="2000" b="1">
                <a:solidFill>
                  <a:schemeClr val="tx1"/>
                </a:solidFill>
                <a:latin typeface="Bodoni MT" pitchFamily="18" charset="0"/>
                <a:ea typeface="ＭＳ Ｐゴシック" pitchFamily="1" charset="-128"/>
              </a:defRPr>
            </a:lvl5pPr>
            <a:lvl6pPr marL="2493251" indent="-226660" algn="ctr" defTabSz="870436"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46569" indent="-226660" algn="ctr" defTabSz="870436"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399889" indent="-226660" algn="ctr" defTabSz="870436"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53208" indent="-226660" algn="ctr" defTabSz="870436"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4502133E-6E6A-4FE1-9497-88DBF0AA2FD0}" type="slidenum">
              <a:rPr lang="en-US" sz="1200" b="0">
                <a:solidFill>
                  <a:prstClr val="black"/>
                </a:solidFill>
                <a:latin typeface="Times" pitchFamily="1" charset="0"/>
              </a:rPr>
              <a:pPr/>
              <a:t>4</a:t>
            </a:fld>
            <a:endParaRPr lang="en-US" sz="1200" b="0">
              <a:solidFill>
                <a:prstClr val="black"/>
              </a:solidFill>
              <a:latin typeface="Times" pitchFamily="1"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4384">
              <a:defRPr/>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859369"/>
            <a:fld id="{FF421D1B-BBD1-4FEC-A53D-35333DF39838}" type="slidenum">
              <a:rPr lang="en-US" smtClean="0">
                <a:solidFill>
                  <a:prstClr val="black"/>
                </a:solidFill>
                <a:ea typeface="ＭＳ Ｐゴシック" pitchFamily="1" charset="-128"/>
              </a:rPr>
              <a:pPr defTabSz="859369"/>
              <a:t>5</a:t>
            </a:fld>
            <a:endParaRPr lang="en-US" dirty="0" smtClean="0">
              <a:solidFill>
                <a:prstClr val="black"/>
              </a:solidFill>
              <a:ea typeface="ＭＳ Ｐゴシック" pitchFamily="1" charset="-128"/>
            </a:endParaRPr>
          </a:p>
        </p:txBody>
      </p:sp>
      <p:sp>
        <p:nvSpPr>
          <p:cNvPr id="12800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280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152672" indent="-152672">
              <a:buFontTx/>
              <a:buChar char="•"/>
              <a:tabLst>
                <a:tab pos="102307" algn="l"/>
              </a:tabLst>
            </a:pPr>
            <a:r>
              <a:rPr lang="en-US" dirty="0" smtClean="0"/>
              <a:t>WHAT IS A STUDY SECTION MEETING LIKE?</a:t>
            </a:r>
          </a:p>
          <a:p>
            <a:pPr marL="152672" indent="-152672">
              <a:tabLst>
                <a:tab pos="102307" algn="l"/>
              </a:tabLst>
            </a:pPr>
            <a:endParaRPr lang="en-US" dirty="0" smtClean="0"/>
          </a:p>
          <a:p>
            <a:pPr marL="152672" indent="-152672">
              <a:buFontTx/>
              <a:buChar char="•"/>
              <a:tabLst>
                <a:tab pos="102307" algn="l"/>
              </a:tabLst>
            </a:pPr>
            <a:r>
              <a:rPr lang="en-US" dirty="0" smtClean="0"/>
              <a:t>Each CSR standing Study Section has typically  ~12-25</a:t>
            </a:r>
            <a:r>
              <a:rPr lang="en-US" baseline="0" dirty="0" smtClean="0"/>
              <a:t> </a:t>
            </a:r>
            <a:r>
              <a:rPr lang="en-US" dirty="0" smtClean="0"/>
              <a:t>regular members who are primarily from academia, but also from biotech industry and sometimes government research laboratories.  Temporary members may be recruited to fulfill specific</a:t>
            </a:r>
            <a:r>
              <a:rPr lang="en-US" baseline="0" dirty="0" smtClean="0"/>
              <a:t> review needs.</a:t>
            </a:r>
            <a:endParaRPr lang="en-US" dirty="0" smtClean="0"/>
          </a:p>
          <a:p>
            <a:pPr marL="152672" indent="-152672">
              <a:tabLst>
                <a:tab pos="102307" algn="l"/>
              </a:tabLst>
            </a:pPr>
            <a:endParaRPr lang="en-US" sz="300" dirty="0"/>
          </a:p>
          <a:p>
            <a:pPr marL="152672" indent="-152672">
              <a:buFontTx/>
              <a:buChar char="•"/>
              <a:tabLst>
                <a:tab pos="102307" algn="l"/>
              </a:tabLst>
            </a:pPr>
            <a:r>
              <a:rPr lang="en-US" dirty="0" smtClean="0"/>
              <a:t>Typically about 60-100 applications are reviewed by each study section</a:t>
            </a:r>
          </a:p>
          <a:p>
            <a:pPr marL="152672" indent="-152672">
              <a:tabLst>
                <a:tab pos="102307" algn="l"/>
              </a:tabLst>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D23C01-9101-4BEB-8C45-BAA466A9D51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859196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spcBef>
                <a:spcPts val="593"/>
              </a:spcBef>
              <a:spcAft>
                <a:spcPts val="593"/>
              </a:spcAft>
              <a:buClr>
                <a:srgbClr val="00B050"/>
              </a:buClr>
            </a:pPr>
            <a:endParaRPr lang="en-US" sz="800" dirty="0"/>
          </a:p>
          <a:p>
            <a:pPr eaLnBrk="1" hangingPunct="1">
              <a:spcBef>
                <a:spcPct val="0"/>
              </a:spcBef>
            </a:pPr>
            <a:r>
              <a:rPr lang="en-US" dirty="0" smtClean="0"/>
              <a:t>The remaining applications will not be discussed unless explicitly recalled by any member of the panel. Even if your application is not discussed, you will receive the detailed critiques from each of your assigned reviewers.</a:t>
            </a:r>
          </a:p>
          <a:p>
            <a:pPr eaLnBrk="1" hangingPunct="1">
              <a:spcBef>
                <a:spcPct val="0"/>
              </a:spcBef>
            </a:pPr>
            <a:endParaRPr lang="en-US" dirty="0" smtClean="0"/>
          </a:p>
          <a:p>
            <a:pPr eaLnBrk="1" hangingPunct="1">
              <a:spcBef>
                <a:spcPct val="0"/>
              </a:spcBef>
            </a:pPr>
            <a:r>
              <a:rPr lang="en-US" dirty="0" smtClean="0"/>
              <a:t>We've talked broadly about evaluation and alluded to scoring. Let's look at more detail of how this is done. </a:t>
            </a:r>
          </a:p>
          <a:p>
            <a:pPr eaLnBrk="1" hangingPunct="1">
              <a:spcBef>
                <a:spcPct val="0"/>
              </a:spcBef>
            </a:pPr>
            <a:endParaRPr lang="en-US" b="1" dirty="0" smtClean="0"/>
          </a:p>
          <a:p>
            <a:pPr eaLnBrk="1" hangingPunct="1">
              <a:spcBef>
                <a:spcPct val="0"/>
              </a:spcBef>
            </a:pPr>
            <a:endParaRPr lang="en-US" dirty="0"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730" indent="-282588" eaLnBrk="0" hangingPunct="0">
              <a:defRPr>
                <a:solidFill>
                  <a:schemeClr val="tx1"/>
                </a:solidFill>
                <a:latin typeface="Arial" charset="0"/>
              </a:defRPr>
            </a:lvl2pPr>
            <a:lvl3pPr marL="1130354" indent="-226071" eaLnBrk="0" hangingPunct="0">
              <a:defRPr>
                <a:solidFill>
                  <a:schemeClr val="tx1"/>
                </a:solidFill>
                <a:latin typeface="Arial" charset="0"/>
              </a:defRPr>
            </a:lvl3pPr>
            <a:lvl4pPr marL="1582496" indent="-226071" eaLnBrk="0" hangingPunct="0">
              <a:defRPr>
                <a:solidFill>
                  <a:schemeClr val="tx1"/>
                </a:solidFill>
                <a:latin typeface="Arial" charset="0"/>
              </a:defRPr>
            </a:lvl4pPr>
            <a:lvl5pPr marL="2034638" indent="-226071" eaLnBrk="0" hangingPunct="0">
              <a:defRPr>
                <a:solidFill>
                  <a:schemeClr val="tx1"/>
                </a:solidFill>
                <a:latin typeface="Arial" charset="0"/>
              </a:defRPr>
            </a:lvl5pPr>
            <a:lvl6pPr marL="2486778" indent="-226071" eaLnBrk="0" fontAlgn="base" hangingPunct="0">
              <a:spcBef>
                <a:spcPct val="0"/>
              </a:spcBef>
              <a:spcAft>
                <a:spcPct val="0"/>
              </a:spcAft>
              <a:defRPr>
                <a:solidFill>
                  <a:schemeClr val="tx1"/>
                </a:solidFill>
                <a:latin typeface="Arial" charset="0"/>
              </a:defRPr>
            </a:lvl6pPr>
            <a:lvl7pPr marL="2938919" indent="-226071" eaLnBrk="0" fontAlgn="base" hangingPunct="0">
              <a:spcBef>
                <a:spcPct val="0"/>
              </a:spcBef>
              <a:spcAft>
                <a:spcPct val="0"/>
              </a:spcAft>
              <a:defRPr>
                <a:solidFill>
                  <a:schemeClr val="tx1"/>
                </a:solidFill>
                <a:latin typeface="Arial" charset="0"/>
              </a:defRPr>
            </a:lvl7pPr>
            <a:lvl8pPr marL="3391062" indent="-226071" eaLnBrk="0" fontAlgn="base" hangingPunct="0">
              <a:spcBef>
                <a:spcPct val="0"/>
              </a:spcBef>
              <a:spcAft>
                <a:spcPct val="0"/>
              </a:spcAft>
              <a:defRPr>
                <a:solidFill>
                  <a:schemeClr val="tx1"/>
                </a:solidFill>
                <a:latin typeface="Arial" charset="0"/>
              </a:defRPr>
            </a:lvl8pPr>
            <a:lvl9pPr marL="3843202" indent="-226071" eaLnBrk="0" fontAlgn="base" hangingPunct="0">
              <a:spcBef>
                <a:spcPct val="0"/>
              </a:spcBef>
              <a:spcAft>
                <a:spcPct val="0"/>
              </a:spcAft>
              <a:defRPr>
                <a:solidFill>
                  <a:schemeClr val="tx1"/>
                </a:solidFill>
                <a:latin typeface="Arial" charset="0"/>
              </a:defRPr>
            </a:lvl9pPr>
          </a:lstStyle>
          <a:p>
            <a:pPr eaLnBrk="1" hangingPunct="1">
              <a:spcBef>
                <a:spcPct val="20000"/>
              </a:spcBef>
            </a:pPr>
            <a:fld id="{DE3BE0E5-5AF5-4ED3-85EE-A674D90E5529}" type="slidenum">
              <a:rPr lang="en-US" b="1" smtClean="0">
                <a:solidFill>
                  <a:srgbClr val="000000"/>
                </a:solidFill>
                <a:latin typeface="Bodoni MT" pitchFamily="18" charset="0"/>
                <a:ea typeface="ＭＳ Ｐゴシック" pitchFamily="1" charset="-128"/>
              </a:rPr>
              <a:pPr eaLnBrk="1" hangingPunct="1">
                <a:spcBef>
                  <a:spcPct val="20000"/>
                </a:spcBef>
              </a:pPr>
              <a:t>7</a:t>
            </a:fld>
            <a:endParaRPr lang="en-US" b="1" smtClean="0">
              <a:solidFill>
                <a:srgbClr val="000000"/>
              </a:solidFill>
              <a:latin typeface="Bodoni MT" pitchFamily="18" charset="0"/>
              <a:ea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436378" lvl="1" defTabSz="880467">
              <a:spcBef>
                <a:spcPct val="0"/>
              </a:spcBef>
              <a:defRPr/>
            </a:pPr>
            <a:endParaRPr lang="en-US" dirty="0" smtClean="0"/>
          </a:p>
          <a:p>
            <a:pPr marL="0" lvl="1" defTabSz="880740">
              <a:defRPr/>
            </a:pPr>
            <a:r>
              <a:rPr lang="en-US" dirty="0" smtClean="0"/>
              <a:t>A new investigator in NIH context is an applicant who has not yet successfully competed for a substantial NIH research grant. </a:t>
            </a:r>
          </a:p>
          <a:p>
            <a:pPr marL="0" lvl="1" defTabSz="880740">
              <a:defRPr/>
            </a:pPr>
            <a:r>
              <a:rPr lang="en-US" dirty="0" smtClean="0"/>
              <a:t>Early Stage Investigators are New Investigators who are within 10 years of completing their terminal research degree or their medical residency at the time they apply for R01 grants. </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29017" indent="-280391" eaLnBrk="0" hangingPunct="0">
              <a:defRPr>
                <a:solidFill>
                  <a:schemeClr val="tx1"/>
                </a:solidFill>
                <a:latin typeface="Arial" charset="0"/>
              </a:defRPr>
            </a:lvl2pPr>
            <a:lvl3pPr marL="1121564" indent="-224312" eaLnBrk="0" hangingPunct="0">
              <a:defRPr>
                <a:solidFill>
                  <a:schemeClr val="tx1"/>
                </a:solidFill>
                <a:latin typeface="Arial" charset="0"/>
              </a:defRPr>
            </a:lvl3pPr>
            <a:lvl4pPr marL="1570189" indent="-224312" eaLnBrk="0" hangingPunct="0">
              <a:defRPr>
                <a:solidFill>
                  <a:schemeClr val="tx1"/>
                </a:solidFill>
                <a:latin typeface="Arial" charset="0"/>
              </a:defRPr>
            </a:lvl4pPr>
            <a:lvl5pPr marL="2018816" indent="-224312" eaLnBrk="0" hangingPunct="0">
              <a:defRPr>
                <a:solidFill>
                  <a:schemeClr val="tx1"/>
                </a:solidFill>
                <a:latin typeface="Arial" charset="0"/>
              </a:defRPr>
            </a:lvl5pPr>
            <a:lvl6pPr marL="2467441" indent="-224312" eaLnBrk="0" fontAlgn="base" hangingPunct="0">
              <a:spcBef>
                <a:spcPct val="0"/>
              </a:spcBef>
              <a:spcAft>
                <a:spcPct val="0"/>
              </a:spcAft>
              <a:defRPr>
                <a:solidFill>
                  <a:schemeClr val="tx1"/>
                </a:solidFill>
                <a:latin typeface="Arial" charset="0"/>
              </a:defRPr>
            </a:lvl6pPr>
            <a:lvl7pPr marL="2916065" indent="-224312" eaLnBrk="0" fontAlgn="base" hangingPunct="0">
              <a:spcBef>
                <a:spcPct val="0"/>
              </a:spcBef>
              <a:spcAft>
                <a:spcPct val="0"/>
              </a:spcAft>
              <a:defRPr>
                <a:solidFill>
                  <a:schemeClr val="tx1"/>
                </a:solidFill>
                <a:latin typeface="Arial" charset="0"/>
              </a:defRPr>
            </a:lvl7pPr>
            <a:lvl8pPr marL="3364692" indent="-224312" eaLnBrk="0" fontAlgn="base" hangingPunct="0">
              <a:spcBef>
                <a:spcPct val="0"/>
              </a:spcBef>
              <a:spcAft>
                <a:spcPct val="0"/>
              </a:spcAft>
              <a:defRPr>
                <a:solidFill>
                  <a:schemeClr val="tx1"/>
                </a:solidFill>
                <a:latin typeface="Arial" charset="0"/>
              </a:defRPr>
            </a:lvl8pPr>
            <a:lvl9pPr marL="3813317" indent="-224312" eaLnBrk="0" fontAlgn="base" hangingPunct="0">
              <a:spcBef>
                <a:spcPct val="0"/>
              </a:spcBef>
              <a:spcAft>
                <a:spcPct val="0"/>
              </a:spcAft>
              <a:defRPr>
                <a:solidFill>
                  <a:schemeClr val="tx1"/>
                </a:solidFill>
                <a:latin typeface="Arial" charset="0"/>
              </a:defRPr>
            </a:lvl9pPr>
          </a:lstStyle>
          <a:p>
            <a:pPr eaLnBrk="1" hangingPunct="1"/>
            <a:fld id="{FD71F434-B950-4D36-BDA5-505941C7DB31}" type="slidenum">
              <a:rPr lang="en-US" smtClean="0">
                <a:solidFill>
                  <a:prstClr val="black"/>
                </a:solidFill>
              </a:rPr>
              <a:pPr eaLnBrk="1" hangingPunct="1"/>
              <a:t>8</a:t>
            </a:fld>
            <a:endParaRPr lang="en-US"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a:t>
            </a:r>
            <a:r>
              <a:rPr lang="en-US" baseline="0" dirty="0" smtClean="0"/>
              <a:t> O</a:t>
            </a:r>
            <a:r>
              <a:rPr lang="en-US" dirty="0" smtClean="0"/>
              <a:t>verall Impact score is the ultimate score in evaluation for DISCUSSED applications.</a:t>
            </a:r>
          </a:p>
          <a:p>
            <a:endParaRPr lang="en-US" dirty="0" smtClean="0"/>
          </a:p>
          <a:p>
            <a:r>
              <a:rPr lang="en-US" dirty="0" smtClean="0"/>
              <a:t>To arrive at an overall impact judgment, reviewers evaluate each application first according to a set of five specific core criteria as follows: </a:t>
            </a:r>
          </a:p>
          <a:p>
            <a:endParaRPr lang="en-US" dirty="0" smtClean="0"/>
          </a:p>
          <a:p>
            <a:endParaRPr lang="en-US" dirty="0"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56750" eaLnBrk="0" hangingPunct="0">
              <a:defRPr>
                <a:solidFill>
                  <a:schemeClr val="tx1"/>
                </a:solidFill>
                <a:latin typeface="Arial" charset="0"/>
              </a:defRPr>
            </a:lvl1pPr>
            <a:lvl2pPr marL="729017" indent="-280391" defTabSz="856750" eaLnBrk="0" hangingPunct="0">
              <a:defRPr>
                <a:solidFill>
                  <a:schemeClr val="tx1"/>
                </a:solidFill>
                <a:latin typeface="Arial" charset="0"/>
              </a:defRPr>
            </a:lvl2pPr>
            <a:lvl3pPr marL="1121564" indent="-224312" defTabSz="856750" eaLnBrk="0" hangingPunct="0">
              <a:defRPr>
                <a:solidFill>
                  <a:schemeClr val="tx1"/>
                </a:solidFill>
                <a:latin typeface="Arial" charset="0"/>
              </a:defRPr>
            </a:lvl3pPr>
            <a:lvl4pPr marL="1570189" indent="-224312" defTabSz="856750" eaLnBrk="0" hangingPunct="0">
              <a:defRPr>
                <a:solidFill>
                  <a:schemeClr val="tx1"/>
                </a:solidFill>
                <a:latin typeface="Arial" charset="0"/>
              </a:defRPr>
            </a:lvl4pPr>
            <a:lvl5pPr marL="2018816" indent="-224312" defTabSz="856750" eaLnBrk="0" hangingPunct="0">
              <a:defRPr>
                <a:solidFill>
                  <a:schemeClr val="tx1"/>
                </a:solidFill>
                <a:latin typeface="Arial" charset="0"/>
              </a:defRPr>
            </a:lvl5pPr>
            <a:lvl6pPr marL="2467441" indent="-224312" defTabSz="856750" eaLnBrk="0" fontAlgn="base" hangingPunct="0">
              <a:spcBef>
                <a:spcPct val="0"/>
              </a:spcBef>
              <a:spcAft>
                <a:spcPct val="0"/>
              </a:spcAft>
              <a:defRPr>
                <a:solidFill>
                  <a:schemeClr val="tx1"/>
                </a:solidFill>
                <a:latin typeface="Arial" charset="0"/>
              </a:defRPr>
            </a:lvl6pPr>
            <a:lvl7pPr marL="2916065" indent="-224312" defTabSz="856750" eaLnBrk="0" fontAlgn="base" hangingPunct="0">
              <a:spcBef>
                <a:spcPct val="0"/>
              </a:spcBef>
              <a:spcAft>
                <a:spcPct val="0"/>
              </a:spcAft>
              <a:defRPr>
                <a:solidFill>
                  <a:schemeClr val="tx1"/>
                </a:solidFill>
                <a:latin typeface="Arial" charset="0"/>
              </a:defRPr>
            </a:lvl7pPr>
            <a:lvl8pPr marL="3364692" indent="-224312" defTabSz="856750" eaLnBrk="0" fontAlgn="base" hangingPunct="0">
              <a:spcBef>
                <a:spcPct val="0"/>
              </a:spcBef>
              <a:spcAft>
                <a:spcPct val="0"/>
              </a:spcAft>
              <a:defRPr>
                <a:solidFill>
                  <a:schemeClr val="tx1"/>
                </a:solidFill>
                <a:latin typeface="Arial" charset="0"/>
              </a:defRPr>
            </a:lvl8pPr>
            <a:lvl9pPr marL="3813317" indent="-224312" defTabSz="856750" eaLnBrk="0" fontAlgn="base" hangingPunct="0">
              <a:spcBef>
                <a:spcPct val="0"/>
              </a:spcBef>
              <a:spcAft>
                <a:spcPct val="0"/>
              </a:spcAft>
              <a:defRPr>
                <a:solidFill>
                  <a:schemeClr val="tx1"/>
                </a:solidFill>
                <a:latin typeface="Arial" charset="0"/>
              </a:defRPr>
            </a:lvl9pPr>
          </a:lstStyle>
          <a:p>
            <a:pPr eaLnBrk="1" hangingPunct="1">
              <a:spcBef>
                <a:spcPct val="20000"/>
              </a:spcBef>
            </a:pPr>
            <a:fld id="{32DD6AFB-BF1A-4994-B363-7E22EA6FC859}" type="slidenum">
              <a:rPr lang="en-US" b="1" smtClean="0">
                <a:solidFill>
                  <a:srgbClr val="000000"/>
                </a:solidFill>
                <a:latin typeface="Bodoni MT" pitchFamily="18" charset="0"/>
                <a:ea typeface="ＭＳ Ｐゴシック" pitchFamily="1" charset="-128"/>
              </a:rPr>
              <a:pPr eaLnBrk="1" hangingPunct="1">
                <a:spcBef>
                  <a:spcPct val="20000"/>
                </a:spcBef>
              </a:pPr>
              <a:t>9</a:t>
            </a:fld>
            <a:endParaRPr lang="en-US" b="1" smtClean="0">
              <a:solidFill>
                <a:srgbClr val="000000"/>
              </a:solidFill>
              <a:latin typeface="Bodoni MT" pitchFamily="18" charset="0"/>
              <a:ea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286024"/>
            <a:ext cx="7772400" cy="1470025"/>
          </a:xfrm>
        </p:spPr>
        <p:txBody>
          <a:bodyPr>
            <a:normAutofit/>
          </a:bodyPr>
          <a:lstStyle>
            <a:lvl1pPr>
              <a:defRPr sz="2800" b="1">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66800" y="3581400"/>
            <a:ext cx="6400800" cy="1600200"/>
          </a:xfrm>
        </p:spPr>
        <p:txBody>
          <a:bodyPr/>
          <a:lstStyle>
            <a:lvl1pPr marL="0" indent="0" algn="l">
              <a:buNone/>
              <a:defRPr>
                <a:solidFill>
                  <a:schemeClr val="bg1">
                    <a:lumMod val="95000"/>
                  </a:schemeClr>
                </a:solidFill>
                <a:latin typeface="Arial" pitchFamily="34" charset="0"/>
                <a:cs typeface="Arial" pitchFamily="34" charset="0"/>
              </a:defRPr>
            </a:lvl1pPr>
            <a:lvl2pPr marL="456514" indent="0" algn="ctr">
              <a:buNone/>
              <a:defRPr>
                <a:solidFill>
                  <a:schemeClr val="tx1">
                    <a:tint val="75000"/>
                  </a:schemeClr>
                </a:solidFill>
              </a:defRPr>
            </a:lvl2pPr>
            <a:lvl3pPr marL="913031" indent="0" algn="ctr">
              <a:buNone/>
              <a:defRPr>
                <a:solidFill>
                  <a:schemeClr val="tx1">
                    <a:tint val="75000"/>
                  </a:schemeClr>
                </a:solidFill>
              </a:defRPr>
            </a:lvl3pPr>
            <a:lvl4pPr marL="1369544" indent="0" algn="ctr">
              <a:buNone/>
              <a:defRPr>
                <a:solidFill>
                  <a:schemeClr val="tx1">
                    <a:tint val="75000"/>
                  </a:schemeClr>
                </a:solidFill>
              </a:defRPr>
            </a:lvl4pPr>
            <a:lvl5pPr marL="1826060" indent="0" algn="ctr">
              <a:buNone/>
              <a:defRPr>
                <a:solidFill>
                  <a:schemeClr val="tx1">
                    <a:tint val="75000"/>
                  </a:schemeClr>
                </a:solidFill>
              </a:defRPr>
            </a:lvl5pPr>
            <a:lvl6pPr marL="2282580" indent="0" algn="ctr">
              <a:buNone/>
              <a:defRPr>
                <a:solidFill>
                  <a:schemeClr val="tx1">
                    <a:tint val="75000"/>
                  </a:schemeClr>
                </a:solidFill>
              </a:defRPr>
            </a:lvl6pPr>
            <a:lvl7pPr marL="2739088" indent="0" algn="ctr">
              <a:buNone/>
              <a:defRPr>
                <a:solidFill>
                  <a:schemeClr val="tx1">
                    <a:tint val="75000"/>
                  </a:schemeClr>
                </a:solidFill>
              </a:defRPr>
            </a:lvl7pPr>
            <a:lvl8pPr marL="3195603" indent="0" algn="ctr">
              <a:buNone/>
              <a:defRPr>
                <a:solidFill>
                  <a:schemeClr val="tx1">
                    <a:tint val="75000"/>
                  </a:schemeClr>
                </a:solidFill>
              </a:defRPr>
            </a:lvl8pPr>
            <a:lvl9pPr marL="3652119"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925936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prstClr val="black"/>
              </a:solidFill>
            </a:endParaRPr>
          </a:p>
        </p:txBody>
      </p:sp>
      <p:sp>
        <p:nvSpPr>
          <p:cNvPr id="3" name="Rectangle 6"/>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F59A6BE-D671-46EF-9E06-A743DC70687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90255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lvl1pPr algn="l">
              <a:defRPr sz="2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419600"/>
          </a:xfrm>
        </p:spPr>
        <p:txBody>
          <a:bodyPr/>
          <a:lstStyle>
            <a:lvl2pPr>
              <a:defRPr/>
            </a:lvl2pPr>
            <a:lvl3pPr marL="635000" indent="-292100">
              <a:buFont typeface="Arial" pitchFamily="34" charset="0"/>
              <a:buChar char="−"/>
              <a:defRPr baseline="0"/>
            </a:lvl3pPr>
            <a:lvl4pPr marL="914400" indent="-228600">
              <a:buFont typeface="Arial" pitchFamily="34" charset="0"/>
              <a:buChar char="•"/>
              <a:defRPr/>
            </a:lvl4pPr>
            <a:lvl5pPr marL="1257300" indent="-279400">
              <a:defRPr/>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endParaRPr lang="en-US" dirty="0"/>
          </a:p>
        </p:txBody>
      </p:sp>
    </p:spTree>
    <p:extLst>
      <p:ext uri="{BB962C8B-B14F-4D97-AF65-F5344CB8AC3E}">
        <p14:creationId xmlns:p14="http://schemas.microsoft.com/office/powerpoint/2010/main" val="1789568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lvl1pPr>
              <a:defRPr sz="2800" b="1"/>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5402"/>
            <a:ext cx="4040188" cy="639762"/>
          </a:xfrm>
        </p:spPr>
        <p:txBody>
          <a:bodyPr anchor="b">
            <a:normAutofit/>
          </a:bodyPr>
          <a:lstStyle>
            <a:lvl1pPr marL="0" indent="0">
              <a:buNone/>
              <a:defRPr sz="2200" b="0">
                <a:latin typeface="Arial" pitchFamily="34" charset="0"/>
                <a:cs typeface="Arial" pitchFamily="34" charset="0"/>
              </a:defRPr>
            </a:lvl1pPr>
            <a:lvl2pPr marL="456514" indent="0">
              <a:buNone/>
              <a:defRPr sz="2000" b="1"/>
            </a:lvl2pPr>
            <a:lvl3pPr marL="913031" indent="0">
              <a:buNone/>
              <a:defRPr sz="1800" b="1"/>
            </a:lvl3pPr>
            <a:lvl4pPr marL="1369544" indent="0">
              <a:buNone/>
              <a:defRPr sz="1600" b="1"/>
            </a:lvl4pPr>
            <a:lvl5pPr marL="1826060" indent="0">
              <a:buNone/>
              <a:defRPr sz="1600" b="1"/>
            </a:lvl5pPr>
            <a:lvl6pPr marL="2282580" indent="0">
              <a:buNone/>
              <a:defRPr sz="1600" b="1"/>
            </a:lvl6pPr>
            <a:lvl7pPr marL="2739088" indent="0">
              <a:buNone/>
              <a:defRPr sz="1600" b="1"/>
            </a:lvl7pPr>
            <a:lvl8pPr marL="3195603" indent="0">
              <a:buNone/>
              <a:defRPr sz="1600" b="1"/>
            </a:lvl8pPr>
            <a:lvl9pPr marL="3652119"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35186"/>
            <a:ext cx="4040188" cy="3844925"/>
          </a:xfrm>
        </p:spPr>
        <p:txBody>
          <a:bodyPr>
            <a:normAutofit/>
          </a:bodyPr>
          <a:lstStyle>
            <a:lvl1pPr>
              <a:defRPr sz="2200">
                <a:latin typeface="Arial" pitchFamily="34" charset="0"/>
                <a:cs typeface="Arial" pitchFamily="34" charset="0"/>
              </a:defRPr>
            </a:lvl1pPr>
            <a:lvl2pPr>
              <a:defRPr sz="2200">
                <a:latin typeface="Arial" pitchFamily="34" charset="0"/>
                <a:cs typeface="Arial" pitchFamily="34" charset="0"/>
              </a:defRPr>
            </a:lvl2pPr>
            <a:lvl3pPr>
              <a:defRPr sz="2200">
                <a:latin typeface="Arial" pitchFamily="34" charset="0"/>
                <a:cs typeface="Arial" pitchFamily="34" charset="0"/>
              </a:defRPr>
            </a:lvl3pPr>
            <a:lvl4pPr>
              <a:defRPr sz="2200">
                <a:latin typeface="Arial" pitchFamily="34" charset="0"/>
                <a:cs typeface="Arial" pitchFamily="34" charset="0"/>
              </a:defRPr>
            </a:lvl4pPr>
            <a:lvl5pPr>
              <a:defRPr sz="22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49" y="1295402"/>
            <a:ext cx="4041775" cy="639762"/>
          </a:xfrm>
        </p:spPr>
        <p:txBody>
          <a:bodyPr anchor="b">
            <a:normAutofit/>
          </a:bodyPr>
          <a:lstStyle>
            <a:lvl1pPr marL="0" indent="0">
              <a:buNone/>
              <a:defRPr sz="2200" b="0">
                <a:latin typeface="Arial" pitchFamily="34" charset="0"/>
                <a:cs typeface="Arial" pitchFamily="34" charset="0"/>
              </a:defRPr>
            </a:lvl1pPr>
            <a:lvl2pPr marL="456514" indent="0">
              <a:buNone/>
              <a:defRPr sz="2000" b="1"/>
            </a:lvl2pPr>
            <a:lvl3pPr marL="913031" indent="0">
              <a:buNone/>
              <a:defRPr sz="1800" b="1"/>
            </a:lvl3pPr>
            <a:lvl4pPr marL="1369544" indent="0">
              <a:buNone/>
              <a:defRPr sz="1600" b="1"/>
            </a:lvl4pPr>
            <a:lvl5pPr marL="1826060" indent="0">
              <a:buNone/>
              <a:defRPr sz="1600" b="1"/>
            </a:lvl5pPr>
            <a:lvl6pPr marL="2282580" indent="0">
              <a:buNone/>
              <a:defRPr sz="1600" b="1"/>
            </a:lvl6pPr>
            <a:lvl7pPr marL="2739088" indent="0">
              <a:buNone/>
              <a:defRPr sz="1600" b="1"/>
            </a:lvl7pPr>
            <a:lvl8pPr marL="3195603" indent="0">
              <a:buNone/>
              <a:defRPr sz="1600" b="1"/>
            </a:lvl8pPr>
            <a:lvl9pPr marL="3652119"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49" y="1935186"/>
            <a:ext cx="4041775" cy="3844925"/>
          </a:xfrm>
        </p:spPr>
        <p:txBody>
          <a:bodyPr>
            <a:normAutofit/>
          </a:bodyPr>
          <a:lstStyle>
            <a:lvl1pPr>
              <a:defRPr sz="2200">
                <a:latin typeface="Arial" pitchFamily="34" charset="0"/>
                <a:cs typeface="Arial" pitchFamily="34" charset="0"/>
              </a:defRPr>
            </a:lvl1pPr>
            <a:lvl2pPr>
              <a:defRPr sz="2200">
                <a:latin typeface="Arial" pitchFamily="34" charset="0"/>
                <a:cs typeface="Arial" pitchFamily="34" charset="0"/>
              </a:defRPr>
            </a:lvl2pPr>
            <a:lvl3pPr>
              <a:defRPr sz="2200">
                <a:latin typeface="Arial" pitchFamily="34" charset="0"/>
                <a:cs typeface="Arial" pitchFamily="34" charset="0"/>
              </a:defRPr>
            </a:lvl3pPr>
            <a:lvl4pPr>
              <a:defRPr sz="2200">
                <a:latin typeface="Arial" pitchFamily="34" charset="0"/>
                <a:cs typeface="Arial" pitchFamily="34" charset="0"/>
              </a:defRPr>
            </a:lvl4pPr>
            <a:lvl5pPr>
              <a:defRPr sz="22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63867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143133"/>
            <a:ext cx="7772400" cy="1362075"/>
          </a:xfrm>
        </p:spPr>
        <p:txBody>
          <a:bodyPr anchor="t">
            <a:normAutofit/>
          </a:bodyPr>
          <a:lstStyle>
            <a:lvl1pPr algn="l">
              <a:defRPr sz="2800" b="1" cap="none">
                <a:solidFill>
                  <a:schemeClr val="tx1"/>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96473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lvl1pPr algn="l">
              <a:defRPr sz="2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2920" y="6019800"/>
            <a:ext cx="716280" cy="716280"/>
          </a:xfrm>
          <a:prstGeom prst="rect">
            <a:avLst/>
          </a:prstGeom>
        </p:spPr>
      </p:pic>
    </p:spTree>
    <p:extLst>
      <p:ext uri="{BB962C8B-B14F-4D97-AF65-F5344CB8AC3E}">
        <p14:creationId xmlns:p14="http://schemas.microsoft.com/office/powerpoint/2010/main" val="656930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5_Comparis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lvl1pPr>
              <a:defRPr sz="2800" b="1"/>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5402"/>
            <a:ext cx="4040188" cy="639762"/>
          </a:xfrm>
        </p:spPr>
        <p:txBody>
          <a:bodyPr anchor="b">
            <a:normAutofit/>
          </a:bodyPr>
          <a:lstStyle>
            <a:lvl1pPr marL="0" indent="0">
              <a:buNone/>
              <a:defRPr sz="2200" b="0">
                <a:latin typeface="Arial" pitchFamily="34" charset="0"/>
                <a:cs typeface="Arial" pitchFamily="34" charset="0"/>
              </a:defRPr>
            </a:lvl1pPr>
            <a:lvl2pPr marL="456514" indent="0">
              <a:buNone/>
              <a:defRPr sz="2000" b="1"/>
            </a:lvl2pPr>
            <a:lvl3pPr marL="913031" indent="0">
              <a:buNone/>
              <a:defRPr sz="1800" b="1"/>
            </a:lvl3pPr>
            <a:lvl4pPr marL="1369544" indent="0">
              <a:buNone/>
              <a:defRPr sz="1600" b="1"/>
            </a:lvl4pPr>
            <a:lvl5pPr marL="1826060" indent="0">
              <a:buNone/>
              <a:defRPr sz="1600" b="1"/>
            </a:lvl5pPr>
            <a:lvl6pPr marL="2282580" indent="0">
              <a:buNone/>
              <a:defRPr sz="1600" b="1"/>
            </a:lvl6pPr>
            <a:lvl7pPr marL="2739088" indent="0">
              <a:buNone/>
              <a:defRPr sz="1600" b="1"/>
            </a:lvl7pPr>
            <a:lvl8pPr marL="3195603" indent="0">
              <a:buNone/>
              <a:defRPr sz="1600" b="1"/>
            </a:lvl8pPr>
            <a:lvl9pPr marL="3652119"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35186"/>
            <a:ext cx="4040188" cy="3844925"/>
          </a:xfrm>
        </p:spPr>
        <p:txBody>
          <a:bodyPr>
            <a:normAutofit/>
          </a:bodyPr>
          <a:lstStyle>
            <a:lvl1pPr>
              <a:defRPr sz="2200">
                <a:latin typeface="Arial" pitchFamily="34" charset="0"/>
                <a:cs typeface="Arial" pitchFamily="34" charset="0"/>
              </a:defRPr>
            </a:lvl1pPr>
            <a:lvl2pPr>
              <a:defRPr sz="2200">
                <a:latin typeface="Arial" pitchFamily="34" charset="0"/>
                <a:cs typeface="Arial" pitchFamily="34" charset="0"/>
              </a:defRPr>
            </a:lvl2pPr>
            <a:lvl3pPr>
              <a:defRPr sz="2200">
                <a:latin typeface="Arial" pitchFamily="34" charset="0"/>
                <a:cs typeface="Arial" pitchFamily="34" charset="0"/>
              </a:defRPr>
            </a:lvl3pPr>
            <a:lvl4pPr>
              <a:defRPr sz="2200">
                <a:latin typeface="Arial" pitchFamily="34" charset="0"/>
                <a:cs typeface="Arial" pitchFamily="34" charset="0"/>
              </a:defRPr>
            </a:lvl4pPr>
            <a:lvl5pPr>
              <a:defRPr sz="22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49" y="1295402"/>
            <a:ext cx="4041775" cy="639762"/>
          </a:xfrm>
        </p:spPr>
        <p:txBody>
          <a:bodyPr anchor="b">
            <a:normAutofit/>
          </a:bodyPr>
          <a:lstStyle>
            <a:lvl1pPr marL="0" indent="0">
              <a:buNone/>
              <a:defRPr sz="2200" b="0">
                <a:latin typeface="Arial" pitchFamily="34" charset="0"/>
                <a:cs typeface="Arial" pitchFamily="34" charset="0"/>
              </a:defRPr>
            </a:lvl1pPr>
            <a:lvl2pPr marL="456514" indent="0">
              <a:buNone/>
              <a:defRPr sz="2000" b="1"/>
            </a:lvl2pPr>
            <a:lvl3pPr marL="913031" indent="0">
              <a:buNone/>
              <a:defRPr sz="1800" b="1"/>
            </a:lvl3pPr>
            <a:lvl4pPr marL="1369544" indent="0">
              <a:buNone/>
              <a:defRPr sz="1600" b="1"/>
            </a:lvl4pPr>
            <a:lvl5pPr marL="1826060" indent="0">
              <a:buNone/>
              <a:defRPr sz="1600" b="1"/>
            </a:lvl5pPr>
            <a:lvl6pPr marL="2282580" indent="0">
              <a:buNone/>
              <a:defRPr sz="1600" b="1"/>
            </a:lvl6pPr>
            <a:lvl7pPr marL="2739088" indent="0">
              <a:buNone/>
              <a:defRPr sz="1600" b="1"/>
            </a:lvl7pPr>
            <a:lvl8pPr marL="3195603" indent="0">
              <a:buNone/>
              <a:defRPr sz="1600" b="1"/>
            </a:lvl8pPr>
            <a:lvl9pPr marL="3652119"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49" y="1935186"/>
            <a:ext cx="4041775" cy="3844925"/>
          </a:xfrm>
        </p:spPr>
        <p:txBody>
          <a:bodyPr>
            <a:normAutofit/>
          </a:bodyPr>
          <a:lstStyle>
            <a:lvl1pPr>
              <a:defRPr sz="2200">
                <a:latin typeface="Arial" pitchFamily="34" charset="0"/>
                <a:cs typeface="Arial" pitchFamily="34" charset="0"/>
              </a:defRPr>
            </a:lvl1pPr>
            <a:lvl2pPr>
              <a:defRPr sz="2200">
                <a:latin typeface="Arial" pitchFamily="34" charset="0"/>
                <a:cs typeface="Arial" pitchFamily="34" charset="0"/>
              </a:defRPr>
            </a:lvl2pPr>
            <a:lvl3pPr>
              <a:defRPr sz="2200">
                <a:latin typeface="Arial" pitchFamily="34" charset="0"/>
                <a:cs typeface="Arial" pitchFamily="34" charset="0"/>
              </a:defRPr>
            </a:lvl3pPr>
            <a:lvl4pPr>
              <a:defRPr sz="2200">
                <a:latin typeface="Arial" pitchFamily="34" charset="0"/>
                <a:cs typeface="Arial" pitchFamily="34" charset="0"/>
              </a:defRPr>
            </a:lvl4pPr>
            <a:lvl5pPr>
              <a:defRPr sz="22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2920" y="6019800"/>
            <a:ext cx="716280" cy="716280"/>
          </a:xfrm>
          <a:prstGeom prst="rect">
            <a:avLst/>
          </a:prstGeom>
        </p:spPr>
      </p:pic>
    </p:spTree>
    <p:extLst>
      <p:ext uri="{BB962C8B-B14F-4D97-AF65-F5344CB8AC3E}">
        <p14:creationId xmlns:p14="http://schemas.microsoft.com/office/powerpoint/2010/main" val="2426245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143133"/>
            <a:ext cx="7772400" cy="1362075"/>
          </a:xfrm>
        </p:spPr>
        <p:txBody>
          <a:bodyPr anchor="t">
            <a:normAutofit/>
          </a:bodyPr>
          <a:lstStyle>
            <a:lvl1pPr algn="l">
              <a:defRPr sz="2800" b="1" cap="none">
                <a:solidFill>
                  <a:schemeClr val="tx1"/>
                </a:solidFill>
                <a:latin typeface="Arial" pitchFamily="34" charset="0"/>
                <a:cs typeface="Arial" pitchFamily="34" charset="0"/>
              </a:defRPr>
            </a:lvl1pPr>
          </a:lstStyle>
          <a:p>
            <a:r>
              <a:rPr lang="en-US" dirty="0" smtClean="0"/>
              <a:t>Click To Edit Master Title Style</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2920" y="6019800"/>
            <a:ext cx="716280" cy="716280"/>
          </a:xfrm>
          <a:prstGeom prst="rect">
            <a:avLst/>
          </a:prstGeom>
        </p:spPr>
      </p:pic>
    </p:spTree>
    <p:extLst>
      <p:ext uri="{BB962C8B-B14F-4D97-AF65-F5344CB8AC3E}">
        <p14:creationId xmlns:p14="http://schemas.microsoft.com/office/powerpoint/2010/main" val="3036283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7200" y="304800"/>
            <a:ext cx="8229600" cy="762000"/>
          </a:xfrm>
        </p:spPr>
        <p:txBody>
          <a:bodyPr/>
          <a:lstStyle>
            <a:lvl1pPr>
              <a:defRPr b="1"/>
            </a:lvl1pPr>
          </a:lstStyle>
          <a:p>
            <a:endParaRPr lang="en-US" dirty="0"/>
          </a:p>
        </p:txBody>
      </p:sp>
    </p:spTree>
    <p:extLst>
      <p:ext uri="{BB962C8B-B14F-4D97-AF65-F5344CB8AC3E}">
        <p14:creationId xmlns:p14="http://schemas.microsoft.com/office/powerpoint/2010/main" val="1173786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46899" y="965956"/>
            <a:ext cx="7160121" cy="53280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346899" y="1626692"/>
            <a:ext cx="3507878" cy="4572000"/>
          </a:xfrm>
        </p:spPr>
        <p:txBody>
          <a:bodyPr lIns="85428" tIns="42724" rIns="85428" bIns="42724"/>
          <a:lstStyle/>
          <a:p>
            <a:pPr lvl="0"/>
            <a:endParaRPr lang="en-US" noProof="0" smtClean="0"/>
          </a:p>
        </p:txBody>
      </p:sp>
      <p:sp>
        <p:nvSpPr>
          <p:cNvPr id="4" name="Text Placeholder 3"/>
          <p:cNvSpPr>
            <a:spLocks noGrp="1"/>
          </p:cNvSpPr>
          <p:nvPr>
            <p:ph type="body" sz="half" idx="2"/>
          </p:nvPr>
        </p:nvSpPr>
        <p:spPr>
          <a:xfrm>
            <a:off x="4997686" y="1626692"/>
            <a:ext cx="3509367"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8138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4800"/>
            <a:ext cx="8229600" cy="762000"/>
          </a:xfrm>
          <a:prstGeom prst="rect">
            <a:avLst/>
          </a:prstGeom>
        </p:spPr>
        <p:txBody>
          <a:bodyPr vert="horz" lIns="91305" tIns="45650" rIns="91305" bIns="4565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419600"/>
          </a:xfrm>
          <a:prstGeom prst="rect">
            <a:avLst/>
          </a:prstGeom>
        </p:spPr>
        <p:txBody>
          <a:bodyPr vert="horz" lIns="91305" tIns="45650" rIns="91305" bIns="45650" rtlCol="0">
            <a:normAutofit/>
          </a:body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endParaRPr lang="en-US" dirty="0"/>
          </a:p>
        </p:txBody>
      </p:sp>
    </p:spTree>
    <p:extLst>
      <p:ext uri="{BB962C8B-B14F-4D97-AF65-F5344CB8AC3E}">
        <p14:creationId xmlns:p14="http://schemas.microsoft.com/office/powerpoint/2010/main" val="2795647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3031" rtl="0" eaLnBrk="1" latinLnBrk="0" hangingPunct="1">
        <a:spcBef>
          <a:spcPct val="0"/>
        </a:spcBef>
        <a:buNone/>
        <a:defRPr sz="2800" kern="1200">
          <a:solidFill>
            <a:schemeClr val="tx1"/>
          </a:solidFill>
          <a:latin typeface="Arial" pitchFamily="34" charset="0"/>
          <a:ea typeface="+mj-ea"/>
          <a:cs typeface="Arial" pitchFamily="34" charset="0"/>
        </a:defRPr>
      </a:lvl1pPr>
    </p:titleStyle>
    <p:bodyStyle>
      <a:lvl1pPr marL="342385" indent="-342385" algn="l" defTabSz="913031" rtl="0" eaLnBrk="1" latinLnBrk="0" hangingPunct="1">
        <a:spcBef>
          <a:spcPct val="20000"/>
        </a:spcBef>
        <a:buClr>
          <a:srgbClr val="719500"/>
        </a:buClr>
        <a:buFont typeface="Arial" pitchFamily="34" charset="0"/>
        <a:buChar char="•"/>
        <a:defRPr sz="2200" kern="1200">
          <a:solidFill>
            <a:schemeClr val="tx1"/>
          </a:solidFill>
          <a:latin typeface="Arial" pitchFamily="34" charset="0"/>
          <a:ea typeface="+mn-ea"/>
          <a:cs typeface="Arial" pitchFamily="34" charset="0"/>
        </a:defRPr>
      </a:lvl1pPr>
      <a:lvl2pPr marL="342385" indent="291663"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749300" indent="-342900" algn="l" defTabSz="913031" rtl="0" eaLnBrk="1" latinLnBrk="0" hangingPunct="1">
        <a:spcBef>
          <a:spcPct val="20000"/>
        </a:spcBef>
        <a:buFont typeface="Arial" pitchFamily="34" charset="0"/>
        <a:buChar char="−"/>
        <a:tabLst>
          <a:tab pos="976436" algn="l"/>
        </a:tabLst>
        <a:defRPr sz="2200" kern="1200">
          <a:solidFill>
            <a:schemeClr val="tx1"/>
          </a:solidFill>
          <a:latin typeface="Arial" pitchFamily="34" charset="0"/>
          <a:ea typeface="+mn-ea"/>
          <a:cs typeface="Arial" pitchFamily="34" charset="0"/>
        </a:defRPr>
      </a:lvl3pPr>
      <a:lvl4pPr marL="1092200" indent="-2921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4pPr>
      <a:lvl5pPr marL="1485900" indent="-3429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5pPr>
      <a:lvl6pPr marL="2510829"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4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61"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7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31" rtl="0" eaLnBrk="1" latinLnBrk="0" hangingPunct="1">
        <a:defRPr sz="1800" kern="1200">
          <a:solidFill>
            <a:schemeClr val="tx1"/>
          </a:solidFill>
          <a:latin typeface="+mn-lt"/>
          <a:ea typeface="+mn-ea"/>
          <a:cs typeface="+mn-cs"/>
        </a:defRPr>
      </a:lvl1pPr>
      <a:lvl2pPr marL="456514" algn="l" defTabSz="913031" rtl="0" eaLnBrk="1" latinLnBrk="0" hangingPunct="1">
        <a:defRPr sz="1800" kern="1200">
          <a:solidFill>
            <a:schemeClr val="tx1"/>
          </a:solidFill>
          <a:latin typeface="+mn-lt"/>
          <a:ea typeface="+mn-ea"/>
          <a:cs typeface="+mn-cs"/>
        </a:defRPr>
      </a:lvl2pPr>
      <a:lvl3pPr marL="913031" algn="l" defTabSz="913031" rtl="0" eaLnBrk="1" latinLnBrk="0" hangingPunct="1">
        <a:defRPr sz="1800" kern="1200">
          <a:solidFill>
            <a:schemeClr val="tx1"/>
          </a:solidFill>
          <a:latin typeface="+mn-lt"/>
          <a:ea typeface="+mn-ea"/>
          <a:cs typeface="+mn-cs"/>
        </a:defRPr>
      </a:lvl3pPr>
      <a:lvl4pPr marL="1369544" algn="l" defTabSz="913031" rtl="0" eaLnBrk="1" latinLnBrk="0" hangingPunct="1">
        <a:defRPr sz="1800" kern="1200">
          <a:solidFill>
            <a:schemeClr val="tx1"/>
          </a:solidFill>
          <a:latin typeface="+mn-lt"/>
          <a:ea typeface="+mn-ea"/>
          <a:cs typeface="+mn-cs"/>
        </a:defRPr>
      </a:lvl4pPr>
      <a:lvl5pPr marL="1826060" algn="l" defTabSz="913031" rtl="0" eaLnBrk="1" latinLnBrk="0" hangingPunct="1">
        <a:defRPr sz="1800" kern="1200">
          <a:solidFill>
            <a:schemeClr val="tx1"/>
          </a:solidFill>
          <a:latin typeface="+mn-lt"/>
          <a:ea typeface="+mn-ea"/>
          <a:cs typeface="+mn-cs"/>
        </a:defRPr>
      </a:lvl5pPr>
      <a:lvl6pPr marL="2282580" algn="l" defTabSz="913031" rtl="0" eaLnBrk="1" latinLnBrk="0" hangingPunct="1">
        <a:defRPr sz="1800" kern="1200">
          <a:solidFill>
            <a:schemeClr val="tx1"/>
          </a:solidFill>
          <a:latin typeface="+mn-lt"/>
          <a:ea typeface="+mn-ea"/>
          <a:cs typeface="+mn-cs"/>
        </a:defRPr>
      </a:lvl6pPr>
      <a:lvl7pPr marL="2739088" algn="l" defTabSz="913031" rtl="0" eaLnBrk="1" latinLnBrk="0" hangingPunct="1">
        <a:defRPr sz="1800" kern="1200">
          <a:solidFill>
            <a:schemeClr val="tx1"/>
          </a:solidFill>
          <a:latin typeface="+mn-lt"/>
          <a:ea typeface="+mn-ea"/>
          <a:cs typeface="+mn-cs"/>
        </a:defRPr>
      </a:lvl7pPr>
      <a:lvl8pPr marL="3195603" algn="l" defTabSz="913031" rtl="0" eaLnBrk="1" latinLnBrk="0" hangingPunct="1">
        <a:defRPr sz="1800" kern="1200">
          <a:solidFill>
            <a:schemeClr val="tx1"/>
          </a:solidFill>
          <a:latin typeface="+mn-lt"/>
          <a:ea typeface="+mn-ea"/>
          <a:cs typeface="+mn-cs"/>
        </a:defRPr>
      </a:lvl8pPr>
      <a:lvl9pPr marL="3652119" algn="l" defTabSz="91303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www.csr.nih.gov/video/video.as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Your Application Is Reviewed</a:t>
            </a:r>
            <a:endParaRPr lang="en-US" dirty="0">
              <a:latin typeface="+mj-lt"/>
            </a:endParaRPr>
          </a:p>
        </p:txBody>
      </p:sp>
      <p:sp>
        <p:nvSpPr>
          <p:cNvPr id="3" name="Subtitle 2"/>
          <p:cNvSpPr>
            <a:spLocks noGrp="1"/>
          </p:cNvSpPr>
          <p:nvPr>
            <p:ph type="subTitle" idx="1"/>
          </p:nvPr>
        </p:nvSpPr>
        <p:spPr>
          <a:xfrm>
            <a:off x="1066800" y="3810000"/>
            <a:ext cx="6400800" cy="1600200"/>
          </a:xfrm>
        </p:spPr>
        <p:txBody>
          <a:bodyPr/>
          <a:lstStyle/>
          <a:p>
            <a:r>
              <a:rPr lang="en-US" dirty="0" smtClean="0">
                <a:solidFill>
                  <a:schemeClr val="bg1"/>
                </a:solidFill>
              </a:rPr>
              <a:t>Robert Elliott, Ph.D.</a:t>
            </a:r>
          </a:p>
          <a:p>
            <a:r>
              <a:rPr lang="en-US" dirty="0" smtClean="0">
                <a:solidFill>
                  <a:schemeClr val="bg1"/>
                </a:solidFill>
              </a:rPr>
              <a:t>Scientific Review Officer (SRO)</a:t>
            </a:r>
          </a:p>
          <a:p>
            <a:endParaRPr lang="en-US" dirty="0"/>
          </a:p>
        </p:txBody>
      </p:sp>
    </p:spTree>
    <p:extLst>
      <p:ext uri="{BB962C8B-B14F-4D97-AF65-F5344CB8AC3E}">
        <p14:creationId xmlns:p14="http://schemas.microsoft.com/office/powerpoint/2010/main" val="3888480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p:cNvSpPr>
            <a:spLocks noGrp="1"/>
          </p:cNvSpPr>
          <p:nvPr>
            <p:ph idx="1"/>
          </p:nvPr>
        </p:nvSpPr>
        <p:spPr>
          <a:xfrm>
            <a:off x="990600" y="1524000"/>
            <a:ext cx="7848600" cy="2514600"/>
          </a:xfrm>
        </p:spPr>
        <p:txBody>
          <a:bodyPr/>
          <a:lstStyle/>
          <a:p>
            <a:pPr>
              <a:buSzPct val="110000"/>
            </a:pPr>
            <a:r>
              <a:rPr lang="en-US" dirty="0" smtClean="0"/>
              <a:t>Significance</a:t>
            </a:r>
            <a:endParaRPr lang="en-US" dirty="0"/>
          </a:p>
          <a:p>
            <a:pPr>
              <a:buSzPct val="110000"/>
            </a:pPr>
            <a:r>
              <a:rPr lang="en-US" dirty="0"/>
              <a:t>Investigator(s)</a:t>
            </a:r>
          </a:p>
          <a:p>
            <a:pPr>
              <a:buSzPct val="110000"/>
            </a:pPr>
            <a:r>
              <a:rPr lang="en-US" dirty="0"/>
              <a:t>Innovation</a:t>
            </a:r>
          </a:p>
          <a:p>
            <a:pPr>
              <a:buSzPct val="110000"/>
            </a:pPr>
            <a:r>
              <a:rPr lang="en-US" dirty="0"/>
              <a:t>Approach</a:t>
            </a:r>
          </a:p>
          <a:p>
            <a:pPr>
              <a:buSzPct val="110000"/>
            </a:pPr>
            <a:r>
              <a:rPr lang="en-US" dirty="0" smtClean="0"/>
              <a:t>Environment</a:t>
            </a:r>
          </a:p>
          <a:p>
            <a:pPr eaLnBrk="1" hangingPunct="1">
              <a:buSzPct val="110000"/>
            </a:pPr>
            <a:endParaRPr lang="en-US" sz="2100" b="0" dirty="0" smtClean="0"/>
          </a:p>
          <a:p>
            <a:pPr eaLnBrk="1" hangingPunct="1">
              <a:buFontTx/>
              <a:buNone/>
            </a:pPr>
            <a:endParaRPr lang="en-US" sz="2100" dirty="0" smtClean="0">
              <a:solidFill>
                <a:srgbClr val="2E8201"/>
              </a:solidFill>
            </a:endParaRPr>
          </a:p>
        </p:txBody>
      </p:sp>
      <p:sp>
        <p:nvSpPr>
          <p:cNvPr id="47106" name="Title 1"/>
          <p:cNvSpPr>
            <a:spLocks noGrp="1"/>
          </p:cNvSpPr>
          <p:nvPr>
            <p:ph type="title"/>
          </p:nvPr>
        </p:nvSpPr>
        <p:spPr>
          <a:xfrm>
            <a:off x="990600" y="685800"/>
            <a:ext cx="7162800" cy="533400"/>
          </a:xfrm>
        </p:spPr>
        <p:txBody>
          <a:bodyPr/>
          <a:lstStyle/>
          <a:p>
            <a:r>
              <a:rPr lang="en-US" sz="2600" dirty="0"/>
              <a:t>Core Review Criteria </a:t>
            </a:r>
            <a:endParaRPr lang="en-US" sz="2600" dirty="0" smtClean="0">
              <a:solidFill>
                <a:schemeClr val="tx1"/>
              </a:solidFill>
            </a:endParaRPr>
          </a:p>
        </p:txBody>
      </p:sp>
    </p:spTree>
    <p:extLst>
      <p:ext uri="{BB962C8B-B14F-4D97-AF65-F5344CB8AC3E}">
        <p14:creationId xmlns:p14="http://schemas.microsoft.com/office/powerpoint/2010/main" val="272102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143000" y="1371600"/>
            <a:ext cx="7543800" cy="4419600"/>
          </a:xfrm>
        </p:spPr>
        <p:txBody>
          <a:bodyPr/>
          <a:lstStyle/>
          <a:p>
            <a:pPr marL="204788" indent="-204788" algn="l">
              <a:spcBef>
                <a:spcPts val="563"/>
              </a:spcBef>
              <a:spcAft>
                <a:spcPts val="563"/>
              </a:spcAft>
              <a:buFontTx/>
              <a:buChar char="•"/>
            </a:pPr>
            <a:r>
              <a:rPr lang="en-US" dirty="0" smtClean="0"/>
              <a:t>Protections for human subjects</a:t>
            </a:r>
          </a:p>
          <a:p>
            <a:pPr marL="204788" indent="-204788" algn="l">
              <a:spcBef>
                <a:spcPts val="563"/>
              </a:spcBef>
              <a:spcAft>
                <a:spcPts val="563"/>
              </a:spcAft>
              <a:buFontTx/>
              <a:buChar char="•"/>
            </a:pPr>
            <a:r>
              <a:rPr lang="en-US" dirty="0" smtClean="0"/>
              <a:t>Inclusions of women, minorities and children</a:t>
            </a:r>
          </a:p>
          <a:p>
            <a:pPr marL="204788" indent="-204788" algn="l">
              <a:spcBef>
                <a:spcPts val="563"/>
              </a:spcBef>
              <a:spcAft>
                <a:spcPts val="563"/>
              </a:spcAft>
              <a:buFontTx/>
              <a:buChar char="•"/>
            </a:pPr>
            <a:r>
              <a:rPr lang="en-US" dirty="0" smtClean="0"/>
              <a:t>Appropriate use of vertebrate animals </a:t>
            </a:r>
          </a:p>
          <a:p>
            <a:pPr marL="204788" indent="-204788" algn="l">
              <a:spcBef>
                <a:spcPts val="563"/>
              </a:spcBef>
              <a:spcAft>
                <a:spcPts val="563"/>
              </a:spcAft>
              <a:buFontTx/>
              <a:buChar char="•"/>
            </a:pPr>
            <a:r>
              <a:rPr lang="en-US" dirty="0" smtClean="0"/>
              <a:t>Management of biohazards</a:t>
            </a:r>
          </a:p>
          <a:p>
            <a:pPr marL="204788" indent="-204788" algn="l">
              <a:spcBef>
                <a:spcPct val="0"/>
              </a:spcBef>
            </a:pPr>
            <a:endParaRPr lang="en-US" sz="1100" dirty="0" smtClean="0"/>
          </a:p>
          <a:p>
            <a:pPr marL="204788" indent="-204788" algn="l">
              <a:spcBef>
                <a:spcPct val="0"/>
              </a:spcBef>
              <a:buFontTx/>
              <a:buChar char="•"/>
            </a:pPr>
            <a:endParaRPr lang="en-US" b="0" dirty="0" smtClean="0"/>
          </a:p>
          <a:p>
            <a:pPr marL="204788" indent="-204788" algn="l">
              <a:spcBef>
                <a:spcPct val="0"/>
              </a:spcBef>
              <a:buFontTx/>
              <a:buChar char="•"/>
            </a:pPr>
            <a:endParaRPr lang="en-US" b="0" dirty="0" smtClean="0"/>
          </a:p>
          <a:p>
            <a:pPr marL="204788" indent="-204788" algn="l">
              <a:spcBef>
                <a:spcPct val="0"/>
              </a:spcBef>
              <a:buFontTx/>
              <a:buChar char="•"/>
            </a:pPr>
            <a:endParaRPr lang="en-US" sz="2300" b="0" dirty="0" smtClean="0"/>
          </a:p>
          <a:p>
            <a:pPr marL="204788" indent="-204788" algn="l"/>
            <a:endParaRPr lang="en-US" b="0" dirty="0" smtClean="0"/>
          </a:p>
          <a:p>
            <a:pPr marL="204788" indent="-204788"/>
            <a:endParaRPr lang="en-US" sz="2600" dirty="0" smtClean="0"/>
          </a:p>
        </p:txBody>
      </p:sp>
      <p:sp>
        <p:nvSpPr>
          <p:cNvPr id="2" name="Title 1"/>
          <p:cNvSpPr>
            <a:spLocks noGrp="1"/>
          </p:cNvSpPr>
          <p:nvPr>
            <p:ph type="title"/>
          </p:nvPr>
        </p:nvSpPr>
        <p:spPr/>
        <p:txBody>
          <a:bodyPr>
            <a:normAutofit fontScale="90000"/>
          </a:bodyPr>
          <a:lstStyle/>
          <a:p>
            <a:r>
              <a:rPr lang="en-US" dirty="0"/>
              <a:t>Additional Criteria Contribute to Overall Impact </a:t>
            </a:r>
            <a:r>
              <a:rPr lang="en-US" dirty="0" smtClean="0"/>
              <a:t>Scores</a:t>
            </a:r>
            <a:endParaRPr lang="en-US" dirty="0"/>
          </a:p>
        </p:txBody>
      </p:sp>
    </p:spTree>
    <p:extLst>
      <p:ext uri="{BB962C8B-B14F-4D97-AF65-F5344CB8AC3E}">
        <p14:creationId xmlns:p14="http://schemas.microsoft.com/office/powerpoint/2010/main" val="3524118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table provides descriptors for the 1-9 scoring system:  High Impact applications can be scored 1 for Exceptional, 2 for Outstanding, and 3 for Excellent.  Medium Impact applications can be scored 4 for Very Good, 5 for Good, 6 for Satisfactory.  Low Impact applications can be scored 7 for Fair, 8 for Marginal and 9 for P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037" y="834077"/>
            <a:ext cx="4986337" cy="517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6" name="Title 1"/>
          <p:cNvSpPr>
            <a:spLocks noGrp="1"/>
          </p:cNvSpPr>
          <p:nvPr>
            <p:ph type="title" idx="4294967295"/>
          </p:nvPr>
        </p:nvSpPr>
        <p:spPr>
          <a:xfrm>
            <a:off x="533400" y="152400"/>
            <a:ext cx="7162800" cy="534988"/>
          </a:xfrm>
        </p:spPr>
        <p:txBody>
          <a:bodyPr/>
          <a:lstStyle/>
          <a:p>
            <a:pPr algn="ctr"/>
            <a:r>
              <a:rPr lang="en-US" sz="2600" b="1" dirty="0" smtClean="0">
                <a:solidFill>
                  <a:schemeClr val="tx1"/>
                </a:solidFill>
              </a:rPr>
              <a:t>9-Point Scoring Scale</a:t>
            </a:r>
          </a:p>
        </p:txBody>
      </p:sp>
    </p:spTree>
    <p:extLst>
      <p:ext uri="{BB962C8B-B14F-4D97-AF65-F5344CB8AC3E}">
        <p14:creationId xmlns:p14="http://schemas.microsoft.com/office/powerpoint/2010/main" val="26481719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Content Placeholder 2"/>
          <p:cNvSpPr>
            <a:spLocks noGrp="1"/>
          </p:cNvSpPr>
          <p:nvPr>
            <p:ph idx="1"/>
          </p:nvPr>
        </p:nvSpPr>
        <p:spPr/>
        <p:txBody>
          <a:bodyPr/>
          <a:lstStyle/>
          <a:p>
            <a:r>
              <a:rPr lang="en-US" sz="2100" dirty="0" smtClean="0"/>
              <a:t>Each panel member provides an overall impact score. </a:t>
            </a:r>
          </a:p>
          <a:p>
            <a:endParaRPr lang="en-US" sz="2100" dirty="0" smtClean="0"/>
          </a:p>
          <a:p>
            <a:pPr>
              <a:buFontTx/>
              <a:buNone/>
            </a:pPr>
            <a:r>
              <a:rPr lang="en-US" sz="2100" b="1" dirty="0" smtClean="0"/>
              <a:t>Range of Scores</a:t>
            </a:r>
          </a:p>
          <a:p>
            <a:pPr>
              <a:buFontTx/>
              <a:buNone/>
            </a:pPr>
            <a:endParaRPr lang="en-US" sz="2100" dirty="0" smtClean="0"/>
          </a:p>
          <a:p>
            <a:r>
              <a:rPr lang="en-US" sz="2100" dirty="0" smtClean="0"/>
              <a:t>After discussion, assigned reviewers state final Overall Impact Scores, defining the score range. </a:t>
            </a:r>
          </a:p>
          <a:p>
            <a:endParaRPr lang="en-US" sz="2100" dirty="0" smtClean="0"/>
          </a:p>
          <a:p>
            <a:r>
              <a:rPr lang="en-US" sz="2100" dirty="0" smtClean="0"/>
              <a:t>Panel members may vote outside this range although any intent to do so must be declared.  </a:t>
            </a:r>
          </a:p>
        </p:txBody>
      </p:sp>
      <p:sp>
        <p:nvSpPr>
          <p:cNvPr id="54274" name="Title 1"/>
          <p:cNvSpPr>
            <a:spLocks noGrp="1"/>
          </p:cNvSpPr>
          <p:nvPr>
            <p:ph type="title"/>
          </p:nvPr>
        </p:nvSpPr>
        <p:spPr/>
        <p:txBody>
          <a:bodyPr/>
          <a:lstStyle/>
          <a:p>
            <a:r>
              <a:rPr lang="en-US" sz="2600" smtClean="0"/>
              <a:t>Scoring</a:t>
            </a:r>
          </a:p>
        </p:txBody>
      </p:sp>
    </p:spTree>
    <p:extLst>
      <p:ext uri="{BB962C8B-B14F-4D97-AF65-F5344CB8AC3E}">
        <p14:creationId xmlns:p14="http://schemas.microsoft.com/office/powerpoint/2010/main" val="157240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52600"/>
            <a:ext cx="6934200" cy="3200400"/>
          </a:xfrm>
        </p:spPr>
        <p:txBody>
          <a:bodyPr>
            <a:normAutofit/>
          </a:bodyPr>
          <a:lstStyle/>
          <a:p>
            <a:r>
              <a:rPr lang="en-US" dirty="0"/>
              <a:t>Resource Sharing Plans:  </a:t>
            </a:r>
          </a:p>
          <a:p>
            <a:pPr lvl="1"/>
            <a:r>
              <a:rPr lang="en-US" dirty="0"/>
              <a:t>Data</a:t>
            </a:r>
          </a:p>
          <a:p>
            <a:pPr lvl="1"/>
            <a:r>
              <a:rPr lang="en-US" dirty="0"/>
              <a:t>Model Organisms </a:t>
            </a:r>
          </a:p>
          <a:p>
            <a:pPr lvl="1"/>
            <a:r>
              <a:rPr lang="en-US" dirty="0"/>
              <a:t>Genome Wide Association Studies</a:t>
            </a:r>
          </a:p>
          <a:p>
            <a:r>
              <a:rPr lang="en-US" dirty="0"/>
              <a:t>Foreign Organizations</a:t>
            </a:r>
          </a:p>
          <a:p>
            <a:r>
              <a:rPr lang="en-US" dirty="0"/>
              <a:t>Select </a:t>
            </a:r>
            <a:r>
              <a:rPr lang="en-US" dirty="0" smtClean="0"/>
              <a:t>Agents </a:t>
            </a:r>
          </a:p>
          <a:p>
            <a:r>
              <a:rPr lang="en-US" dirty="0" smtClean="0"/>
              <a:t>Budget</a:t>
            </a:r>
          </a:p>
          <a:p>
            <a:endParaRPr lang="en-US" dirty="0"/>
          </a:p>
        </p:txBody>
      </p:sp>
      <p:sp>
        <p:nvSpPr>
          <p:cNvPr id="2" name="Title 1"/>
          <p:cNvSpPr>
            <a:spLocks noGrp="1"/>
          </p:cNvSpPr>
          <p:nvPr>
            <p:ph type="title"/>
          </p:nvPr>
        </p:nvSpPr>
        <p:spPr>
          <a:xfrm>
            <a:off x="457200" y="685800"/>
            <a:ext cx="8229600" cy="762000"/>
          </a:xfrm>
        </p:spPr>
        <p:txBody>
          <a:bodyPr>
            <a:normAutofit fontScale="90000"/>
          </a:bodyPr>
          <a:lstStyle/>
          <a:p>
            <a:r>
              <a:rPr lang="en-US" dirty="0"/>
              <a:t>Other </a:t>
            </a:r>
            <a:r>
              <a:rPr lang="en-US" dirty="0" smtClean="0"/>
              <a:t>Considerations that </a:t>
            </a:r>
            <a:r>
              <a:rPr lang="en-US" dirty="0"/>
              <a:t>Do Not Affect </a:t>
            </a:r>
            <a:r>
              <a:rPr lang="en-US" dirty="0" smtClean="0"/>
              <a:t>Overall Impact Scores </a:t>
            </a:r>
            <a:r>
              <a:rPr lang="en-US" dirty="0"/>
              <a:t/>
            </a:r>
            <a:br>
              <a:rPr lang="en-US" dirty="0"/>
            </a:br>
            <a:endParaRPr lang="en-US" dirty="0"/>
          </a:p>
        </p:txBody>
      </p:sp>
    </p:spTree>
    <p:extLst>
      <p:ext uri="{BB962C8B-B14F-4D97-AF65-F5344CB8AC3E}">
        <p14:creationId xmlns:p14="http://schemas.microsoft.com/office/powerpoint/2010/main" val="2959186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hoto of a hybrid study section meeting with reviewers seated around a large set of tables and other remote reviewers images on a large monito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9573" y="2762992"/>
            <a:ext cx="3766671" cy="2494808"/>
          </a:xfrm>
          <a:prstGeom prst="rect">
            <a:avLst/>
          </a:prstGeom>
        </p:spPr>
      </p:pic>
      <p:sp>
        <p:nvSpPr>
          <p:cNvPr id="5" name="Rectangle 3"/>
          <p:cNvSpPr txBox="1">
            <a:spLocks noChangeArrowheads="1"/>
          </p:cNvSpPr>
          <p:nvPr/>
        </p:nvSpPr>
        <p:spPr>
          <a:xfrm>
            <a:off x="838200" y="1066800"/>
            <a:ext cx="6756400" cy="3657600"/>
          </a:xfrm>
          <a:prstGeom prst="rect">
            <a:avLst/>
          </a:prstGeom>
        </p:spPr>
        <p:txBody>
          <a:bodyPr vert="horz" lIns="91305" tIns="45650" rIns="91305" bIns="45650" rtlCol="0">
            <a:normAutofit/>
          </a:bodyPr>
          <a:lstStyle>
            <a:lvl1pPr marL="342385" indent="-342385" algn="l" defTabSz="913031" rtl="0" eaLnBrk="1" latinLnBrk="0" hangingPunct="1">
              <a:spcBef>
                <a:spcPct val="20000"/>
              </a:spcBef>
              <a:buClr>
                <a:srgbClr val="719500"/>
              </a:buClr>
              <a:buFont typeface="Arial" pitchFamily="34" charset="0"/>
              <a:buChar char="•"/>
              <a:defRPr sz="2200" kern="1200">
                <a:solidFill>
                  <a:schemeClr val="tx1"/>
                </a:solidFill>
                <a:latin typeface="Arial" pitchFamily="34" charset="0"/>
                <a:ea typeface="+mn-ea"/>
                <a:cs typeface="Arial" pitchFamily="34" charset="0"/>
              </a:defRPr>
            </a:lvl1pPr>
            <a:lvl2pPr marL="342385" indent="291663"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749300" indent="-342900" algn="l" defTabSz="913031" rtl="0" eaLnBrk="1" latinLnBrk="0" hangingPunct="1">
              <a:spcBef>
                <a:spcPct val="20000"/>
              </a:spcBef>
              <a:buFont typeface="Arial" pitchFamily="34" charset="0"/>
              <a:buChar char="−"/>
              <a:tabLst>
                <a:tab pos="976436" algn="l"/>
              </a:tabLst>
              <a:defRPr sz="2200" kern="1200">
                <a:solidFill>
                  <a:schemeClr val="tx1"/>
                </a:solidFill>
                <a:latin typeface="Arial" pitchFamily="34" charset="0"/>
                <a:ea typeface="+mn-ea"/>
                <a:cs typeface="Arial" pitchFamily="34" charset="0"/>
              </a:defRPr>
            </a:lvl3pPr>
            <a:lvl4pPr marL="1092200" indent="-2921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4pPr>
            <a:lvl5pPr marL="1485900" indent="-3429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5pPr>
            <a:lvl6pPr marL="2510829"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4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61"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7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312561">
              <a:spcBef>
                <a:spcPts val="0"/>
              </a:spcBef>
              <a:buFontTx/>
              <a:buNone/>
              <a:defRPr/>
            </a:pPr>
            <a:r>
              <a:rPr lang="en-US" sz="2400" b="1" dirty="0" smtClean="0">
                <a:latin typeface="Calibri"/>
                <a:ea typeface="Calibri"/>
                <a:cs typeface="Times New Roman"/>
              </a:rPr>
              <a:t>Electronic reviews are used to facilitate reviewer participation</a:t>
            </a:r>
          </a:p>
          <a:p>
            <a:pPr marL="312561" indent="-312561">
              <a:buFontTx/>
              <a:buNone/>
              <a:defRPr/>
            </a:pPr>
            <a:endParaRPr lang="en-US" sz="2300" dirty="0" smtClean="0"/>
          </a:p>
          <a:p>
            <a:pPr marL="312561" indent="-312561">
              <a:buFontTx/>
              <a:buNone/>
              <a:defRPr/>
            </a:pPr>
            <a:r>
              <a:rPr lang="en-US" sz="2300" b="1" dirty="0" smtClean="0">
                <a:solidFill>
                  <a:srgbClr val="66A900"/>
                </a:solidFill>
              </a:rPr>
              <a:t>Electronic Review Platforms</a:t>
            </a:r>
            <a:endParaRPr lang="en-US" b="1" dirty="0" smtClean="0"/>
          </a:p>
          <a:p>
            <a:pPr marL="312561" indent="-312561">
              <a:defRPr/>
            </a:pPr>
            <a:r>
              <a:rPr lang="en-US" dirty="0" smtClean="0"/>
              <a:t>Telephone Assisted Meetings</a:t>
            </a:r>
          </a:p>
          <a:p>
            <a:pPr marL="312561" indent="-312561">
              <a:defRPr/>
            </a:pPr>
            <a:r>
              <a:rPr lang="en-US" dirty="0" smtClean="0"/>
              <a:t>Internet Assisted Meetings</a:t>
            </a:r>
          </a:p>
          <a:p>
            <a:pPr marL="312561" indent="-312561">
              <a:defRPr/>
            </a:pPr>
            <a:r>
              <a:rPr lang="en-US" dirty="0" smtClean="0"/>
              <a:t>Video Assisted Meetings</a:t>
            </a:r>
          </a:p>
          <a:p>
            <a:pPr marL="0" indent="0">
              <a:buFont typeface="Arial" pitchFamily="34" charset="0"/>
              <a:buNone/>
              <a:defRPr/>
            </a:pPr>
            <a:endParaRPr lang="en-US" dirty="0" smtClean="0">
              <a:solidFill>
                <a:srgbClr val="00A900"/>
              </a:solidFill>
            </a:endParaRPr>
          </a:p>
          <a:p>
            <a:pPr marL="312561" indent="-312561">
              <a:defRPr/>
            </a:pPr>
            <a:endParaRPr lang="en-US" sz="2300" dirty="0" smtClean="0"/>
          </a:p>
          <a:p>
            <a:pPr marL="312561" indent="-312561">
              <a:buFontTx/>
              <a:buNone/>
              <a:defRPr/>
            </a:pPr>
            <a:endParaRPr lang="en-US" sz="2300" dirty="0" smtClean="0"/>
          </a:p>
        </p:txBody>
      </p:sp>
      <p:sp>
        <p:nvSpPr>
          <p:cNvPr id="4" name="Title 1"/>
          <p:cNvSpPr>
            <a:spLocks noGrp="1"/>
          </p:cNvSpPr>
          <p:nvPr>
            <p:ph type="title"/>
          </p:nvPr>
        </p:nvSpPr>
        <p:spPr/>
        <p:txBody>
          <a:bodyPr>
            <a:normAutofit fontScale="90000"/>
          </a:bodyPr>
          <a:lstStyle/>
          <a:p>
            <a:r>
              <a:rPr lang="en-US" dirty="0"/>
              <a:t>Your Application Could Be Reviewed Electronically</a:t>
            </a:r>
            <a:br>
              <a:rPr lang="en-US" dirty="0"/>
            </a:br>
            <a:endParaRPr lang="en-US" dirty="0"/>
          </a:p>
        </p:txBody>
      </p:sp>
    </p:spTree>
    <p:extLst>
      <p:ext uri="{BB962C8B-B14F-4D97-AF65-F5344CB8AC3E}">
        <p14:creationId xmlns:p14="http://schemas.microsoft.com/office/powerpoint/2010/main" val="812965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4" name="Picture 7" descr="Image from the CSR video of reviewers sitting around a 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743200"/>
            <a:ext cx="3734097" cy="201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4"/>
          <p:cNvSpPr>
            <a:spLocks noChangeArrowheads="1"/>
          </p:cNvSpPr>
          <p:nvPr/>
        </p:nvSpPr>
        <p:spPr bwMode="auto">
          <a:xfrm>
            <a:off x="2056805" y="5563211"/>
            <a:ext cx="4625473" cy="36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63" rIns="91142" bIns="45563">
            <a:spAutoFit/>
          </a:bodyPr>
          <a:lstStyle/>
          <a:p>
            <a:pPr defTabSz="905458">
              <a:spcBef>
                <a:spcPct val="0"/>
              </a:spcBef>
            </a:pPr>
            <a:r>
              <a:rPr lang="en-US" b="1" dirty="0">
                <a:solidFill>
                  <a:srgbClr val="000000"/>
                </a:solidFill>
                <a:latin typeface="Arial" charset="0"/>
                <a:hlinkClick r:id="rId4"/>
              </a:rPr>
              <a:t>http://www.csr.nih.gov/video/video.asp</a:t>
            </a:r>
            <a:r>
              <a:rPr lang="en-US" b="1" dirty="0">
                <a:solidFill>
                  <a:srgbClr val="000000"/>
                </a:solidFill>
                <a:latin typeface="Arial" charset="0"/>
              </a:rPr>
              <a:t>   </a:t>
            </a:r>
          </a:p>
        </p:txBody>
      </p:sp>
      <p:pic>
        <p:nvPicPr>
          <p:cNvPr id="104453" name="Picture 6" descr="An image of peer reviewers at a table with the title of the CSR Peer Review Video &quot;NIH Peer Review Revealed.&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33400"/>
            <a:ext cx="7620000" cy="88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p:cNvSpPr>
            <a:spLocks noGrp="1"/>
          </p:cNvSpPr>
          <p:nvPr>
            <p:ph type="title"/>
          </p:nvPr>
        </p:nvSpPr>
        <p:spPr>
          <a:xfrm>
            <a:off x="762000" y="1828800"/>
            <a:ext cx="3432355" cy="534293"/>
          </a:xfrm>
        </p:spPr>
        <p:txBody>
          <a:bodyPr>
            <a:normAutofit/>
          </a:bodyPr>
          <a:lstStyle/>
          <a:p>
            <a:r>
              <a:rPr lang="en-US" sz="2600" dirty="0" smtClean="0"/>
              <a:t>View </a:t>
            </a:r>
            <a:r>
              <a:rPr lang="en-US" sz="2600" dirty="0"/>
              <a:t>the </a:t>
            </a:r>
            <a:r>
              <a:rPr lang="en-US" sz="2600" dirty="0" smtClean="0"/>
              <a:t>Video</a:t>
            </a:r>
            <a:endParaRPr lang="en-US" sz="2600" dirty="0"/>
          </a:p>
        </p:txBody>
      </p:sp>
    </p:spTree>
    <p:extLst>
      <p:ext uri="{BB962C8B-B14F-4D97-AF65-F5344CB8AC3E}">
        <p14:creationId xmlns:p14="http://schemas.microsoft.com/office/powerpoint/2010/main" val="1239150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female scientific review officer working at her des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600200"/>
            <a:ext cx="4256740" cy="2819400"/>
          </a:xfrm>
          <a:prstGeom prst="rect">
            <a:avLst/>
          </a:prstGeom>
        </p:spPr>
      </p:pic>
      <p:sp>
        <p:nvSpPr>
          <p:cNvPr id="5" name="Rectangle 4"/>
          <p:cNvSpPr>
            <a:spLocks noGrp="1" noChangeArrowheads="1"/>
          </p:cNvSpPr>
          <p:nvPr>
            <p:ph type="body" sz="half" idx="2"/>
          </p:nvPr>
        </p:nvSpPr>
        <p:spPr>
          <a:xfrm>
            <a:off x="5334000" y="1600200"/>
            <a:ext cx="3582988" cy="3657600"/>
          </a:xfrm>
        </p:spPr>
        <p:txBody>
          <a:bodyPr/>
          <a:lstStyle/>
          <a:p>
            <a:pPr marL="0" indent="0" eaLnBrk="1" hangingPunct="1">
              <a:spcBef>
                <a:spcPts val="0"/>
              </a:spcBef>
              <a:buFontTx/>
              <a:buNone/>
              <a:defRPr/>
            </a:pPr>
            <a:r>
              <a:rPr lang="en-US" sz="2100" b="1" dirty="0" smtClean="0">
                <a:solidFill>
                  <a:srgbClr val="66A900"/>
                </a:solidFill>
              </a:rPr>
              <a:t>Your SRO</a:t>
            </a:r>
          </a:p>
          <a:p>
            <a:pPr marL="0" indent="0" eaLnBrk="1" hangingPunct="1">
              <a:spcBef>
                <a:spcPts val="0"/>
              </a:spcBef>
              <a:buFontTx/>
              <a:buNone/>
              <a:defRPr/>
            </a:pPr>
            <a:endParaRPr lang="en-US" sz="800" dirty="0" smtClean="0">
              <a:solidFill>
                <a:srgbClr val="41BA00"/>
              </a:solidFill>
            </a:endParaRPr>
          </a:p>
          <a:p>
            <a:pPr marL="214192" indent="-214192" eaLnBrk="1" hangingPunct="1">
              <a:lnSpc>
                <a:spcPct val="90000"/>
              </a:lnSpc>
              <a:spcBef>
                <a:spcPct val="60000"/>
              </a:spcBef>
              <a:defRPr/>
            </a:pPr>
            <a:r>
              <a:rPr lang="en-US" sz="2100" dirty="0" smtClean="0"/>
              <a:t>Prepares summary statements</a:t>
            </a:r>
          </a:p>
          <a:p>
            <a:pPr marL="214192" indent="-214192" eaLnBrk="1" hangingPunct="1">
              <a:lnSpc>
                <a:spcPct val="90000"/>
              </a:lnSpc>
              <a:spcBef>
                <a:spcPct val="60000"/>
              </a:spcBef>
              <a:defRPr/>
            </a:pPr>
            <a:r>
              <a:rPr lang="en-US" sz="2100" dirty="0" smtClean="0"/>
              <a:t>Provides information to NIH Institutes and Centers</a:t>
            </a:r>
          </a:p>
        </p:txBody>
      </p:sp>
      <p:sp>
        <p:nvSpPr>
          <p:cNvPr id="41986" name="Title 1"/>
          <p:cNvSpPr>
            <a:spLocks noGrp="1"/>
          </p:cNvSpPr>
          <p:nvPr>
            <p:ph type="title"/>
          </p:nvPr>
        </p:nvSpPr>
        <p:spPr>
          <a:xfrm>
            <a:off x="609600" y="228600"/>
            <a:ext cx="6045200" cy="533400"/>
          </a:xfrm>
        </p:spPr>
        <p:txBody>
          <a:bodyPr>
            <a:normAutofit/>
          </a:bodyPr>
          <a:lstStyle/>
          <a:p>
            <a:r>
              <a:rPr lang="en-US" b="1" dirty="0" smtClean="0"/>
              <a:t>After Your Review </a:t>
            </a:r>
          </a:p>
        </p:txBody>
      </p:sp>
    </p:spTree>
    <p:extLst>
      <p:ext uri="{BB962C8B-B14F-4D97-AF65-F5344CB8AC3E}">
        <p14:creationId xmlns:p14="http://schemas.microsoft.com/office/powerpoint/2010/main" val="1188576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A photo of a reviewers hands over her laptop keyboar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7752" y="736600"/>
            <a:ext cx="31242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body" idx="1"/>
          </p:nvPr>
        </p:nvSpPr>
        <p:spPr>
          <a:xfrm>
            <a:off x="533400" y="1219200"/>
            <a:ext cx="7297738" cy="4191000"/>
          </a:xfrm>
        </p:spPr>
        <p:txBody>
          <a:bodyPr/>
          <a:lstStyle/>
          <a:p>
            <a:pPr marL="0" indent="0">
              <a:lnSpc>
                <a:spcPct val="80000"/>
              </a:lnSpc>
              <a:buFontTx/>
              <a:buNone/>
            </a:pPr>
            <a:r>
              <a:rPr lang="en-US" sz="2100" dirty="0" smtClean="0"/>
              <a:t>   </a:t>
            </a:r>
          </a:p>
          <a:p>
            <a:pPr marL="0" indent="0">
              <a:lnSpc>
                <a:spcPct val="80000"/>
              </a:lnSpc>
            </a:pPr>
            <a:r>
              <a:rPr lang="en-US" sz="2100" dirty="0" smtClean="0"/>
              <a:t>   Scores for each review criterion</a:t>
            </a:r>
          </a:p>
          <a:p>
            <a:pPr marL="0" indent="0">
              <a:lnSpc>
                <a:spcPct val="80000"/>
              </a:lnSpc>
            </a:pPr>
            <a:endParaRPr lang="en-US" sz="1200" dirty="0" smtClean="0"/>
          </a:p>
          <a:p>
            <a:pPr marL="0" indent="0">
              <a:lnSpc>
                <a:spcPct val="80000"/>
              </a:lnSpc>
            </a:pPr>
            <a:r>
              <a:rPr lang="en-US" sz="2100" dirty="0" smtClean="0"/>
              <a:t>   Critiques from assigned reviewers</a:t>
            </a:r>
          </a:p>
          <a:p>
            <a:pPr marL="0" indent="0">
              <a:lnSpc>
                <a:spcPct val="80000"/>
              </a:lnSpc>
              <a:buFontTx/>
              <a:buNone/>
            </a:pPr>
            <a:endParaRPr lang="en-US" sz="1200" dirty="0" smtClean="0"/>
          </a:p>
          <a:p>
            <a:pPr marL="0" indent="0">
              <a:lnSpc>
                <a:spcPct val="80000"/>
              </a:lnSpc>
            </a:pPr>
            <a:r>
              <a:rPr lang="en-US" sz="2100" dirty="0" smtClean="0"/>
              <a:t>   Administrative notes if any</a:t>
            </a:r>
          </a:p>
          <a:p>
            <a:pPr marL="0" indent="0">
              <a:lnSpc>
                <a:spcPct val="80000"/>
              </a:lnSpc>
              <a:buFontTx/>
              <a:buNone/>
            </a:pPr>
            <a:endParaRPr lang="en-US" sz="800" dirty="0" smtClean="0"/>
          </a:p>
          <a:p>
            <a:pPr marL="0" indent="0">
              <a:lnSpc>
                <a:spcPct val="80000"/>
              </a:lnSpc>
              <a:buFontTx/>
              <a:buNone/>
            </a:pPr>
            <a:endParaRPr lang="en-US" sz="800" dirty="0" smtClean="0"/>
          </a:p>
          <a:p>
            <a:pPr marL="0" indent="0">
              <a:lnSpc>
                <a:spcPct val="80000"/>
              </a:lnSpc>
              <a:buFontTx/>
              <a:buNone/>
            </a:pPr>
            <a:r>
              <a:rPr lang="en-US" sz="2100" b="1" dirty="0" smtClean="0">
                <a:solidFill>
                  <a:srgbClr val="66A900"/>
                </a:solidFill>
              </a:rPr>
              <a:t>If your application is discussed, you also will receive:   </a:t>
            </a:r>
          </a:p>
          <a:p>
            <a:pPr marL="0" indent="0">
              <a:lnSpc>
                <a:spcPct val="80000"/>
              </a:lnSpc>
              <a:buFontTx/>
              <a:buNone/>
            </a:pPr>
            <a:endParaRPr lang="en-US" sz="800" dirty="0" smtClean="0"/>
          </a:p>
          <a:p>
            <a:pPr marL="0" indent="0">
              <a:lnSpc>
                <a:spcPct val="80000"/>
              </a:lnSpc>
              <a:buFontTx/>
              <a:buNone/>
            </a:pPr>
            <a:endParaRPr lang="en-US" sz="800" dirty="0" smtClean="0"/>
          </a:p>
          <a:p>
            <a:pPr marL="0" indent="0">
              <a:lnSpc>
                <a:spcPct val="80000"/>
              </a:lnSpc>
            </a:pPr>
            <a:r>
              <a:rPr lang="en-US" sz="2100" dirty="0" smtClean="0"/>
              <a:t>  An overall impact/priority score and percentile</a:t>
            </a:r>
          </a:p>
          <a:p>
            <a:pPr marL="0" indent="0">
              <a:lnSpc>
                <a:spcPct val="80000"/>
              </a:lnSpc>
              <a:buFontTx/>
              <a:buNone/>
            </a:pPr>
            <a:r>
              <a:rPr lang="en-US" sz="2100" dirty="0" smtClean="0"/>
              <a:t>   ranking</a:t>
            </a:r>
          </a:p>
          <a:p>
            <a:pPr marL="0" indent="0">
              <a:lnSpc>
                <a:spcPct val="80000"/>
              </a:lnSpc>
            </a:pPr>
            <a:endParaRPr lang="en-US" sz="1200" dirty="0" smtClean="0"/>
          </a:p>
          <a:p>
            <a:pPr marL="0" indent="0">
              <a:lnSpc>
                <a:spcPct val="80000"/>
              </a:lnSpc>
            </a:pPr>
            <a:r>
              <a:rPr lang="en-US" sz="2100" dirty="0" smtClean="0"/>
              <a:t>  A summary of review discussion</a:t>
            </a:r>
          </a:p>
          <a:p>
            <a:pPr marL="0" indent="0">
              <a:lnSpc>
                <a:spcPct val="80000"/>
              </a:lnSpc>
              <a:buFontTx/>
              <a:buNone/>
            </a:pPr>
            <a:endParaRPr lang="en-US" sz="1200" dirty="0" smtClean="0"/>
          </a:p>
          <a:p>
            <a:pPr marL="0" indent="0">
              <a:lnSpc>
                <a:spcPct val="80000"/>
              </a:lnSpc>
            </a:pPr>
            <a:r>
              <a:rPr lang="en-US" sz="2100" dirty="0" smtClean="0"/>
              <a:t>  Budget recommendations</a:t>
            </a:r>
          </a:p>
          <a:p>
            <a:pPr marL="0" indent="0">
              <a:lnSpc>
                <a:spcPct val="80000"/>
              </a:lnSpc>
              <a:buFont typeface="Monotype Sorts" pitchFamily="2" charset="2"/>
              <a:buChar char=" "/>
            </a:pPr>
            <a:endParaRPr lang="en-US" sz="2400" dirty="0" smtClean="0">
              <a:solidFill>
                <a:srgbClr val="FF9966"/>
              </a:solidFill>
            </a:endParaRPr>
          </a:p>
        </p:txBody>
      </p:sp>
      <p:sp>
        <p:nvSpPr>
          <p:cNvPr id="2" name="Title 1"/>
          <p:cNvSpPr>
            <a:spLocks noGrp="1"/>
          </p:cNvSpPr>
          <p:nvPr>
            <p:ph type="title"/>
          </p:nvPr>
        </p:nvSpPr>
        <p:spPr/>
        <p:txBody>
          <a:bodyPr/>
          <a:lstStyle/>
          <a:p>
            <a:r>
              <a:rPr lang="en-US" dirty="0" smtClean="0"/>
              <a:t>Your Summary Statement</a:t>
            </a:r>
            <a:endParaRPr lang="en-US" dirty="0"/>
          </a:p>
        </p:txBody>
      </p:sp>
    </p:spTree>
    <p:custDataLst>
      <p:tags r:id="rId1"/>
    </p:custDataLst>
    <p:extLst>
      <p:ext uri="{BB962C8B-B14F-4D97-AF65-F5344CB8AC3E}">
        <p14:creationId xmlns:p14="http://schemas.microsoft.com/office/powerpoint/2010/main" val="178474050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screen shot of the status page of an applicants eRA Commons account.  An arrow at the top of the page points to the status of the sample application section, which states &quot; Scientific Review Group review pending. Refer any questions to the Scientific Review Administrator.&quot; An arrow at the bottom of the image points to the date of the review meeting that will assess the given application.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1149350"/>
            <a:ext cx="8566150" cy="456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04800"/>
            <a:ext cx="8458200" cy="762000"/>
          </a:xfrm>
        </p:spPr>
        <p:txBody>
          <a:bodyPr>
            <a:normAutofit fontScale="90000"/>
          </a:bodyPr>
          <a:lstStyle/>
          <a:p>
            <a:r>
              <a:rPr lang="en-US" dirty="0"/>
              <a:t>Check the Status of Your Application in NIH Commons</a:t>
            </a:r>
            <a:br>
              <a:rPr lang="en-US" dirty="0"/>
            </a:br>
            <a:endParaRPr lang="en-US" dirty="0"/>
          </a:p>
        </p:txBody>
      </p:sp>
    </p:spTree>
    <p:extLst>
      <p:ext uri="{BB962C8B-B14F-4D97-AF65-F5344CB8AC3E}">
        <p14:creationId xmlns:p14="http://schemas.microsoft.com/office/powerpoint/2010/main" val="1490268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oto of an Scientific Review Officer speaking before a group of reviewers at a study section me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563"/>
            <a:ext cx="9144000" cy="6969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nvSpPr>
        <p:spPr>
          <a:xfrm>
            <a:off x="15873" y="4953000"/>
            <a:ext cx="9151374" cy="897219"/>
          </a:xfrm>
          <a:prstGeom prst="rect">
            <a:avLst/>
          </a:prstGeom>
          <a:solidFill>
            <a:srgbClr val="66A900">
              <a:alpha val="81961"/>
            </a:srgbClr>
          </a:solidFill>
        </p:spPr>
        <p:txBody>
          <a:bodyPr vert="horz" lIns="91305" tIns="45650" rIns="91305" bIns="45650" rtlCol="0" anchor="ctr">
            <a:normAutofit/>
          </a:bodyPr>
          <a:lstStyle>
            <a:lvl1pPr algn="l" defTabSz="913031" rtl="0" eaLnBrk="1" latinLnBrk="0" hangingPunct="1">
              <a:spcBef>
                <a:spcPct val="0"/>
              </a:spcBef>
              <a:buNone/>
              <a:defRPr sz="2800" kern="1200">
                <a:solidFill>
                  <a:schemeClr val="tx1"/>
                </a:solidFill>
                <a:latin typeface="+mj-lt"/>
                <a:ea typeface="+mj-ea"/>
                <a:cs typeface="Arial" pitchFamily="34" charset="0"/>
              </a:defRPr>
            </a:lvl1pPr>
          </a:lstStyle>
          <a:p>
            <a:r>
              <a:rPr lang="en-US" sz="2000" b="1" dirty="0" smtClean="0">
                <a:solidFill>
                  <a:prstClr val="white"/>
                </a:solidFill>
              </a:rPr>
              <a:t>       Your SRO is a doctoral-level </a:t>
            </a:r>
            <a:r>
              <a:rPr lang="en-US" sz="2000" b="1" dirty="0">
                <a:solidFill>
                  <a:prstClr val="white"/>
                </a:solidFill>
              </a:rPr>
              <a:t>scientist with expertise relevant </a:t>
            </a:r>
            <a:r>
              <a:rPr lang="en-US" sz="2000" b="1" dirty="0" smtClean="0">
                <a:solidFill>
                  <a:prstClr val="white"/>
                </a:solidFill>
              </a:rPr>
              <a:t>to</a:t>
            </a:r>
          </a:p>
          <a:p>
            <a:r>
              <a:rPr lang="en-US" sz="2000" b="1" dirty="0" smtClean="0">
                <a:solidFill>
                  <a:prstClr val="white"/>
                </a:solidFill>
              </a:rPr>
              <a:t>       your field </a:t>
            </a:r>
            <a:r>
              <a:rPr lang="en-US" sz="2000" b="1" dirty="0">
                <a:solidFill>
                  <a:prstClr val="white"/>
                </a:solidFill>
              </a:rPr>
              <a:t>who manages the overall peer review of your application</a:t>
            </a:r>
            <a:r>
              <a:rPr lang="en-US" sz="2000" b="1" dirty="0" smtClean="0">
                <a:solidFill>
                  <a:prstClr val="white"/>
                </a:solidFill>
              </a:rPr>
              <a:t>.</a:t>
            </a:r>
            <a:endParaRPr lang="en-US" sz="2000" b="1" dirty="0">
              <a:solidFill>
                <a:prstClr val="white"/>
              </a:solidFill>
            </a:endParaRPr>
          </a:p>
        </p:txBody>
      </p:sp>
      <p:sp>
        <p:nvSpPr>
          <p:cNvPr id="2" name="Title 1"/>
          <p:cNvSpPr>
            <a:spLocks noGrp="1"/>
          </p:cNvSpPr>
          <p:nvPr>
            <p:ph type="title"/>
          </p:nvPr>
        </p:nvSpPr>
        <p:spPr>
          <a:xfrm>
            <a:off x="457200" y="152400"/>
            <a:ext cx="8229600" cy="762000"/>
          </a:xfrm>
        </p:spPr>
        <p:txBody>
          <a:bodyPr/>
          <a:lstStyle/>
          <a:p>
            <a:r>
              <a:rPr lang="en-US" dirty="0"/>
              <a:t>Your Scientific Review Officer Takes Charge</a:t>
            </a:r>
          </a:p>
        </p:txBody>
      </p:sp>
    </p:spTree>
    <p:extLst>
      <p:ext uri="{BB962C8B-B14F-4D97-AF65-F5344CB8AC3E}">
        <p14:creationId xmlns:p14="http://schemas.microsoft.com/office/powerpoint/2010/main" val="3705054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385537" y="4724400"/>
            <a:ext cx="69754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5569" tIns="42790" rIns="85569" bIns="4279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100" b="1" dirty="0">
                <a:solidFill>
                  <a:srgbClr val="66A900"/>
                </a:solidFill>
              </a:rPr>
              <a:t>NIH Grant Writing Tips</a:t>
            </a:r>
          </a:p>
          <a:p>
            <a:pPr>
              <a:spcBef>
                <a:spcPct val="50000"/>
              </a:spcBef>
            </a:pPr>
            <a:r>
              <a:rPr lang="en-US" sz="2100" b="1" dirty="0">
                <a:solidFill>
                  <a:prstClr val="black"/>
                </a:solidFill>
              </a:rPr>
              <a:t>http://grants.nih.gov/grants/grant_tips.htm </a:t>
            </a:r>
          </a:p>
        </p:txBody>
      </p:sp>
      <p:sp>
        <p:nvSpPr>
          <p:cNvPr id="4" name="Rectangle 3"/>
          <p:cNvSpPr txBox="1">
            <a:spLocks noChangeArrowheads="1"/>
          </p:cNvSpPr>
          <p:nvPr/>
        </p:nvSpPr>
        <p:spPr>
          <a:xfrm>
            <a:off x="1184275" y="1371600"/>
            <a:ext cx="7426325" cy="3657600"/>
          </a:xfrm>
          <a:prstGeom prst="rect">
            <a:avLst/>
          </a:prstGeom>
          <a:noFill/>
        </p:spPr>
        <p:txBody>
          <a:bodyPr vert="horz" lIns="84688" tIns="41599" rIns="84688" bIns="41599" rtlCol="0">
            <a:normAutofit/>
          </a:bodyPr>
          <a:lstStyle>
            <a:lvl1pPr marL="342385" indent="-342385" algn="l" defTabSz="913031" rtl="0" eaLnBrk="1" latinLnBrk="0" hangingPunct="1">
              <a:spcBef>
                <a:spcPct val="20000"/>
              </a:spcBef>
              <a:buClr>
                <a:srgbClr val="719500"/>
              </a:buClr>
              <a:buFont typeface="Arial" pitchFamily="34" charset="0"/>
              <a:buChar char="•"/>
              <a:defRPr sz="2200" kern="1200">
                <a:solidFill>
                  <a:schemeClr val="tx1"/>
                </a:solidFill>
                <a:latin typeface="Arial" pitchFamily="34" charset="0"/>
                <a:ea typeface="+mn-ea"/>
                <a:cs typeface="Arial" pitchFamily="34" charset="0"/>
              </a:defRPr>
            </a:lvl1pPr>
            <a:lvl2pPr marL="342385" indent="291663"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635000" indent="-292100" algn="l" defTabSz="913031" rtl="0" eaLnBrk="1" latinLnBrk="0" hangingPunct="1">
              <a:spcBef>
                <a:spcPct val="20000"/>
              </a:spcBef>
              <a:buFont typeface="Arial" pitchFamily="34" charset="0"/>
              <a:buChar char="−"/>
              <a:tabLst>
                <a:tab pos="976436" algn="l"/>
              </a:tabLst>
              <a:defRPr sz="2200" kern="1200" baseline="0">
                <a:solidFill>
                  <a:schemeClr val="tx1"/>
                </a:solidFill>
                <a:latin typeface="Arial" pitchFamily="34" charset="0"/>
                <a:ea typeface="+mn-ea"/>
                <a:cs typeface="Arial" pitchFamily="34" charset="0"/>
              </a:defRPr>
            </a:lvl3pPr>
            <a:lvl4pPr marL="914400" indent="-2286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4pPr>
            <a:lvl5pPr marL="1257300" indent="-2794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5pPr>
            <a:lvl6pPr marL="2510829"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4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61"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7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95263" indent="-195263"/>
            <a:r>
              <a:rPr lang="en-US" sz="2100" dirty="0" smtClean="0"/>
              <a:t>Read instructions</a:t>
            </a:r>
          </a:p>
          <a:p>
            <a:pPr marL="195263" indent="-195263"/>
            <a:r>
              <a:rPr lang="en-US" sz="2100" dirty="0" smtClean="0"/>
              <a:t>Clearly state rationale and design of proposed investigation</a:t>
            </a:r>
          </a:p>
          <a:p>
            <a:pPr marL="195263" indent="-195263"/>
            <a:r>
              <a:rPr lang="en-US" sz="2100" dirty="0" smtClean="0"/>
              <a:t>Provide sufficient detail so reviewers will know what you mean </a:t>
            </a:r>
          </a:p>
          <a:p>
            <a:pPr marL="195263" indent="-195263"/>
            <a:r>
              <a:rPr lang="en-US" sz="2100" dirty="0" smtClean="0"/>
              <a:t>Refer to pertinent literature </a:t>
            </a:r>
          </a:p>
          <a:p>
            <a:pPr marL="195263" indent="-195263"/>
            <a:r>
              <a:rPr lang="en-US" sz="2100" dirty="0" smtClean="0"/>
              <a:t>Include well-designed tables and figures</a:t>
            </a:r>
          </a:p>
          <a:p>
            <a:pPr marL="195263" indent="-195263"/>
            <a:r>
              <a:rPr lang="en-US" sz="2100" dirty="0" smtClean="0"/>
              <a:t>Present an organized, lucid write-up</a:t>
            </a:r>
          </a:p>
          <a:p>
            <a:pPr marL="195263" indent="-195263"/>
            <a:r>
              <a:rPr lang="en-US" sz="2100" dirty="0" smtClean="0"/>
              <a:t>Obtain pre-review from faculty at your institution</a:t>
            </a:r>
          </a:p>
          <a:p>
            <a:pPr marL="195263" indent="-195263"/>
            <a:endParaRPr lang="en-US" sz="2100" dirty="0" smtClean="0"/>
          </a:p>
        </p:txBody>
      </p:sp>
      <p:sp>
        <p:nvSpPr>
          <p:cNvPr id="2" name="Title 1"/>
          <p:cNvSpPr>
            <a:spLocks noGrp="1"/>
          </p:cNvSpPr>
          <p:nvPr>
            <p:ph type="title"/>
          </p:nvPr>
        </p:nvSpPr>
        <p:spPr/>
        <p:txBody>
          <a:bodyPr/>
          <a:lstStyle/>
          <a:p>
            <a:r>
              <a:rPr lang="en-US" dirty="0" smtClean="0"/>
              <a:t>When Preparing an Applications</a:t>
            </a:r>
            <a:endParaRPr lang="en-US" dirty="0"/>
          </a:p>
        </p:txBody>
      </p:sp>
    </p:spTree>
    <p:extLst>
      <p:ext uri="{BB962C8B-B14F-4D97-AF65-F5344CB8AC3E}">
        <p14:creationId xmlns:p14="http://schemas.microsoft.com/office/powerpoint/2010/main" val="2852187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Content Placeholder 2"/>
          <p:cNvSpPr>
            <a:spLocks noGrp="1"/>
          </p:cNvSpPr>
          <p:nvPr>
            <p:ph idx="1"/>
          </p:nvPr>
        </p:nvSpPr>
        <p:spPr>
          <a:xfrm>
            <a:off x="914400" y="1371600"/>
            <a:ext cx="7813675" cy="4572000"/>
          </a:xfrm>
        </p:spPr>
        <p:txBody>
          <a:bodyPr/>
          <a:lstStyle/>
          <a:p>
            <a:r>
              <a:rPr lang="en-US" sz="2300" dirty="0" smtClean="0"/>
              <a:t>Impact</a:t>
            </a:r>
          </a:p>
          <a:p>
            <a:r>
              <a:rPr lang="en-US" sz="2300" dirty="0" smtClean="0"/>
              <a:t>Exciting ideas</a:t>
            </a:r>
          </a:p>
          <a:p>
            <a:r>
              <a:rPr lang="en-US" sz="2300" dirty="0" smtClean="0"/>
              <a:t>Clarity </a:t>
            </a:r>
          </a:p>
          <a:p>
            <a:r>
              <a:rPr lang="en-US" sz="2300" dirty="0" smtClean="0"/>
              <a:t>Realistic aims and timelines  --  Don’t be overly ambitious</a:t>
            </a:r>
          </a:p>
          <a:p>
            <a:r>
              <a:rPr lang="en-US" sz="2300" dirty="0" smtClean="0"/>
              <a:t>Brevity with things that everybody knows</a:t>
            </a:r>
          </a:p>
          <a:p>
            <a:r>
              <a:rPr lang="en-US" sz="2300" dirty="0" smtClean="0"/>
              <a:t>Noted limitations of the study</a:t>
            </a:r>
          </a:p>
          <a:p>
            <a:r>
              <a:rPr lang="en-US" sz="2300" dirty="0" smtClean="0"/>
              <a:t>A clean, well-written application</a:t>
            </a:r>
          </a:p>
        </p:txBody>
      </p:sp>
      <p:sp>
        <p:nvSpPr>
          <p:cNvPr id="74754" name="Title 1"/>
          <p:cNvSpPr>
            <a:spLocks noGrp="1"/>
          </p:cNvSpPr>
          <p:nvPr>
            <p:ph type="title"/>
          </p:nvPr>
        </p:nvSpPr>
        <p:spPr/>
        <p:txBody>
          <a:bodyPr/>
          <a:lstStyle/>
          <a:p>
            <a:r>
              <a:rPr lang="en-US" dirty="0" smtClean="0"/>
              <a:t>What Reviewers Look for in Applications</a:t>
            </a:r>
          </a:p>
        </p:txBody>
      </p:sp>
    </p:spTree>
    <p:extLst>
      <p:ext uri="{BB962C8B-B14F-4D97-AF65-F5344CB8AC3E}">
        <p14:creationId xmlns:p14="http://schemas.microsoft.com/office/powerpoint/2010/main" val="426154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9" name="Picture 5" descr="An image of the NIH Office of Extramural Research grants web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186" y="3557290"/>
            <a:ext cx="2775645" cy="1852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Box 4"/>
          <p:cNvSpPr txBox="1">
            <a:spLocks noChangeArrowheads="1"/>
          </p:cNvSpPr>
          <p:nvPr/>
        </p:nvSpPr>
        <p:spPr bwMode="auto">
          <a:xfrm>
            <a:off x="685800" y="3962400"/>
            <a:ext cx="4713386" cy="121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93" tIns="42706" rIns="85393" bIns="42706">
            <a:spAutoFit/>
          </a:bodyPr>
          <a:lstStyle>
            <a:lvl1pPr defTabSz="966788" eaLnBrk="0" hangingPunct="0">
              <a:defRPr sz="2000" b="1">
                <a:solidFill>
                  <a:schemeClr val="tx1"/>
                </a:solidFill>
                <a:latin typeface="Bodoni MT" pitchFamily="18" charset="0"/>
                <a:ea typeface="ＭＳ Ｐゴシック" pitchFamily="1" charset="-128"/>
              </a:defRPr>
            </a:lvl1pPr>
            <a:lvl2pPr marL="742950" indent="-285750" defTabSz="966788" eaLnBrk="0" hangingPunct="0">
              <a:defRPr sz="2000" b="1">
                <a:solidFill>
                  <a:schemeClr val="tx1"/>
                </a:solidFill>
                <a:latin typeface="Bodoni MT" pitchFamily="18" charset="0"/>
                <a:ea typeface="ＭＳ Ｐゴシック" pitchFamily="1" charset="-128"/>
              </a:defRPr>
            </a:lvl2pPr>
            <a:lvl3pPr marL="1143000" indent="-228600" defTabSz="966788" eaLnBrk="0" hangingPunct="0">
              <a:defRPr sz="2000" b="1">
                <a:solidFill>
                  <a:schemeClr val="tx1"/>
                </a:solidFill>
                <a:latin typeface="Bodoni MT" pitchFamily="18" charset="0"/>
                <a:ea typeface="ＭＳ Ｐゴシック" pitchFamily="1" charset="-128"/>
              </a:defRPr>
            </a:lvl3pPr>
            <a:lvl4pPr marL="1600200" indent="-228600" defTabSz="966788" eaLnBrk="0" hangingPunct="0">
              <a:defRPr sz="2000" b="1">
                <a:solidFill>
                  <a:schemeClr val="tx1"/>
                </a:solidFill>
                <a:latin typeface="Bodoni MT" pitchFamily="18" charset="0"/>
                <a:ea typeface="ＭＳ Ｐゴシック" pitchFamily="1" charset="-128"/>
              </a:defRPr>
            </a:lvl4pPr>
            <a:lvl5pPr marL="2057400" indent="-228600" defTabSz="966788" eaLnBrk="0" hangingPunct="0">
              <a:defRPr sz="2000" b="1">
                <a:solidFill>
                  <a:schemeClr val="tx1"/>
                </a:solidFill>
                <a:latin typeface="Bodoni MT" pitchFamily="18" charset="0"/>
                <a:ea typeface="ＭＳ Ｐゴシック" pitchFamily="1" charset="-128"/>
              </a:defRPr>
            </a:lvl5pPr>
            <a:lvl6pPr marL="2514600" indent="-228600" algn="ctr" defTabSz="9667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9667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9667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9667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eaLnBrk="1" hangingPunct="1">
              <a:spcBef>
                <a:spcPct val="0"/>
              </a:spcBef>
            </a:pPr>
            <a:r>
              <a:rPr lang="en-US" sz="2100" dirty="0">
                <a:solidFill>
                  <a:srgbClr val="66A900"/>
                </a:solidFill>
                <a:latin typeface="Arial" charset="0"/>
                <a:cs typeface="Arial" charset="0"/>
              </a:rPr>
              <a:t>NIH Office of Extramural Research</a:t>
            </a:r>
          </a:p>
          <a:p>
            <a:pPr eaLnBrk="1" hangingPunct="1">
              <a:spcBef>
                <a:spcPct val="0"/>
              </a:spcBef>
            </a:pPr>
            <a:r>
              <a:rPr lang="en-US" sz="800" dirty="0">
                <a:solidFill>
                  <a:srgbClr val="66A900"/>
                </a:solidFill>
                <a:latin typeface="Arial" charset="0"/>
                <a:cs typeface="Arial" charset="0"/>
              </a:rPr>
              <a:t> </a:t>
            </a:r>
            <a:r>
              <a:rPr lang="en-US" sz="2100" dirty="0">
                <a:solidFill>
                  <a:srgbClr val="000000"/>
                </a:solidFill>
                <a:latin typeface="Arial" charset="0"/>
                <a:cs typeface="Arial" charset="0"/>
              </a:rPr>
              <a:t/>
            </a:r>
            <a:br>
              <a:rPr lang="en-US" sz="2100" dirty="0">
                <a:solidFill>
                  <a:srgbClr val="000000"/>
                </a:solidFill>
                <a:latin typeface="Arial" charset="0"/>
                <a:cs typeface="Arial" charset="0"/>
              </a:rPr>
            </a:br>
            <a:r>
              <a:rPr lang="en-US" sz="2100" dirty="0">
                <a:solidFill>
                  <a:srgbClr val="000000"/>
                </a:solidFill>
                <a:latin typeface="Arial" charset="0"/>
                <a:cs typeface="Arial" charset="0"/>
              </a:rPr>
              <a:t>http://grants.nih.gov/  </a:t>
            </a:r>
          </a:p>
          <a:p>
            <a:pPr eaLnBrk="1" hangingPunct="1">
              <a:spcBef>
                <a:spcPct val="0"/>
              </a:spcBef>
            </a:pPr>
            <a:endParaRPr lang="en-US" sz="2300" dirty="0">
              <a:solidFill>
                <a:srgbClr val="000000"/>
              </a:solidFill>
              <a:latin typeface="Arial" charset="0"/>
              <a:cs typeface="Arial" charset="0"/>
            </a:endParaRPr>
          </a:p>
        </p:txBody>
      </p:sp>
      <p:pic>
        <p:nvPicPr>
          <p:cNvPr id="108550" name="Picture 3" descr="An image of the CSR website"/>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0827" y="1295400"/>
            <a:ext cx="2946797" cy="191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Box 2"/>
          <p:cNvSpPr txBox="1">
            <a:spLocks noChangeArrowheads="1"/>
          </p:cNvSpPr>
          <p:nvPr/>
        </p:nvSpPr>
        <p:spPr bwMode="auto">
          <a:xfrm>
            <a:off x="685800" y="1760339"/>
            <a:ext cx="4505027" cy="121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93" tIns="42706" rIns="85393" bIns="42706">
            <a:spAutoFit/>
          </a:bodyPr>
          <a:lstStyle>
            <a:lvl1pPr defTabSz="966788" eaLnBrk="0" hangingPunct="0">
              <a:defRPr sz="2000" b="1">
                <a:solidFill>
                  <a:schemeClr val="tx1"/>
                </a:solidFill>
                <a:latin typeface="Bodoni MT" pitchFamily="18" charset="0"/>
                <a:ea typeface="ＭＳ Ｐゴシック" pitchFamily="1" charset="-128"/>
              </a:defRPr>
            </a:lvl1pPr>
            <a:lvl2pPr marL="742950" indent="-285750" defTabSz="966788" eaLnBrk="0" hangingPunct="0">
              <a:defRPr sz="2000" b="1">
                <a:solidFill>
                  <a:schemeClr val="tx1"/>
                </a:solidFill>
                <a:latin typeface="Bodoni MT" pitchFamily="18" charset="0"/>
                <a:ea typeface="ＭＳ Ｐゴシック" pitchFamily="1" charset="-128"/>
              </a:defRPr>
            </a:lvl2pPr>
            <a:lvl3pPr marL="1143000" indent="-228600" defTabSz="966788" eaLnBrk="0" hangingPunct="0">
              <a:defRPr sz="2000" b="1">
                <a:solidFill>
                  <a:schemeClr val="tx1"/>
                </a:solidFill>
                <a:latin typeface="Bodoni MT" pitchFamily="18" charset="0"/>
                <a:ea typeface="ＭＳ Ｐゴシック" pitchFamily="1" charset="-128"/>
              </a:defRPr>
            </a:lvl3pPr>
            <a:lvl4pPr marL="1600200" indent="-228600" defTabSz="966788" eaLnBrk="0" hangingPunct="0">
              <a:defRPr sz="2000" b="1">
                <a:solidFill>
                  <a:schemeClr val="tx1"/>
                </a:solidFill>
                <a:latin typeface="Bodoni MT" pitchFamily="18" charset="0"/>
                <a:ea typeface="ＭＳ Ｐゴシック" pitchFamily="1" charset="-128"/>
              </a:defRPr>
            </a:lvl4pPr>
            <a:lvl5pPr marL="2057400" indent="-228600" defTabSz="966788" eaLnBrk="0" hangingPunct="0">
              <a:defRPr sz="2000" b="1">
                <a:solidFill>
                  <a:schemeClr val="tx1"/>
                </a:solidFill>
                <a:latin typeface="Bodoni MT" pitchFamily="18" charset="0"/>
                <a:ea typeface="ＭＳ Ｐゴシック" pitchFamily="1" charset="-128"/>
              </a:defRPr>
            </a:lvl5pPr>
            <a:lvl6pPr marL="2514600" indent="-228600" algn="ctr" defTabSz="9667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9667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9667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9667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eaLnBrk="1" hangingPunct="1">
              <a:spcBef>
                <a:spcPct val="0"/>
              </a:spcBef>
            </a:pPr>
            <a:r>
              <a:rPr lang="en-US" sz="2100" dirty="0">
                <a:solidFill>
                  <a:srgbClr val="66A900"/>
                </a:solidFill>
                <a:latin typeface="Arial" charset="0"/>
                <a:cs typeface="Arial" charset="0"/>
              </a:rPr>
              <a:t>NIH Center for Scientific Review</a:t>
            </a:r>
            <a:r>
              <a:rPr lang="en-US" sz="2100" dirty="0">
                <a:solidFill>
                  <a:prstClr val="black"/>
                </a:solidFill>
                <a:latin typeface="Arial" charset="0"/>
                <a:cs typeface="Arial" charset="0"/>
              </a:rPr>
              <a:t/>
            </a:r>
            <a:br>
              <a:rPr lang="en-US" sz="2100" dirty="0">
                <a:solidFill>
                  <a:prstClr val="black"/>
                </a:solidFill>
                <a:latin typeface="Arial" charset="0"/>
                <a:cs typeface="Arial" charset="0"/>
              </a:rPr>
            </a:br>
            <a:endParaRPr lang="en-US" sz="800" dirty="0">
              <a:solidFill>
                <a:prstClr val="black"/>
              </a:solidFill>
              <a:latin typeface="Arial" charset="0"/>
              <a:cs typeface="Arial" charset="0"/>
            </a:endParaRPr>
          </a:p>
          <a:p>
            <a:pPr eaLnBrk="1" hangingPunct="1">
              <a:spcBef>
                <a:spcPct val="0"/>
              </a:spcBef>
            </a:pPr>
            <a:r>
              <a:rPr lang="en-US" sz="2100" dirty="0">
                <a:solidFill>
                  <a:srgbClr val="000000"/>
                </a:solidFill>
                <a:latin typeface="Arial" charset="0"/>
                <a:cs typeface="Arial" charset="0"/>
              </a:rPr>
              <a:t>http://www.csr.nih.gov  </a:t>
            </a:r>
          </a:p>
          <a:p>
            <a:pPr eaLnBrk="1" hangingPunct="1">
              <a:spcBef>
                <a:spcPct val="0"/>
              </a:spcBef>
            </a:pPr>
            <a:endParaRPr lang="en-US" sz="2300" dirty="0">
              <a:solidFill>
                <a:srgbClr val="000000"/>
              </a:solidFill>
              <a:latin typeface="Arial" charset="0"/>
              <a:cs typeface="Arial" charset="0"/>
            </a:endParaRPr>
          </a:p>
        </p:txBody>
      </p:sp>
      <p:sp>
        <p:nvSpPr>
          <p:cNvPr id="108546" name="Title 1"/>
          <p:cNvSpPr>
            <a:spLocks noGrp="1" noChangeArrowheads="1"/>
          </p:cNvSpPr>
          <p:nvPr>
            <p:ph type="title"/>
          </p:nvPr>
        </p:nvSpPr>
        <p:spPr>
          <a:xfrm>
            <a:off x="457200" y="381000"/>
            <a:ext cx="6701731" cy="577453"/>
          </a:xfrm>
        </p:spPr>
        <p:txBody>
          <a:bodyPr/>
          <a:lstStyle/>
          <a:p>
            <a:pPr eaLnBrk="1" hangingPunct="1"/>
            <a:r>
              <a:rPr lang="en-US" sz="2600" dirty="0"/>
              <a:t>Key NIH Review and Grants Web Sites</a:t>
            </a:r>
          </a:p>
        </p:txBody>
      </p:sp>
    </p:spTree>
    <p:extLst>
      <p:ext uri="{BB962C8B-B14F-4D97-AF65-F5344CB8AC3E}">
        <p14:creationId xmlns:p14="http://schemas.microsoft.com/office/powerpoint/2010/main" val="1837442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Content Placeholder 2"/>
          <p:cNvSpPr>
            <a:spLocks noGrp="1"/>
          </p:cNvSpPr>
          <p:nvPr>
            <p:ph idx="1"/>
          </p:nvPr>
        </p:nvSpPr>
        <p:spPr>
          <a:xfrm>
            <a:off x="1066800" y="1447800"/>
            <a:ext cx="7391989" cy="4343400"/>
          </a:xfrm>
        </p:spPr>
        <p:txBody>
          <a:bodyPr>
            <a:normAutofit fontScale="32500" lnSpcReduction="20000"/>
          </a:bodyPr>
          <a:lstStyle/>
          <a:p>
            <a:pPr>
              <a:buFontTx/>
              <a:buNone/>
            </a:pPr>
            <a:r>
              <a:rPr lang="en-US" sz="8000" b="1" dirty="0">
                <a:solidFill>
                  <a:srgbClr val="719500"/>
                </a:solidFill>
              </a:rPr>
              <a:t>Before You Submit Your Application</a:t>
            </a:r>
          </a:p>
          <a:p>
            <a:r>
              <a:rPr lang="en-US" sz="8000" dirty="0" smtClean="0"/>
              <a:t>A </a:t>
            </a:r>
            <a:r>
              <a:rPr lang="en-US" sz="8000" dirty="0"/>
              <a:t>Program Officer at an NIH Institute or Center</a:t>
            </a:r>
          </a:p>
          <a:p>
            <a:r>
              <a:rPr lang="en-US" sz="8000" dirty="0"/>
              <a:t>Scientific Review </a:t>
            </a:r>
            <a:r>
              <a:rPr lang="en-US" sz="8000" dirty="0" smtClean="0"/>
              <a:t>Officer</a:t>
            </a:r>
          </a:p>
          <a:p>
            <a:endParaRPr lang="en-US" sz="8000" dirty="0" smtClean="0"/>
          </a:p>
          <a:p>
            <a:pPr>
              <a:buFontTx/>
              <a:buNone/>
            </a:pPr>
            <a:r>
              <a:rPr lang="en-US" sz="8000" b="1" dirty="0" smtClean="0">
                <a:solidFill>
                  <a:srgbClr val="719500"/>
                </a:solidFill>
              </a:rPr>
              <a:t>After </a:t>
            </a:r>
            <a:r>
              <a:rPr lang="en-US" sz="8000" b="1" dirty="0">
                <a:solidFill>
                  <a:srgbClr val="719500"/>
                </a:solidFill>
              </a:rPr>
              <a:t>You Submit </a:t>
            </a:r>
          </a:p>
          <a:p>
            <a:r>
              <a:rPr lang="en-US" sz="8000" dirty="0" smtClean="0"/>
              <a:t>Your </a:t>
            </a:r>
            <a:r>
              <a:rPr lang="en-US" sz="8000" dirty="0"/>
              <a:t>Scientific Review </a:t>
            </a:r>
            <a:r>
              <a:rPr lang="en-US" sz="8000" dirty="0" smtClean="0"/>
              <a:t>Officer</a:t>
            </a:r>
          </a:p>
          <a:p>
            <a:endParaRPr lang="en-US" sz="8000" dirty="0"/>
          </a:p>
          <a:p>
            <a:pPr>
              <a:buFontTx/>
              <a:buNone/>
            </a:pPr>
            <a:r>
              <a:rPr lang="en-US" sz="8000" b="1" dirty="0" smtClean="0">
                <a:solidFill>
                  <a:srgbClr val="719500"/>
                </a:solidFill>
              </a:rPr>
              <a:t>After </a:t>
            </a:r>
            <a:r>
              <a:rPr lang="en-US" sz="8000" b="1" dirty="0">
                <a:solidFill>
                  <a:srgbClr val="719500"/>
                </a:solidFill>
              </a:rPr>
              <a:t>Your Review </a:t>
            </a:r>
          </a:p>
          <a:p>
            <a:r>
              <a:rPr lang="en-US" sz="8000" dirty="0" smtClean="0"/>
              <a:t>Your </a:t>
            </a:r>
            <a:r>
              <a:rPr lang="en-US" sz="8000" dirty="0"/>
              <a:t>Assigned Program Officer</a:t>
            </a:r>
          </a:p>
          <a:p>
            <a:endParaRPr lang="en-US" sz="2100" dirty="0"/>
          </a:p>
          <a:p>
            <a:pPr>
              <a:buFontTx/>
              <a:buNone/>
            </a:pPr>
            <a:r>
              <a:rPr lang="en-US" sz="2400" dirty="0" smtClean="0"/>
              <a:t>                   </a:t>
            </a:r>
            <a:endParaRPr lang="en-US" sz="2100" dirty="0"/>
          </a:p>
        </p:txBody>
      </p:sp>
      <p:sp>
        <p:nvSpPr>
          <p:cNvPr id="105474" name="Title 1"/>
          <p:cNvSpPr>
            <a:spLocks noGrp="1"/>
          </p:cNvSpPr>
          <p:nvPr>
            <p:ph type="title"/>
          </p:nvPr>
        </p:nvSpPr>
        <p:spPr/>
        <p:txBody>
          <a:bodyPr>
            <a:normAutofit/>
          </a:bodyPr>
          <a:lstStyle/>
          <a:p>
            <a:r>
              <a:rPr lang="en-US" dirty="0" smtClean="0"/>
              <a:t>Who Can Answer Your Questions?</a:t>
            </a:r>
          </a:p>
        </p:txBody>
      </p:sp>
    </p:spTree>
    <p:extLst>
      <p:ext uri="{BB962C8B-B14F-4D97-AF65-F5344CB8AC3E}">
        <p14:creationId xmlns:p14="http://schemas.microsoft.com/office/powerpoint/2010/main" val="3050599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photo of reviewers at a study section me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5920" y="0"/>
            <a:ext cx="11206163"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90600" y="4343400"/>
            <a:ext cx="11430000" cy="762000"/>
          </a:xfrm>
          <a:solidFill>
            <a:srgbClr val="66A900">
              <a:alpha val="81000"/>
            </a:srgbClr>
          </a:solidFill>
        </p:spPr>
        <p:txBody>
          <a:bodyPr>
            <a:normAutofit fontScale="90000"/>
          </a:bodyPr>
          <a:lstStyle/>
          <a:p>
            <a:r>
              <a:rPr lang="en-US" dirty="0"/>
              <a:t> </a:t>
            </a:r>
            <a:r>
              <a:rPr lang="en-US" dirty="0" smtClean="0"/>
              <a:t>                     </a:t>
            </a:r>
            <a:r>
              <a:rPr lang="en-US" dirty="0" smtClean="0">
                <a:solidFill>
                  <a:schemeClr val="bg1"/>
                </a:solidFill>
              </a:rPr>
              <a:t>Your </a:t>
            </a:r>
            <a:r>
              <a:rPr lang="en-US" dirty="0">
                <a:solidFill>
                  <a:schemeClr val="bg1"/>
                </a:solidFill>
              </a:rPr>
              <a:t>SRO Assigns at Least Three Reviewers to </a:t>
            </a:r>
            <a:r>
              <a:rPr lang="en-US" dirty="0" smtClean="0">
                <a:solidFill>
                  <a:schemeClr val="bg1"/>
                </a:solidFill>
              </a:rPr>
              <a:t/>
            </a:r>
            <a:br>
              <a:rPr lang="en-US" dirty="0" smtClean="0">
                <a:solidFill>
                  <a:schemeClr val="bg1"/>
                </a:solidFill>
              </a:rPr>
            </a:br>
            <a:r>
              <a:rPr lang="en-US" dirty="0" smtClean="0">
                <a:solidFill>
                  <a:schemeClr val="bg1"/>
                </a:solidFill>
              </a:rPr>
              <a:t>                      </a:t>
            </a:r>
            <a:r>
              <a:rPr lang="en-US" dirty="0">
                <a:solidFill>
                  <a:schemeClr val="bg1"/>
                </a:solidFill>
              </a:rPr>
              <a:t>Your Application</a:t>
            </a:r>
          </a:p>
        </p:txBody>
      </p:sp>
    </p:spTree>
    <p:extLst>
      <p:ext uri="{BB962C8B-B14F-4D97-AF65-F5344CB8AC3E}">
        <p14:creationId xmlns:p14="http://schemas.microsoft.com/office/powerpoint/2010/main" val="2733134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idx="1"/>
          </p:nvPr>
        </p:nvSpPr>
        <p:spPr>
          <a:xfrm>
            <a:off x="1327563" y="1524000"/>
            <a:ext cx="7009805" cy="4344293"/>
          </a:xfrm>
          <a:noFill/>
        </p:spPr>
        <p:txBody>
          <a:bodyPr lIns="84518" tIns="41515" rIns="84518" bIns="41515"/>
          <a:lstStyle/>
          <a:p>
            <a:pPr marL="202203" indent="-202203">
              <a:lnSpc>
                <a:spcPct val="90000"/>
              </a:lnSpc>
              <a:spcBef>
                <a:spcPct val="50000"/>
              </a:spcBef>
            </a:pPr>
            <a:r>
              <a:rPr lang="en-US" sz="2100" dirty="0" smtClean="0"/>
              <a:t>Demonstrated scientific </a:t>
            </a:r>
            <a:r>
              <a:rPr lang="en-US" sz="2100" dirty="0"/>
              <a:t>expertise/research support</a:t>
            </a:r>
          </a:p>
          <a:p>
            <a:pPr marL="202203" indent="-202203">
              <a:lnSpc>
                <a:spcPct val="90000"/>
              </a:lnSpc>
              <a:spcBef>
                <a:spcPct val="50000"/>
              </a:spcBef>
            </a:pPr>
            <a:r>
              <a:rPr lang="en-US" sz="2100" dirty="0"/>
              <a:t>Doctoral degree or equivalent</a:t>
            </a:r>
          </a:p>
          <a:p>
            <a:pPr marL="202203" indent="-202203">
              <a:lnSpc>
                <a:spcPct val="90000"/>
              </a:lnSpc>
              <a:spcBef>
                <a:spcPct val="50000"/>
              </a:spcBef>
            </a:pPr>
            <a:r>
              <a:rPr lang="en-US" sz="2100" dirty="0"/>
              <a:t>Mature judgment </a:t>
            </a:r>
          </a:p>
          <a:p>
            <a:pPr marL="202203" indent="-202203">
              <a:lnSpc>
                <a:spcPct val="90000"/>
              </a:lnSpc>
              <a:spcBef>
                <a:spcPct val="50000"/>
              </a:spcBef>
            </a:pPr>
            <a:r>
              <a:rPr lang="en-US" sz="2100" dirty="0"/>
              <a:t>Work effectively in a group context</a:t>
            </a:r>
          </a:p>
          <a:p>
            <a:pPr marL="202203" indent="-202203">
              <a:lnSpc>
                <a:spcPct val="90000"/>
              </a:lnSpc>
              <a:spcBef>
                <a:spcPct val="50000"/>
              </a:spcBef>
            </a:pPr>
            <a:r>
              <a:rPr lang="en-US" sz="2100" dirty="0"/>
              <a:t>Breadth of perspective</a:t>
            </a:r>
          </a:p>
          <a:p>
            <a:pPr marL="202203" indent="-202203">
              <a:lnSpc>
                <a:spcPct val="90000"/>
              </a:lnSpc>
              <a:spcBef>
                <a:spcPct val="50000"/>
              </a:spcBef>
            </a:pPr>
            <a:r>
              <a:rPr lang="en-US" sz="2100" dirty="0"/>
              <a:t>Impartiality</a:t>
            </a:r>
          </a:p>
          <a:p>
            <a:pPr marL="202203" indent="-202203">
              <a:lnSpc>
                <a:spcPct val="90000"/>
              </a:lnSpc>
              <a:spcBef>
                <a:spcPct val="50000"/>
              </a:spcBef>
            </a:pPr>
            <a:r>
              <a:rPr lang="en-US" sz="2100" dirty="0" smtClean="0"/>
              <a:t>Diversity</a:t>
            </a:r>
            <a:endParaRPr lang="en-US" sz="2100" dirty="0"/>
          </a:p>
          <a:p>
            <a:pPr marL="202203" indent="-202203">
              <a:lnSpc>
                <a:spcPct val="90000"/>
              </a:lnSpc>
              <a:spcBef>
                <a:spcPct val="50000"/>
              </a:spcBef>
            </a:pPr>
            <a:r>
              <a:rPr lang="en-US" sz="2100" dirty="0"/>
              <a:t>Geographic </a:t>
            </a:r>
            <a:r>
              <a:rPr lang="en-US" sz="2100" dirty="0" smtClean="0"/>
              <a:t>distribution</a:t>
            </a:r>
          </a:p>
          <a:p>
            <a:pPr marL="202203" indent="-202203">
              <a:lnSpc>
                <a:spcPct val="90000"/>
              </a:lnSpc>
              <a:spcBef>
                <a:spcPct val="50000"/>
              </a:spcBef>
            </a:pPr>
            <a:endParaRPr lang="en-US" sz="2100" dirty="0"/>
          </a:p>
        </p:txBody>
      </p:sp>
      <p:sp>
        <p:nvSpPr>
          <p:cNvPr id="7" name="Title 1"/>
          <p:cNvSpPr>
            <a:spLocks noGrp="1"/>
          </p:cNvSpPr>
          <p:nvPr>
            <p:ph type="title"/>
          </p:nvPr>
        </p:nvSpPr>
        <p:spPr>
          <a:xfrm>
            <a:off x="457200" y="304800"/>
            <a:ext cx="8229600" cy="762000"/>
          </a:xfrm>
        </p:spPr>
        <p:txBody>
          <a:bodyPr>
            <a:normAutofit fontScale="90000"/>
          </a:bodyPr>
          <a:lstStyle/>
          <a:p>
            <a:r>
              <a:rPr lang="en-US" dirty="0" smtClean="0"/>
              <a:t>What Your SRO Looks for When Recruiting Reviewers</a:t>
            </a:r>
            <a:endParaRPr lang="en-US" dirty="0"/>
          </a:p>
        </p:txBody>
      </p:sp>
    </p:spTree>
    <p:extLst>
      <p:ext uri="{BB962C8B-B14F-4D97-AF65-F5344CB8AC3E}">
        <p14:creationId xmlns:p14="http://schemas.microsoft.com/office/powerpoint/2010/main" val="2899040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title"/>
          </p:nvPr>
        </p:nvSpPr>
        <p:spPr>
          <a:xfrm>
            <a:off x="762000" y="1828800"/>
            <a:ext cx="7162800" cy="533400"/>
          </a:xfrm>
        </p:spPr>
        <p:txBody>
          <a:bodyPr>
            <a:normAutofit fontScale="90000"/>
          </a:bodyPr>
          <a:lstStyle/>
          <a:p>
            <a:pPr eaLnBrk="1" hangingPunct="1"/>
            <a:r>
              <a:rPr lang="en-US" sz="3200" dirty="0" smtClean="0">
                <a:solidFill>
                  <a:schemeClr val="bg1"/>
                </a:solidFill>
              </a:rPr>
              <a:t>The Study Section Meeting </a:t>
            </a:r>
          </a:p>
        </p:txBody>
      </p:sp>
      <p:pic>
        <p:nvPicPr>
          <p:cNvPr id="3" name="Picture 2" descr="Photo of a study section meeting in a hotel meeting room, with reviewers seated around a large square of tabl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279" y="-76200"/>
            <a:ext cx="10957748" cy="6934200"/>
          </a:xfrm>
          <a:prstGeom prst="rect">
            <a:avLst/>
          </a:prstGeom>
        </p:spPr>
      </p:pic>
      <p:sp>
        <p:nvSpPr>
          <p:cNvPr id="5" name="Title 1"/>
          <p:cNvSpPr txBox="1">
            <a:spLocks/>
          </p:cNvSpPr>
          <p:nvPr/>
        </p:nvSpPr>
        <p:spPr>
          <a:xfrm>
            <a:off x="-990600" y="4343400"/>
            <a:ext cx="11430000" cy="762000"/>
          </a:xfrm>
          <a:prstGeom prst="rect">
            <a:avLst/>
          </a:prstGeom>
          <a:solidFill>
            <a:srgbClr val="66A900">
              <a:alpha val="81000"/>
            </a:srgbClr>
          </a:solidFill>
        </p:spPr>
        <p:txBody>
          <a:bodyPr vert="horz" lIns="91305" tIns="45650" rIns="91305" bIns="45650" rtlCol="0" anchor="ctr">
            <a:normAutofit fontScale="97500"/>
          </a:bodyPr>
          <a:lstStyle>
            <a:lvl1pPr algn="l" defTabSz="913031" rtl="0" eaLnBrk="1" latinLnBrk="0" hangingPunct="1">
              <a:spcBef>
                <a:spcPct val="0"/>
              </a:spcBef>
              <a:buNone/>
              <a:defRPr sz="2800" kern="1200">
                <a:solidFill>
                  <a:schemeClr val="tx1"/>
                </a:solidFill>
                <a:latin typeface="Arial" pitchFamily="34" charset="0"/>
                <a:ea typeface="+mj-ea"/>
                <a:cs typeface="Arial" pitchFamily="34" charset="0"/>
              </a:defRPr>
            </a:lvl1pPr>
          </a:lstStyle>
          <a:p>
            <a:r>
              <a:rPr lang="en-US" dirty="0" smtClean="0"/>
              <a:t>                 </a:t>
            </a:r>
            <a:r>
              <a:rPr lang="en-US" b="1" dirty="0" smtClean="0">
                <a:solidFill>
                  <a:schemeClr val="bg1"/>
                </a:solidFill>
              </a:rPr>
              <a:t>Your SRO Convenes the Study Section Meeting </a:t>
            </a:r>
            <a:endParaRPr lang="en-US" b="1" dirty="0">
              <a:solidFill>
                <a:schemeClr val="bg1"/>
              </a:solidFill>
            </a:endParaRPr>
          </a:p>
        </p:txBody>
      </p:sp>
    </p:spTree>
    <p:extLst>
      <p:ext uri="{BB962C8B-B14F-4D97-AF65-F5344CB8AC3E}">
        <p14:creationId xmlns:p14="http://schemas.microsoft.com/office/powerpoint/2010/main" val="2481838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p:txBody>
          <a:bodyPr>
            <a:normAutofit/>
          </a:bodyPr>
          <a:lstStyle/>
          <a:p>
            <a:pPr marL="309255" lvl="1" indent="-309255">
              <a:spcBef>
                <a:spcPts val="563"/>
              </a:spcBef>
              <a:spcAft>
                <a:spcPts val="563"/>
              </a:spcAft>
              <a:buClr>
                <a:srgbClr val="66CC00"/>
              </a:buClr>
              <a:buNone/>
            </a:pPr>
            <a:endParaRPr lang="en-US" sz="1000" dirty="0"/>
          </a:p>
          <a:p>
            <a:pPr marL="309255" lvl="2" indent="-309255">
              <a:spcBef>
                <a:spcPts val="750"/>
              </a:spcBef>
              <a:spcAft>
                <a:spcPts val="750"/>
              </a:spcAft>
              <a:buClr>
                <a:srgbClr val="719500"/>
              </a:buClr>
              <a:buSzPct val="88000"/>
              <a:buFont typeface="Arial" charset="0"/>
              <a:buChar char="•"/>
            </a:pPr>
            <a:r>
              <a:rPr lang="en-US" sz="2100" dirty="0"/>
              <a:t>Any member in conflict with an application leaves the room</a:t>
            </a:r>
          </a:p>
          <a:p>
            <a:pPr marL="309255" lvl="2" indent="-309255">
              <a:spcBef>
                <a:spcPts val="750"/>
              </a:spcBef>
              <a:spcAft>
                <a:spcPts val="750"/>
              </a:spcAft>
              <a:buClr>
                <a:srgbClr val="719500"/>
              </a:buClr>
              <a:buSzPct val="88000"/>
              <a:buFont typeface="Arial" charset="0"/>
              <a:buChar char="•"/>
            </a:pPr>
            <a:r>
              <a:rPr lang="en-US" sz="2100" dirty="0" smtClean="0"/>
              <a:t>Reviewer 1 </a:t>
            </a:r>
            <a:r>
              <a:rPr lang="en-US" sz="2100" dirty="0"/>
              <a:t>introduces the application and presents critique</a:t>
            </a:r>
          </a:p>
          <a:p>
            <a:pPr marL="309255" lvl="2" indent="-309255">
              <a:spcBef>
                <a:spcPts val="750"/>
              </a:spcBef>
              <a:spcAft>
                <a:spcPts val="750"/>
              </a:spcAft>
              <a:buClr>
                <a:srgbClr val="719500"/>
              </a:buClr>
              <a:buSzPct val="88000"/>
              <a:buFont typeface="Arial" charset="0"/>
              <a:buChar char="•"/>
            </a:pPr>
            <a:r>
              <a:rPr lang="en-US" sz="2100" dirty="0"/>
              <a:t>Reviewers 2 and 3 highlight new issues and areas that significantly impact scores</a:t>
            </a:r>
          </a:p>
          <a:p>
            <a:pPr marL="309255" lvl="2" indent="-309255">
              <a:spcBef>
                <a:spcPts val="750"/>
              </a:spcBef>
              <a:spcAft>
                <a:spcPts val="750"/>
              </a:spcAft>
              <a:buClr>
                <a:srgbClr val="719500"/>
              </a:buClr>
              <a:buSzPct val="88000"/>
              <a:buFont typeface="Arial" charset="0"/>
              <a:buChar char="•"/>
            </a:pPr>
            <a:r>
              <a:rPr lang="en-US" sz="2100" dirty="0"/>
              <a:t>All eligible members are invited to join the discussion and then vote on the final overall impact score </a:t>
            </a:r>
          </a:p>
        </p:txBody>
      </p:sp>
      <p:sp>
        <p:nvSpPr>
          <p:cNvPr id="2" name="Title 1"/>
          <p:cNvSpPr>
            <a:spLocks noGrp="1"/>
          </p:cNvSpPr>
          <p:nvPr>
            <p:ph type="title"/>
          </p:nvPr>
        </p:nvSpPr>
        <p:spPr/>
        <p:txBody>
          <a:bodyPr>
            <a:normAutofit/>
          </a:bodyPr>
          <a:lstStyle/>
          <a:p>
            <a:r>
              <a:rPr lang="en-US" dirty="0"/>
              <a:t>At the Meeting: Application </a:t>
            </a:r>
            <a:r>
              <a:rPr lang="en-US" dirty="0" smtClean="0"/>
              <a:t>Discussion</a:t>
            </a:r>
            <a:endParaRPr lang="en-US" dirty="0"/>
          </a:p>
        </p:txBody>
      </p:sp>
    </p:spTree>
    <p:extLst>
      <p:ext uri="{BB962C8B-B14F-4D97-AF65-F5344CB8AC3E}">
        <p14:creationId xmlns:p14="http://schemas.microsoft.com/office/powerpoint/2010/main" val="3445909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hoto of an African American reviewers speakging to fellow reviewers in a study section meet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042261"/>
            <a:ext cx="5257800" cy="2957514"/>
          </a:xfrm>
          <a:prstGeom prst="rect">
            <a:avLst/>
          </a:prstGeom>
        </p:spPr>
      </p:pic>
      <p:sp>
        <p:nvSpPr>
          <p:cNvPr id="44034" name="Content Placeholder 2"/>
          <p:cNvSpPr>
            <a:spLocks noGrp="1"/>
          </p:cNvSpPr>
          <p:nvPr>
            <p:ph idx="1"/>
          </p:nvPr>
        </p:nvSpPr>
        <p:spPr>
          <a:xfrm>
            <a:off x="533400" y="4114800"/>
            <a:ext cx="7620000" cy="1905000"/>
          </a:xfrm>
        </p:spPr>
        <p:txBody>
          <a:bodyPr/>
          <a:lstStyle/>
          <a:p>
            <a:pPr lvl="2">
              <a:spcBef>
                <a:spcPts val="600"/>
              </a:spcBef>
              <a:spcAft>
                <a:spcPts val="600"/>
              </a:spcAft>
              <a:buClr>
                <a:srgbClr val="66A900"/>
              </a:buClr>
              <a:buFont typeface="Arial" pitchFamily="34" charset="0"/>
              <a:buChar char="•"/>
            </a:pPr>
            <a:r>
              <a:rPr lang="en-US" sz="2100" dirty="0" smtClean="0"/>
              <a:t>Reviewers typically discuss the top half of the applications</a:t>
            </a:r>
          </a:p>
          <a:p>
            <a:pPr lvl="2">
              <a:spcBef>
                <a:spcPts val="600"/>
              </a:spcBef>
              <a:spcAft>
                <a:spcPts val="600"/>
              </a:spcAft>
              <a:buClr>
                <a:srgbClr val="66A900"/>
              </a:buClr>
              <a:buFont typeface="Arial" pitchFamily="34" charset="0"/>
              <a:buChar char="•"/>
            </a:pPr>
            <a:r>
              <a:rPr lang="en-US" sz="2100" dirty="0" smtClean="0"/>
              <a:t>The panel will discuss any application a reviewer wants to discuss </a:t>
            </a:r>
          </a:p>
          <a:p>
            <a:pPr lvl="1">
              <a:spcBef>
                <a:spcPts val="600"/>
              </a:spcBef>
              <a:spcAft>
                <a:spcPts val="600"/>
              </a:spcAft>
              <a:buClr>
                <a:srgbClr val="00B050"/>
              </a:buClr>
              <a:buFontTx/>
              <a:buNone/>
            </a:pPr>
            <a:endParaRPr lang="en-US" sz="800" dirty="0" smtClean="0"/>
          </a:p>
          <a:p>
            <a:pPr lvl="1">
              <a:spcBef>
                <a:spcPct val="0"/>
              </a:spcBef>
              <a:buClr>
                <a:srgbClr val="00B050"/>
              </a:buClr>
              <a:buFontTx/>
              <a:buNone/>
            </a:pPr>
            <a:endParaRPr lang="en-US" sz="800" dirty="0" smtClean="0"/>
          </a:p>
        </p:txBody>
      </p:sp>
      <p:sp>
        <p:nvSpPr>
          <p:cNvPr id="44035" name="Title 3"/>
          <p:cNvSpPr>
            <a:spLocks noGrp="1"/>
          </p:cNvSpPr>
          <p:nvPr>
            <p:ph type="title"/>
          </p:nvPr>
        </p:nvSpPr>
        <p:spPr>
          <a:xfrm>
            <a:off x="685800" y="381000"/>
            <a:ext cx="7162800" cy="533400"/>
          </a:xfrm>
        </p:spPr>
        <p:txBody>
          <a:bodyPr>
            <a:normAutofit fontScale="90000"/>
          </a:bodyPr>
          <a:lstStyle/>
          <a:p>
            <a:pPr algn="ctr"/>
            <a:r>
              <a:rPr lang="en-US" dirty="0" smtClean="0">
                <a:solidFill>
                  <a:schemeClr val="tx1"/>
                </a:solidFill>
              </a:rPr>
              <a:t>Discussions Focus on the Best Applications  </a:t>
            </a:r>
          </a:p>
        </p:txBody>
      </p:sp>
    </p:spTree>
    <p:extLst>
      <p:ext uri="{BB962C8B-B14F-4D97-AF65-F5344CB8AC3E}">
        <p14:creationId xmlns:p14="http://schemas.microsoft.com/office/powerpoint/2010/main" val="2396608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3" descr="Photo of two researchers in a lab looking at a computer scre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19050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Photo of a researcher with saftey glasses 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295400"/>
            <a:ext cx="19812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Photo of a researcher talking with a patient about to go into an MRI machine."/>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7100" y="1295400"/>
            <a:ext cx="20955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Content Placeholder 2"/>
          <p:cNvSpPr>
            <a:spLocks noGrp="1"/>
          </p:cNvSpPr>
          <p:nvPr>
            <p:ph idx="1"/>
          </p:nvPr>
        </p:nvSpPr>
        <p:spPr>
          <a:xfrm>
            <a:off x="990600" y="2895600"/>
            <a:ext cx="7620000" cy="2895600"/>
          </a:xfrm>
        </p:spPr>
        <p:txBody>
          <a:bodyPr>
            <a:normAutofit fontScale="92500" lnSpcReduction="20000"/>
          </a:bodyPr>
          <a:lstStyle/>
          <a:p>
            <a:pPr marL="0" indent="0">
              <a:buNone/>
            </a:pPr>
            <a:r>
              <a:rPr lang="en-US" sz="2100" b="1" dirty="0" smtClean="0">
                <a:solidFill>
                  <a:srgbClr val="66A900"/>
                </a:solidFill>
              </a:rPr>
              <a:t>New </a:t>
            </a:r>
            <a:r>
              <a:rPr lang="en-US" sz="2100" b="1" dirty="0">
                <a:solidFill>
                  <a:srgbClr val="66A900"/>
                </a:solidFill>
              </a:rPr>
              <a:t>Investigator or Early Stage </a:t>
            </a:r>
            <a:r>
              <a:rPr lang="en-US" sz="2100" b="1" dirty="0" smtClean="0">
                <a:solidFill>
                  <a:srgbClr val="66A900"/>
                </a:solidFill>
              </a:rPr>
              <a:t>Investigator Applications</a:t>
            </a:r>
          </a:p>
          <a:p>
            <a:pPr marL="0" indent="0">
              <a:buNone/>
            </a:pPr>
            <a:endParaRPr lang="en-US" sz="2100" b="1" dirty="0"/>
          </a:p>
          <a:p>
            <a:r>
              <a:rPr lang="en-US" sz="2100" b="1" dirty="0" smtClean="0"/>
              <a:t>R01 grant applications: </a:t>
            </a:r>
            <a:r>
              <a:rPr lang="en-US" sz="2100" dirty="0" smtClean="0"/>
              <a:t>Your status is formally considered and NIH is committed to funding a significant number of these applications.</a:t>
            </a:r>
            <a:br>
              <a:rPr lang="en-US" sz="2100" dirty="0" smtClean="0"/>
            </a:br>
            <a:endParaRPr lang="en-US" sz="2100" dirty="0" smtClean="0"/>
          </a:p>
          <a:p>
            <a:pPr>
              <a:buClr>
                <a:srgbClr val="66A900"/>
              </a:buClr>
            </a:pPr>
            <a:r>
              <a:rPr lang="en-US" sz="2100" b="1" dirty="0" smtClean="0">
                <a:sym typeface="Wingdings" panose="05000000000000000000" pitchFamily="2" charset="2"/>
              </a:rPr>
              <a:t>Other grant applications: </a:t>
            </a:r>
            <a:r>
              <a:rPr lang="en-US" sz="2100" dirty="0" smtClean="0"/>
              <a:t>Your career stage is factored into the Investigator critique. </a:t>
            </a:r>
          </a:p>
          <a:p>
            <a:pPr marL="0" indent="0">
              <a:buClr>
                <a:srgbClr val="66A900"/>
              </a:buClr>
              <a:buNone/>
            </a:pPr>
            <a:endParaRPr lang="en-US" sz="2100" dirty="0" smtClean="0"/>
          </a:p>
          <a:p>
            <a:pPr marL="0" indent="0">
              <a:buClr>
                <a:srgbClr val="66A900"/>
              </a:buClr>
              <a:buNone/>
            </a:pPr>
            <a:r>
              <a:rPr lang="en-US" b="1" dirty="0" smtClean="0">
                <a:solidFill>
                  <a:srgbClr val="66A900"/>
                </a:solidFill>
              </a:rPr>
              <a:t>NIH </a:t>
            </a:r>
            <a:r>
              <a:rPr lang="en-US" b="1" dirty="0">
                <a:solidFill>
                  <a:srgbClr val="66A900"/>
                </a:solidFill>
              </a:rPr>
              <a:t>must have correct info on your career stage</a:t>
            </a:r>
          </a:p>
          <a:p>
            <a:pPr lvl="2">
              <a:buClr>
                <a:srgbClr val="66A900"/>
              </a:buClr>
              <a:buFont typeface="Wingdings" panose="05000000000000000000" pitchFamily="2" charset="2"/>
              <a:buChar char="§"/>
            </a:pPr>
            <a:endParaRPr lang="en-US" sz="2100" dirty="0" smtClean="0"/>
          </a:p>
          <a:p>
            <a:pPr lvl="1"/>
            <a:endParaRPr lang="en-US" dirty="0" smtClean="0"/>
          </a:p>
        </p:txBody>
      </p:sp>
      <p:sp>
        <p:nvSpPr>
          <p:cNvPr id="35843" name="Title 1"/>
          <p:cNvSpPr>
            <a:spLocks noGrp="1"/>
          </p:cNvSpPr>
          <p:nvPr>
            <p:ph type="title"/>
          </p:nvPr>
        </p:nvSpPr>
        <p:spPr>
          <a:xfrm>
            <a:off x="934243" y="381000"/>
            <a:ext cx="7161213" cy="533400"/>
          </a:xfrm>
        </p:spPr>
        <p:txBody>
          <a:bodyPr/>
          <a:lstStyle/>
          <a:p>
            <a:r>
              <a:rPr lang="en-US" sz="2400" dirty="0" smtClean="0"/>
              <a:t>Career Stage Consideration</a:t>
            </a:r>
            <a:endParaRPr lang="en-US" dirty="0" smtClean="0"/>
          </a:p>
        </p:txBody>
      </p:sp>
    </p:spTree>
    <p:extLst>
      <p:ext uri="{BB962C8B-B14F-4D97-AF65-F5344CB8AC3E}">
        <p14:creationId xmlns:p14="http://schemas.microsoft.com/office/powerpoint/2010/main" val="766979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ontent Placeholder 2"/>
          <p:cNvSpPr>
            <a:spLocks noGrp="1"/>
          </p:cNvSpPr>
          <p:nvPr>
            <p:ph idx="1"/>
          </p:nvPr>
        </p:nvSpPr>
        <p:spPr>
          <a:xfrm>
            <a:off x="990600" y="1524000"/>
            <a:ext cx="7848600" cy="5257800"/>
          </a:xfrm>
        </p:spPr>
        <p:txBody>
          <a:bodyPr/>
          <a:lstStyle/>
          <a:p>
            <a:pPr eaLnBrk="1" hangingPunct="1">
              <a:buSzPct val="110000"/>
            </a:pPr>
            <a:r>
              <a:rPr lang="en-US" dirty="0" smtClean="0"/>
              <a:t>Overall Impact </a:t>
            </a:r>
          </a:p>
          <a:p>
            <a:pPr lvl="2"/>
            <a:r>
              <a:rPr lang="en-US" b="0" dirty="0" smtClean="0">
                <a:solidFill>
                  <a:srgbClr val="000000"/>
                </a:solidFill>
              </a:rPr>
              <a:t>Assessment of the likelihood for the project to </a:t>
            </a:r>
            <a:r>
              <a:rPr lang="en-US" i="1" dirty="0" smtClean="0"/>
              <a:t>exert a sustained, powerful influence on the research field(s) involved</a:t>
            </a:r>
          </a:p>
          <a:p>
            <a:pPr lvl="1" eaLnBrk="1" hangingPunct="1"/>
            <a:endParaRPr lang="en-US" sz="1400" i="1" dirty="0" smtClean="0"/>
          </a:p>
          <a:p>
            <a:pPr eaLnBrk="1" hangingPunct="1"/>
            <a:r>
              <a:rPr lang="en-US" dirty="0" smtClean="0"/>
              <a:t>Core Review Criteria</a:t>
            </a:r>
          </a:p>
          <a:p>
            <a:pPr lvl="1" eaLnBrk="1" hangingPunct="1">
              <a:buFontTx/>
              <a:buNone/>
            </a:pPr>
            <a:endParaRPr lang="en-US" sz="2100" i="1" dirty="0" smtClean="0"/>
          </a:p>
          <a:p>
            <a:pPr eaLnBrk="1" hangingPunct="1">
              <a:buFontTx/>
              <a:buNone/>
            </a:pPr>
            <a:endParaRPr lang="en-US" sz="2100" dirty="0" smtClean="0">
              <a:solidFill>
                <a:srgbClr val="993366"/>
              </a:solidFill>
            </a:endParaRPr>
          </a:p>
          <a:p>
            <a:pPr eaLnBrk="1" hangingPunct="1">
              <a:buFontTx/>
              <a:buNone/>
            </a:pPr>
            <a:endParaRPr lang="en-US" sz="2100" dirty="0" smtClean="0">
              <a:solidFill>
                <a:srgbClr val="2E8201"/>
              </a:solidFill>
            </a:endParaRPr>
          </a:p>
        </p:txBody>
      </p:sp>
      <p:sp>
        <p:nvSpPr>
          <p:cNvPr id="45058" name="Title 1"/>
          <p:cNvSpPr>
            <a:spLocks noGrp="1"/>
          </p:cNvSpPr>
          <p:nvPr>
            <p:ph type="title"/>
          </p:nvPr>
        </p:nvSpPr>
        <p:spPr>
          <a:xfrm>
            <a:off x="990600" y="685800"/>
            <a:ext cx="7162800" cy="533400"/>
          </a:xfrm>
        </p:spPr>
        <p:txBody>
          <a:bodyPr/>
          <a:lstStyle/>
          <a:p>
            <a:r>
              <a:rPr lang="en-US" sz="2600" dirty="0" smtClean="0">
                <a:solidFill>
                  <a:schemeClr val="tx1"/>
                </a:solidFill>
              </a:rPr>
              <a:t>Main Review Criteria </a:t>
            </a:r>
          </a:p>
        </p:txBody>
      </p:sp>
    </p:spTree>
    <p:extLst>
      <p:ext uri="{BB962C8B-B14F-4D97-AF65-F5344CB8AC3E}">
        <p14:creationId xmlns:p14="http://schemas.microsoft.com/office/powerpoint/2010/main" val="2959687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4.3|3.5|2.9|1.7"/>
</p:tagLst>
</file>

<file path=ppt/theme/theme1.xml><?xml version="1.0" encoding="utf-8"?>
<a:theme xmlns:a="http://schemas.openxmlformats.org/drawingml/2006/main" name="Center for Scientific Review">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6C3A77"/>
        </a:solidFill>
        <a:ln>
          <a:noFill/>
        </a:ln>
        <a:extLst/>
      </a:spPr>
      <a:bodyPr wrap="square" lIns="85433" tIns="42726" rIns="85433" bIns="42726">
        <a:spAutoFit/>
      </a:bodyPr>
      <a:lstStyle>
        <a:defPPr eaLnBrk="1" hangingPunct="1">
          <a:spcBef>
            <a:spcPct val="50000"/>
          </a:spcBef>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0AA479241C4447B5E02DCE81FC562E" ma:contentTypeVersion="4" ma:contentTypeDescription="Create a new document." ma:contentTypeScope="" ma:versionID="59005725f058dbee1e905f0466ed4e13">
  <xsd:schema xmlns:xsd="http://www.w3.org/2001/XMLSchema" xmlns:xs="http://www.w3.org/2001/XMLSchema" xmlns:p="http://schemas.microsoft.com/office/2006/metadata/properties" xmlns:ns1="http://schemas.microsoft.com/sharepoint/v3" xmlns:ns2="07347dcf-b454-4ecf-b582-84bdd40c08c7" targetNamespace="http://schemas.microsoft.com/office/2006/metadata/properties" ma:root="true" ma:fieldsID="6ae2c845d89c8aaad7c0cf15aa2d2843" ns1:_="" ns2:_="">
    <xsd:import namespace="http://schemas.microsoft.com/sharepoint/v3"/>
    <xsd:import namespace="07347dcf-b454-4ecf-b582-84bdd40c08c7"/>
    <xsd:element name="properties">
      <xsd:complexType>
        <xsd:sequence>
          <xsd:element name="documentManagement">
            <xsd:complexType>
              <xsd:all>
                <xsd:element ref="ns1:PublishingStartDate" minOccurs="0"/>
                <xsd:element ref="ns1:PublishingExpirationDate" minOccurs="0"/>
                <xsd:element ref="ns2:P0000000000000000000000000000001" minOccurs="0"/>
                <xsd:element ref="ns2:S000000000000000000000000000000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7347dcf-b454-4ecf-b582-84bdd40c08c7" elementFormDefault="qualified">
    <xsd:import namespace="http://schemas.microsoft.com/office/2006/documentManagement/types"/>
    <xsd:import namespace="http://schemas.microsoft.com/office/infopath/2007/PartnerControls"/>
    <xsd:element name="P0000000000000000000000000000001" ma:index="11" nillable="true" ma:displayName="Accessibility" ma:internalName="P0000000000000000000000000000001">
      <xsd:complexType>
        <xsd:complexContent>
          <xsd:extension base="dms:URL">
            <xsd:sequence>
              <xsd:element name="Url" type="dms:ValidUrl" minOccurs="0" nillable="true"/>
              <xsd:element name="Description" type="xsd:string" nillable="true"/>
            </xsd:sequence>
          </xsd:extension>
        </xsd:complexContent>
      </xsd:complexType>
    </xsd:element>
    <xsd:element name="S0000000000000000000000000000001" ma:index="12" nillable="true" ma:displayName="Accessibility" ma:internalName="S0000000000000000000000000000001" ma:readOnly="false">
      <xsd:simpleType>
        <xsd:restriction base="dms:Choice">
          <xsd:enumeration value="None"/>
          <xsd:enumeration value="Passed"/>
          <xsd:enumeration value="Review"/>
          <xsd:enumeration value="Fail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0000000000000000000000000000001 xmlns="07347dcf-b454-4ecf-b582-84bdd40c08c7">Review</S0000000000000000000000000000001>
    <P0000000000000000000000000000001 xmlns="07347dcf-b454-4ecf-b582-84bdd40c08c7">
      <Url>http://public.csr.nih.gov/_layouts/hisoftware/ScanResultsDialog.aspx?ItemUniqueId=bb6c0476-fe57-4554-affe-9d5c6dfb2a1f&amp;fieldName=Accessibility&amp;IsDlg=1</Url>
      <Description>Review</Description>
    </P0000000000000000000000000000001>
  </documentManagement>
</p:properties>
</file>

<file path=customXml/itemProps1.xml><?xml version="1.0" encoding="utf-8"?>
<ds:datastoreItem xmlns:ds="http://schemas.openxmlformats.org/officeDocument/2006/customXml" ds:itemID="{630EAA09-6627-49E4-AC66-2D72B8E4E5FE}"/>
</file>

<file path=customXml/itemProps2.xml><?xml version="1.0" encoding="utf-8"?>
<ds:datastoreItem xmlns:ds="http://schemas.openxmlformats.org/officeDocument/2006/customXml" ds:itemID="{99ABD9BF-D329-412B-B6A1-993683D5C75D}"/>
</file>

<file path=customXml/itemProps3.xml><?xml version="1.0" encoding="utf-8"?>
<ds:datastoreItem xmlns:ds="http://schemas.openxmlformats.org/officeDocument/2006/customXml" ds:itemID="{5D36BB3E-03FB-415C-AA6B-F90B6EE910D7}"/>
</file>

<file path=docProps/app.xml><?xml version="1.0" encoding="utf-8"?>
<Properties xmlns="http://schemas.openxmlformats.org/officeDocument/2006/extended-properties" xmlns:vt="http://schemas.openxmlformats.org/officeDocument/2006/docPropsVTypes">
  <TotalTime>89</TotalTime>
  <Words>1521</Words>
  <Application>Microsoft Office PowerPoint</Application>
  <PresentationFormat>On-screen Show (4:3)</PresentationFormat>
  <Paragraphs>216</Paragraphs>
  <Slides>23</Slides>
  <Notes>21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Center for Scientific Review</vt:lpstr>
      <vt:lpstr>How Your Application Is Reviewed</vt:lpstr>
      <vt:lpstr>Your Scientific Review Officer Takes Charge</vt:lpstr>
      <vt:lpstr>                      Your SRO Assigns at Least Three Reviewers to                        Your Application</vt:lpstr>
      <vt:lpstr>What Your SRO Looks for When Recruiting Reviewers</vt:lpstr>
      <vt:lpstr>The Study Section Meeting </vt:lpstr>
      <vt:lpstr>At the Meeting: Application Discussion</vt:lpstr>
      <vt:lpstr>Discussions Focus on the Best Applications  </vt:lpstr>
      <vt:lpstr>Career Stage Consideration</vt:lpstr>
      <vt:lpstr>Main Review Criteria </vt:lpstr>
      <vt:lpstr>Core Review Criteria </vt:lpstr>
      <vt:lpstr>Additional Criteria Contribute to Overall Impact Scores</vt:lpstr>
      <vt:lpstr>9-Point Scoring Scale</vt:lpstr>
      <vt:lpstr>Scoring</vt:lpstr>
      <vt:lpstr>Other Considerations that Do Not Affect Overall Impact Scores  </vt:lpstr>
      <vt:lpstr>Your Application Could Be Reviewed Electronically </vt:lpstr>
      <vt:lpstr>View the Video</vt:lpstr>
      <vt:lpstr>After Your Review </vt:lpstr>
      <vt:lpstr>Your Summary Statement</vt:lpstr>
      <vt:lpstr>Check the Status of Your Application in NIH Commons </vt:lpstr>
      <vt:lpstr>When Preparing an Applications</vt:lpstr>
      <vt:lpstr>What Reviewers Look for in Applications</vt:lpstr>
      <vt:lpstr>Key NIH Review and Grants Web Sites</vt:lpstr>
      <vt:lpstr>Who Can Answer Your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Your Application Is Reviewed</dc:title>
  <dc:creator>Luckett, Donald (NIH/CSR) [E]</dc:creator>
  <cp:keywords>Peer Review, CSR, NIH, Application, Grant, process</cp:keywords>
  <cp:lastModifiedBy>Luckett, Donald (NIH/CSR) [E]</cp:lastModifiedBy>
  <cp:revision>8</cp:revision>
  <dcterms:created xsi:type="dcterms:W3CDTF">2014-08-28T20:49:55Z</dcterms:created>
  <dcterms:modified xsi:type="dcterms:W3CDTF">2014-12-10T15:57:03Z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0x010100170AA479241C4447B5E02DCE81FC562E</vt:lpwstr>
  </property>
  <property fmtid="{D5CDD505-2E9C-101B-9397-08002B2CF9AE}" pid="3" name="Order">
    <vt:r8>2300</vt:r8>
  </property>
  <property fmtid="{D5CDD505-2E9C-101B-9397-08002B2CF9AE}" pid="4" name="Approval Level">
    <vt:lpwstr/>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TemplateUrl">
    <vt:lpwstr/>
  </property>
</Properties>
</file>