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61" r:id="rId3"/>
    <p:sldId id="266" r:id="rId4"/>
    <p:sldId id="271" r:id="rId5"/>
    <p:sldId id="262" r:id="rId6"/>
    <p:sldId id="272" r:id="rId7"/>
    <p:sldId id="263" r:id="rId8"/>
    <p:sldId id="274" r:id="rId9"/>
    <p:sldId id="273" r:id="rId10"/>
    <p:sldId id="275" r:id="rId11"/>
    <p:sldId id="277" r:id="rId12"/>
    <p:sldId id="278" r:id="rId13"/>
    <p:sldId id="279" r:id="rId14"/>
    <p:sldId id="26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4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C8CE-F21D-43F9-A1CF-BC88F1B70FB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0BE3E-9718-4DCB-9D4B-DD3E5175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7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 joining</a:t>
            </a:r>
            <a:r>
              <a:rPr lang="en-US" baseline="0" dirty="0" smtClean="0"/>
              <a:t> us today.  </a:t>
            </a:r>
            <a:r>
              <a:rPr lang="en-US" dirty="0" smtClean="0"/>
              <a:t>I am Valerie Durrant and I’m happy to be here to present to you an Insider Guide to Peer Review.  I’ve been at NIH as an SRO</a:t>
            </a:r>
            <a:r>
              <a:rPr lang="en-US" baseline="0" dirty="0" smtClean="0"/>
              <a:t> for 12 years and have had the opportunity to work with hundreds of reviewers and applicants, colleagues across the NIH, and be part of thousands of reviews.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BE3E-9718-4DCB-9D4B-DD3E51758C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1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My goal in this presentation is to pull together information and advice that you can use in preparing your grant application.  </a:t>
            </a:r>
            <a:r>
              <a:rPr lang="en-US" dirty="0" smtClean="0"/>
              <a:t>Insight</a:t>
            </a:r>
            <a:r>
              <a:rPr lang="en-US" baseline="0" dirty="0" smtClean="0"/>
              <a:t> into the process, what reviewers look for in applications based on input we regularly solicit from study section chairs, hear from reviewers, and see in our positions at NIH.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BE3E-9718-4DCB-9D4B-DD3E51758C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8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BE3E-9718-4DCB-9D4B-DD3E51758C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one or multiple slides…..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BE3E-9718-4DCB-9D4B-DD3E51758C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one or multiple slides…..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BE3E-9718-4DCB-9D4B-DD3E51758C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succinct summaries strategically in your application to reinforce key points (see list above).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BE3E-9718-4DCB-9D4B-DD3E51758C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not too much.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BE3E-9718-4DCB-9D4B-DD3E51758C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reviewers:</a:t>
            </a:r>
            <a:r>
              <a:rPr lang="en-US" baseline="0" dirty="0" smtClean="0"/>
              <a:t> </a:t>
            </a:r>
            <a:r>
              <a:rPr lang="en-US" dirty="0" smtClean="0"/>
              <a:t>sloppy application = sloppy research.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BE3E-9718-4DCB-9D4B-DD3E51758C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one or multiple slides…..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BE3E-9718-4DCB-9D4B-DD3E51758C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714518"/>
            <a:ext cx="7772400" cy="110251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86050"/>
            <a:ext cx="6400800" cy="12001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October 30,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Data Policy Issues Meeting at OER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6945-2A2C-314E-A127-1D24CE71BE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14700"/>
          </a:xfrm>
        </p:spPr>
        <p:txBody>
          <a:bodyPr/>
          <a:lstStyle>
            <a:lvl2pPr>
              <a:defRPr/>
            </a:lvl2pPr>
            <a:lvl3pPr marL="635000" indent="-292100">
              <a:buFont typeface="Arial" pitchFamily="34" charset="0"/>
              <a:buChar char="−"/>
              <a:defRPr baseline="0"/>
            </a:lvl3pPr>
            <a:lvl4pPr marL="914400" indent="-228600">
              <a:buFont typeface="Arial" pitchFamily="34" charset="0"/>
              <a:buChar char="•"/>
              <a:defRPr/>
            </a:lvl4pPr>
            <a:lvl5pPr marL="1257300" indent="-2794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October 30,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Data Policy Issues Meeting at OER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6945-2A2C-314E-A127-1D24CE71BE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90"/>
            <a:ext cx="4040188" cy="2883694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971551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1451390"/>
            <a:ext cx="4041775" cy="2883694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October 30,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Data Policy Issues Meeting at OER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6945-2A2C-314E-A127-1D24CE71BE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7350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October 30,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Data Policy Issues Meeting at OER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6945-2A2C-314E-A127-1D24CE71BE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4514850"/>
            <a:ext cx="716280" cy="5372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October 30,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Data Policy Issues Meeting at OER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6945-2A2C-314E-A127-1D24CE71BE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90"/>
            <a:ext cx="4040188" cy="2883694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971551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1451390"/>
            <a:ext cx="4041775" cy="2883694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4514850"/>
            <a:ext cx="716280" cy="53721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October 30,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Data Policy Issues Meeting at OER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6945-2A2C-314E-A127-1D24CE71BE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7350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4514850"/>
            <a:ext cx="716280" cy="5372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October 30,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Data Policy Issues Meeting at OER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6945-2A2C-314E-A127-1D24CE71BE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October 30,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Data Policy Issues Meeting at OER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6945-2A2C-314E-A127-1D24CE71BE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99" y="724485"/>
            <a:ext cx="7160121" cy="3996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46931" y="1220019"/>
            <a:ext cx="3507878" cy="3429000"/>
          </a:xfrm>
        </p:spPr>
        <p:txBody>
          <a:bodyPr lIns="85478" tIns="42748" rIns="85478" bIns="42748"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7686" y="1220019"/>
            <a:ext cx="3509367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October 30,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Data Policy Issues Meeting at OER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6945-2A2C-314E-A127-1D24CE71BE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  <a:prstGeom prst="rect">
            <a:avLst/>
          </a:prstGeom>
        </p:spPr>
        <p:txBody>
          <a:bodyPr vert="horz" lIns="91305" tIns="45650" rIns="91305" bIns="456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314700"/>
          </a:xfrm>
          <a:prstGeom prst="rect">
            <a:avLst/>
          </a:prstGeom>
        </p:spPr>
        <p:txBody>
          <a:bodyPr vert="horz" lIns="91305" tIns="45650" rIns="91305" bIns="4565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913031"/>
            <a:r>
              <a:rPr lang="en-US" smtClean="0">
                <a:solidFill>
                  <a:prstClr val="black"/>
                </a:solidFill>
              </a:rPr>
              <a:t>October 30,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3031"/>
            <a:r>
              <a:rPr lang="en-US" smtClean="0">
                <a:solidFill>
                  <a:prstClr val="black"/>
                </a:solidFill>
              </a:rPr>
              <a:t>Data Policy Issues Meeting at OER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3031"/>
            <a:fld id="{7C2F6945-2A2C-314E-A127-1D24CE71BE0E}" type="slidenum">
              <a:rPr lang="en-US" smtClean="0">
                <a:solidFill>
                  <a:prstClr val="black"/>
                </a:solidFill>
              </a:rPr>
              <a:pPr defTabSz="913031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8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3031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385" indent="-342385" algn="l" defTabSz="913031" rtl="0" eaLnBrk="1" latinLnBrk="0" hangingPunct="1">
        <a:spcBef>
          <a:spcPct val="20000"/>
        </a:spcBef>
        <a:buClr>
          <a:srgbClr val="719500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385" indent="291663" algn="l" defTabSz="91303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9300" indent="-342900" algn="l" defTabSz="913031" rtl="0" eaLnBrk="1" latinLnBrk="0" hangingPunct="1">
        <a:spcBef>
          <a:spcPct val="20000"/>
        </a:spcBef>
        <a:buFont typeface="Arial" pitchFamily="34" charset="0"/>
        <a:buChar char="−"/>
        <a:tabLst>
          <a:tab pos="976436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2200" indent="-292100" algn="l" defTabSz="9130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5900" indent="-342900" algn="l" defTabSz="91303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0829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46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61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76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1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4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88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3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19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rants.nih.gov/grants/grant_tip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csr.nih.gov/link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r.nih.gov/rost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Insider Guide to Peer Review for Applicants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1200" y="3409950"/>
            <a:ext cx="7315200" cy="12001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/>
              <a:t>Dr. Valerie Durrant </a:t>
            </a:r>
          </a:p>
          <a:p>
            <a:pPr>
              <a:spcBef>
                <a:spcPts val="0"/>
              </a:spcBef>
            </a:pPr>
            <a:r>
              <a:rPr lang="en-US" sz="2000" b="1" smtClean="0"/>
              <a:t>Acting Director 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CSR Division of Neuroscience, Development and Aging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41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Application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enough detail to show feasibility</a:t>
            </a:r>
          </a:p>
          <a:p>
            <a:pPr lvl="1"/>
            <a:r>
              <a:rPr lang="en-US" dirty="0" smtClean="0"/>
              <a:t>Rationale</a:t>
            </a:r>
          </a:p>
          <a:p>
            <a:pPr lvl="1"/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Preliminary Data</a:t>
            </a:r>
          </a:p>
          <a:p>
            <a:r>
              <a:rPr lang="en-US" dirty="0" smtClean="0"/>
              <a:t>Address </a:t>
            </a:r>
            <a:r>
              <a:rPr lang="en-US" dirty="0"/>
              <a:t>potential pitfalls and challenges in the approach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9" name="Picture 3" descr="An image of a dart that has hit the center of its target. Source: Microsoft 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078162"/>
            <a:ext cx="17621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571500"/>
          </a:xfrm>
        </p:spPr>
        <p:txBody>
          <a:bodyPr/>
          <a:lstStyle/>
          <a:p>
            <a:r>
              <a:rPr lang="en-US" dirty="0" smtClean="0"/>
              <a:t>Writing Your Application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reviewers do their work</a:t>
            </a:r>
          </a:p>
          <a:p>
            <a:pPr lvl="1"/>
            <a:r>
              <a:rPr lang="en-US" dirty="0" smtClean="0"/>
              <a:t>Clearly organize your ideas and application</a:t>
            </a:r>
          </a:p>
          <a:p>
            <a:pPr lvl="1"/>
            <a:r>
              <a:rPr lang="en-US" dirty="0" smtClean="0"/>
              <a:t>Be succinct</a:t>
            </a:r>
          </a:p>
          <a:p>
            <a:pPr lvl="1"/>
            <a:r>
              <a:rPr lang="en-US" dirty="0" smtClean="0"/>
              <a:t>Provide brief summaries of critical elements (review criteria)</a:t>
            </a:r>
          </a:p>
          <a:p>
            <a:pPr lvl="1"/>
            <a:r>
              <a:rPr lang="en-US" dirty="0" smtClean="0"/>
              <a:t>Keep it readable </a:t>
            </a:r>
          </a:p>
          <a:p>
            <a:pPr lvl="1"/>
            <a:r>
              <a:rPr lang="en-US" dirty="0" smtClean="0"/>
              <a:t>Proofread, proofread, proofread!</a:t>
            </a:r>
          </a:p>
          <a:p>
            <a:pPr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An image of a dart that has hit the center of its target. Source: Microsoft 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028950"/>
            <a:ext cx="17621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8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Persistent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 and resubmit</a:t>
            </a:r>
          </a:p>
          <a:p>
            <a:r>
              <a:rPr lang="en-US" dirty="0" smtClean="0"/>
              <a:t>Don’t panic if you are not funded or discussed</a:t>
            </a:r>
          </a:p>
          <a:p>
            <a:pPr lvl="1"/>
            <a:r>
              <a:rPr lang="en-US" dirty="0" smtClean="0"/>
              <a:t>Carefully read critiques</a:t>
            </a:r>
          </a:p>
          <a:p>
            <a:pPr lvl="1"/>
            <a:r>
              <a:rPr lang="en-US" dirty="0" smtClean="0"/>
              <a:t>Seek guidance from program directors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32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742950"/>
            <a:ext cx="4800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Insider’s Guide to Peer Review for Applicants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700" dirty="0" smtClean="0"/>
              <a:t>http://www.csr.nih.gov/applicantResources/Insider </a:t>
            </a:r>
            <a:br>
              <a:rPr lang="en-US" sz="1700" dirty="0" smtClean="0"/>
            </a:br>
            <a:endParaRPr lang="en-US" sz="1700" dirty="0"/>
          </a:p>
        </p:txBody>
      </p:sp>
      <p:pic>
        <p:nvPicPr>
          <p:cNvPr id="5" name="Content Placeholder 4" descr="Photo of the first page of the Insider's Guide to Peer Review for Applicants, which includes texts and photos of reveiwers. Source: CSR/NIH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49"/>
            <a:ext cx="3200400" cy="4164249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1523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More </a:t>
            </a:r>
            <a:r>
              <a:rPr lang="en-US" dirty="0"/>
              <a:t>I</a:t>
            </a:r>
            <a:r>
              <a:rPr lang="en-US" dirty="0" smtClean="0"/>
              <a:t>nformation?</a:t>
            </a:r>
            <a:endParaRPr lang="en-US" dirty="0"/>
          </a:p>
        </p:txBody>
      </p:sp>
      <p:pic>
        <p:nvPicPr>
          <p:cNvPr id="4" name="Picture 3" descr="An image of colored penciles (Source Microsoft Office) and the text (CSR/NIH) Get More NIH Grant Writing Tips:  http://grants.nih.gov/grants/grant_tips.htm.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71372"/>
            <a:ext cx="3860800" cy="2857500"/>
          </a:xfrm>
          <a:prstGeom prst="rect">
            <a:avLst/>
          </a:prstGeom>
        </p:spPr>
      </p:pic>
      <p:pic>
        <p:nvPicPr>
          <p:cNvPr id="5" name="Picture 4" descr="A cartoon image of a laptop with a keyboard (Source: Microsoft Office).  On the screen is the following:  www.csr.nih.gov/links  Useful CSR/NIH Links for Applicants (CSR/NIH)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77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 wish I knew then what I know now.”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Collective wisdom from experts involved in the process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Study </a:t>
            </a:r>
            <a:r>
              <a:rPr lang="en-US" dirty="0"/>
              <a:t>section </a:t>
            </a:r>
            <a:r>
              <a:rPr lang="en-US" dirty="0" smtClean="0"/>
              <a:t>chairs</a:t>
            </a:r>
          </a:p>
          <a:p>
            <a:r>
              <a:rPr lang="en-US" dirty="0" smtClean="0"/>
              <a:t>Reviewers</a:t>
            </a:r>
          </a:p>
          <a:p>
            <a:r>
              <a:rPr lang="en-US" dirty="0" smtClean="0"/>
              <a:t>NIH staff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2" descr="Photos or diverse group of individual reviewers disucssing grant applications at their meetings. Source: CSR/NI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6613"/>
            <a:ext cx="82296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7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</a:t>
            </a:r>
            <a:r>
              <a:rPr lang="en-US" dirty="0"/>
              <a:t>N</a:t>
            </a:r>
            <a:r>
              <a:rPr lang="en-US" dirty="0" smtClean="0"/>
              <a:t>eed to Know about NIH Review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50"/>
            <a:ext cx="8229600" cy="3314700"/>
          </a:xfrm>
        </p:spPr>
        <p:txBody>
          <a:bodyPr>
            <a:normAutofit/>
          </a:bodyPr>
          <a:lstStyle/>
          <a:p>
            <a:r>
              <a:rPr lang="en-US" dirty="0"/>
              <a:t>Scientific review is independent from funding </a:t>
            </a:r>
            <a:r>
              <a:rPr lang="en-US" dirty="0" smtClean="0"/>
              <a:t>decisions</a:t>
            </a:r>
          </a:p>
          <a:p>
            <a:r>
              <a:rPr lang="en-US" dirty="0" smtClean="0"/>
              <a:t>Review panels are broad and interdisciplinary</a:t>
            </a:r>
          </a:p>
          <a:p>
            <a:pPr lvl="1" indent="0">
              <a:buNone/>
            </a:pPr>
            <a:r>
              <a:rPr lang="en-US" dirty="0" smtClean="0">
                <a:hlinkClick r:id="rId3"/>
              </a:rPr>
              <a:t>www.csr.nih.gov/rosters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Review criteria for research applications: </a:t>
            </a:r>
          </a:p>
          <a:p>
            <a:pPr marL="0" indent="0">
              <a:buNone/>
            </a:pPr>
            <a:r>
              <a:rPr lang="en-US" dirty="0" smtClean="0"/>
              <a:t>    Significance, Investigator, Innovation, Approach, Environment           	= Overall Impact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52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your homework</a:t>
            </a:r>
          </a:p>
          <a:p>
            <a:pPr lvl="2"/>
            <a:r>
              <a:rPr lang="en-US" dirty="0" smtClean="0"/>
              <a:t>Talk to NIH program staff about ideas and mechanisms</a:t>
            </a:r>
          </a:p>
          <a:p>
            <a:pPr lvl="2"/>
            <a:r>
              <a:rPr lang="en-US" dirty="0" smtClean="0"/>
              <a:t>Ask successful applicants at your institution to share their experiences</a:t>
            </a:r>
          </a:p>
          <a:p>
            <a:pPr lvl="2"/>
            <a:r>
              <a:rPr lang="en-US" dirty="0" smtClean="0"/>
              <a:t>Review instructions, deadlines, and guidelines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a one-page summary and discuss with:</a:t>
            </a:r>
          </a:p>
          <a:p>
            <a:pPr lvl="3"/>
            <a:r>
              <a:rPr lang="en-US" dirty="0"/>
              <a:t>Experienced investigators at your institution/colleagues</a:t>
            </a:r>
          </a:p>
          <a:p>
            <a:pPr lvl="3"/>
            <a:r>
              <a:rPr lang="en-US" dirty="0"/>
              <a:t>Program officers in the NIH institutes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your idea/project</a:t>
            </a:r>
          </a:p>
          <a:p>
            <a:pPr lvl="1"/>
            <a:r>
              <a:rPr lang="en-US" dirty="0" smtClean="0"/>
              <a:t>Start with significance </a:t>
            </a:r>
          </a:p>
          <a:p>
            <a:pPr lvl="3"/>
            <a:r>
              <a:rPr lang="en-US" dirty="0" smtClean="0"/>
              <a:t>Current controversies or issues of importance to the field</a:t>
            </a:r>
          </a:p>
          <a:p>
            <a:pPr lvl="3"/>
            <a:r>
              <a:rPr lang="en-US" dirty="0" smtClean="0"/>
              <a:t>Bring something new to the table</a:t>
            </a:r>
          </a:p>
          <a:p>
            <a:pPr lvl="3"/>
            <a:r>
              <a:rPr lang="en-US" dirty="0" smtClean="0"/>
              <a:t>Broad enough to be of interest to general field</a:t>
            </a:r>
          </a:p>
          <a:p>
            <a:pPr lvl="1"/>
            <a:r>
              <a:rPr lang="en-US" dirty="0" smtClean="0"/>
              <a:t>Keep it focused and feasible</a:t>
            </a:r>
          </a:p>
          <a:p>
            <a:pPr lvl="1"/>
            <a:r>
              <a:rPr lang="en-US" dirty="0" smtClean="0"/>
              <a:t>Write about what you know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Photo of a person's hands at a keyboard working on their grant application. Source: CSR/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9550"/>
            <a:ext cx="19637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050"/>
            <a:ext cx="8229600" cy="3314700"/>
          </a:xfrm>
        </p:spPr>
        <p:txBody>
          <a:bodyPr>
            <a:normAutofit/>
          </a:bodyPr>
          <a:lstStyle/>
          <a:p>
            <a:pPr lvl="1" indent="-342385">
              <a:buClr>
                <a:srgbClr val="719500"/>
              </a:buClr>
              <a:buFont typeface="Arial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cannot disguise a weak idea with great </a:t>
            </a:r>
            <a:r>
              <a:rPr lang="en-US" dirty="0" err="1" smtClean="0"/>
              <a:t>grantsmanship</a:t>
            </a:r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bad </a:t>
            </a:r>
            <a:r>
              <a:rPr lang="en-US" dirty="0" err="1" smtClean="0"/>
              <a:t>grantsmanship</a:t>
            </a:r>
            <a:r>
              <a:rPr lang="en-US" dirty="0" smtClean="0"/>
              <a:t> can disguise </a:t>
            </a:r>
            <a:r>
              <a:rPr lang="en-US" dirty="0"/>
              <a:t>a good idea.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Picture 3" descr="A photo of a person's hands typing at a keyboard, working on a grant application. Source: CSR/NI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9550"/>
            <a:ext cx="1959890" cy="13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1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Application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Sell your project  </a:t>
            </a:r>
          </a:p>
          <a:p>
            <a:pPr lvl="1"/>
            <a:r>
              <a:rPr lang="en-US" dirty="0" smtClean="0"/>
              <a:t>How will your study advance the field?  </a:t>
            </a:r>
          </a:p>
          <a:p>
            <a:pPr lvl="2"/>
            <a:r>
              <a:rPr lang="en-US" dirty="0" smtClean="0"/>
              <a:t>What do we currently know and what will we know at the end?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b="1" dirty="0" smtClean="0">
                <a:solidFill>
                  <a:srgbClr val="66A900"/>
                </a:solidFill>
              </a:rPr>
              <a:t>Remember: </a:t>
            </a:r>
          </a:p>
          <a:p>
            <a:pPr marL="0" indent="0">
              <a:buNone/>
            </a:pPr>
            <a:r>
              <a:rPr lang="en-US" altLang="en-US" sz="2000" b="1" dirty="0" smtClean="0">
                <a:solidFill>
                  <a:srgbClr val="66A900"/>
                </a:solidFill>
              </a:rPr>
              <a:t>Significance </a:t>
            </a:r>
            <a:r>
              <a:rPr lang="en-US" altLang="en-US" sz="2000" b="1" dirty="0">
                <a:solidFill>
                  <a:srgbClr val="66A900"/>
                </a:solidFill>
              </a:rPr>
              <a:t>of your </a:t>
            </a:r>
            <a:r>
              <a:rPr lang="en-US" altLang="en-US" sz="2000" b="1" dirty="0" smtClean="0">
                <a:solidFill>
                  <a:srgbClr val="66A900"/>
                </a:solidFill>
              </a:rPr>
              <a:t>research question/application is not the same as significance of the research area.</a:t>
            </a:r>
            <a:endParaRPr lang="en-US" b="1" dirty="0" smtClean="0">
              <a:solidFill>
                <a:srgbClr val="66A9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3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Application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your audience: Reviewers</a:t>
            </a:r>
          </a:p>
          <a:p>
            <a:pPr lvl="1"/>
            <a:r>
              <a:rPr lang="en-US" dirty="0" smtClean="0"/>
              <a:t>Broad range of scientific expertise and background</a:t>
            </a:r>
          </a:p>
          <a:p>
            <a:pPr lvl="2"/>
            <a:r>
              <a:rPr lang="en-US" dirty="0" smtClean="0"/>
              <a:t>Experts in the field, but maybe not in exact area of your application</a:t>
            </a:r>
          </a:p>
          <a:p>
            <a:endParaRPr lang="en-US" dirty="0" smtClean="0"/>
          </a:p>
        </p:txBody>
      </p:sp>
      <p:pic>
        <p:nvPicPr>
          <p:cNvPr id="4" name="Picture 3" descr="A photo of a group of reviewers around a square of tables discussing a grant applicaiton. Source: CSR/NI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68263"/>
            <a:ext cx="6477000" cy="13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Application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Articulate each aim and how it advances the overall project</a:t>
            </a:r>
          </a:p>
          <a:p>
            <a:r>
              <a:rPr lang="en-US" dirty="0"/>
              <a:t>T</a:t>
            </a:r>
            <a:r>
              <a:rPr lang="en-US" dirty="0" smtClean="0"/>
              <a:t>ell reviewers:</a:t>
            </a:r>
          </a:p>
          <a:p>
            <a:pPr lvl="1"/>
            <a:r>
              <a:rPr lang="en-US" dirty="0" smtClean="0"/>
              <a:t>What you will do</a:t>
            </a:r>
          </a:p>
          <a:p>
            <a:pPr lvl="1"/>
            <a:r>
              <a:rPr lang="en-US" dirty="0" smtClean="0"/>
              <a:t>Why it is important </a:t>
            </a:r>
          </a:p>
          <a:p>
            <a:pPr lvl="1"/>
            <a:r>
              <a:rPr lang="en-US" dirty="0" smtClean="0"/>
              <a:t>How you will do it</a:t>
            </a:r>
          </a:p>
          <a:p>
            <a:pPr lvl="1"/>
            <a:r>
              <a:rPr lang="en-US" dirty="0" smtClean="0"/>
              <a:t>How each piece contributes to the whole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5" name="Picture 3" descr="An image of a dart that has hit the center of its target. Source: Microsoft Off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1" y="3081338"/>
            <a:ext cx="1758949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CSR2013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6C3A77"/>
        </a:solidFill>
        <a:ln>
          <a:noFill/>
        </a:ln>
        <a:extLst/>
      </a:spPr>
      <a:bodyPr wrap="square" lIns="85433" tIns="42726" rIns="85433" bIns="42726">
        <a:spAutoFit/>
      </a:bodyPr>
      <a:lstStyle>
        <a:defPPr eaLnBrk="1" hangingPunct="1">
          <a:spcBef>
            <a:spcPct val="50000"/>
          </a:spcBef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0000000000000000000000000000001 xmlns="2d169068-065e-438e-885c-a01e36a43b2b">Review</S0000000000000000000000000000001>
    <P0000000000000000000000000000001 xmlns="2d169068-065e-438e-885c-a01e36a43b2b">
      <Url>http://public.csr.nih.gov/ReviewerResources/BecomeAReviewer/ECR/_layouts/hisoftware/ScanResultsDialog.aspx?ItemUniqueId=fd3e839a-a8c3-46b6-9219-527c24c158aa&amp;fieldName=Accessibility&amp;IsDlg=1</Url>
      <Description>Review</Description>
    </P0000000000000000000000000000001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E012EB91E594194E909C5D264B122" ma:contentTypeVersion="3" ma:contentTypeDescription="Create a new document." ma:contentTypeScope="" ma:versionID="bc3f9cf000a03a6ef303cbf55b1d8955">
  <xsd:schema xmlns:xsd="http://www.w3.org/2001/XMLSchema" xmlns:xs="http://www.w3.org/2001/XMLSchema" xmlns:p="http://schemas.microsoft.com/office/2006/metadata/properties" xmlns:ns1="http://schemas.microsoft.com/sharepoint/v3" xmlns:ns2="2d169068-065e-438e-885c-a01e36a43b2b" targetNamespace="http://schemas.microsoft.com/office/2006/metadata/properties" ma:root="true" ma:fieldsID="6f6b83c9a2b211a3fec1150e70113c03" ns1:_="" ns2:_="">
    <xsd:import namespace="http://schemas.microsoft.com/sharepoint/v3"/>
    <xsd:import namespace="2d169068-065e-438e-885c-a01e36a43b2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0000000000000000000000000000001" minOccurs="0"/>
                <xsd:element ref="ns2:S000000000000000000000000000000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69068-065e-438e-885c-a01e36a43b2b" elementFormDefault="qualified">
    <xsd:import namespace="http://schemas.microsoft.com/office/2006/documentManagement/types"/>
    <xsd:import namespace="http://schemas.microsoft.com/office/infopath/2007/PartnerControls"/>
    <xsd:element name="P0000000000000000000000000000001" ma:index="10" nillable="true" ma:displayName="Accessibility" ma:internalName="P000000000000000000000000000000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0000000000000000000000000000001" ma:index="11" nillable="true" ma:displayName="Accessibility" ma:internalName="S0000000000000000000000000000001" ma:readOnly="false">
      <xsd:simpleType>
        <xsd:restriction base="dms:Choice">
          <xsd:enumeration value="None"/>
          <xsd:enumeration value="Passed"/>
          <xsd:enumeration value="Review"/>
          <xsd:enumeration value="Fail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57236-F251-4781-8D9A-00B3DA8D1B24}"/>
</file>

<file path=customXml/itemProps2.xml><?xml version="1.0" encoding="utf-8"?>
<ds:datastoreItem xmlns:ds="http://schemas.openxmlformats.org/officeDocument/2006/customXml" ds:itemID="{B68E4F2C-7A28-45EF-8F45-F46B470A9FDC}"/>
</file>

<file path=customXml/itemProps3.xml><?xml version="1.0" encoding="utf-8"?>
<ds:datastoreItem xmlns:ds="http://schemas.openxmlformats.org/officeDocument/2006/customXml" ds:itemID="{FA46DBC1-C424-47C5-80D1-EA805431C745}"/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570</Words>
  <Application>Microsoft Office PowerPoint</Application>
  <PresentationFormat>On-screen Show (16:9)</PresentationFormat>
  <Paragraphs>93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Theme_CSR2013</vt:lpstr>
      <vt:lpstr> Insider Guide to Peer Review for Applicants</vt:lpstr>
      <vt:lpstr>“I wish I knew then what I know now.”  </vt:lpstr>
      <vt:lpstr>What You Need to Know about NIH Review </vt:lpstr>
      <vt:lpstr>Getting Started</vt:lpstr>
      <vt:lpstr>Getting Started</vt:lpstr>
      <vt:lpstr>Getting Started</vt:lpstr>
      <vt:lpstr>Writing Your Application </vt:lpstr>
      <vt:lpstr>Writing Your Application </vt:lpstr>
      <vt:lpstr>Writing Your Application </vt:lpstr>
      <vt:lpstr>Writing Your Application </vt:lpstr>
      <vt:lpstr>Writing Your Application </vt:lpstr>
      <vt:lpstr>Be Persistent </vt:lpstr>
      <vt:lpstr>Insider’s Guide to Peer Review for Applicants   http://www.csr.nih.gov/applicantResources/Insider  </vt:lpstr>
      <vt:lpstr>Want More Information?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Luckett, Donald (NIH/CSR) [E]</dc:creator>
  <cp:lastModifiedBy>IMB User</cp:lastModifiedBy>
  <cp:revision>55</cp:revision>
  <dcterms:created xsi:type="dcterms:W3CDTF">2015-05-27T15:03:25Z</dcterms:created>
  <dcterms:modified xsi:type="dcterms:W3CDTF">2015-11-16T21:08:20Z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0x010100147E012EB91E594194E909C5D264B122</vt:lpwstr>
  </property>
  <property fmtid="{D5CDD505-2E9C-101B-9397-08002B2CF9AE}" pid="3" name="Order">
    <vt:r8>1400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