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20104100" cy="11309350"/>
  <p:notesSz cx="20104100" cy="113093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34583" y="502287"/>
            <a:ext cx="18634932" cy="628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1" i="0" u="sng">
                <a:solidFill>
                  <a:srgbClr val="26226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6226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1" i="0" u="sng">
                <a:solidFill>
                  <a:srgbClr val="26226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0320" cy="8556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19138492" y="3004225"/>
            <a:ext cx="961827" cy="400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8563550"/>
            <a:ext cx="20100320" cy="2736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18938580" y="7374690"/>
            <a:ext cx="1165860" cy="0"/>
          </a:xfrm>
          <a:custGeom>
            <a:avLst/>
            <a:gdLst/>
            <a:ahLst/>
            <a:cxnLst/>
            <a:rect l="l" t="t" r="r" b="b"/>
            <a:pathLst>
              <a:path w="1165859" h="0">
                <a:moveTo>
                  <a:pt x="0" y="0"/>
                </a:moveTo>
                <a:lnTo>
                  <a:pt x="1165519" y="0"/>
                </a:lnTo>
              </a:path>
            </a:pathLst>
          </a:custGeom>
          <a:ln w="150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2413999" y="8552224"/>
            <a:ext cx="384810" cy="0"/>
          </a:xfrm>
          <a:custGeom>
            <a:avLst/>
            <a:gdLst/>
            <a:ahLst/>
            <a:cxnLst/>
            <a:rect l="l" t="t" r="r" b="b"/>
            <a:pathLst>
              <a:path w="384810" h="0">
                <a:moveTo>
                  <a:pt x="0" y="0"/>
                </a:moveTo>
                <a:lnTo>
                  <a:pt x="384731" y="0"/>
                </a:lnTo>
              </a:path>
            </a:pathLst>
          </a:custGeom>
          <a:ln w="75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1550240" y="8559772"/>
            <a:ext cx="362585" cy="0"/>
          </a:xfrm>
          <a:custGeom>
            <a:avLst/>
            <a:gdLst/>
            <a:ahLst/>
            <a:cxnLst/>
            <a:rect l="l" t="t" r="r" b="b"/>
            <a:pathLst>
              <a:path w="362585" h="0">
                <a:moveTo>
                  <a:pt x="0" y="0"/>
                </a:moveTo>
                <a:lnTo>
                  <a:pt x="362099" y="0"/>
                </a:lnTo>
              </a:path>
            </a:pathLst>
          </a:custGeom>
          <a:ln w="75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0" y="11303580"/>
            <a:ext cx="374015" cy="0"/>
          </a:xfrm>
          <a:custGeom>
            <a:avLst/>
            <a:gdLst/>
            <a:ahLst/>
            <a:cxnLst/>
            <a:rect l="l" t="t" r="r" b="b"/>
            <a:pathLst>
              <a:path w="374015" h="0">
                <a:moveTo>
                  <a:pt x="0" y="0"/>
                </a:moveTo>
                <a:lnTo>
                  <a:pt x="373415" y="0"/>
                </a:lnTo>
              </a:path>
            </a:pathLst>
          </a:custGeom>
          <a:ln w="113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1" i="0" u="sng">
                <a:solidFill>
                  <a:srgbClr val="26226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48590" y="1257422"/>
            <a:ext cx="18595975" cy="0"/>
          </a:xfrm>
          <a:custGeom>
            <a:avLst/>
            <a:gdLst/>
            <a:ahLst/>
            <a:cxnLst/>
            <a:rect l="l" t="t" r="r" b="b"/>
            <a:pathLst>
              <a:path w="18595975" h="0">
                <a:moveTo>
                  <a:pt x="0" y="0"/>
                </a:moveTo>
                <a:lnTo>
                  <a:pt x="18595665" y="0"/>
                </a:lnTo>
              </a:path>
            </a:pathLst>
          </a:custGeom>
          <a:ln w="6281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4583" y="509552"/>
            <a:ext cx="18622645" cy="728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1" i="0" u="sng">
                <a:solidFill>
                  <a:srgbClr val="26226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96748" y="3394849"/>
            <a:ext cx="17910602" cy="5323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26226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7" Type="http://schemas.openxmlformats.org/officeDocument/2006/relationships/image" Target="../media/image47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6" Type="http://schemas.openxmlformats.org/officeDocument/2006/relationships/image" Target="../media/image5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Relationship Id="rId4" Type="http://schemas.openxmlformats.org/officeDocument/2006/relationships/image" Target="../media/image65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allofus.org/" TargetMode="External"/><Relationship Id="rId3" Type="http://schemas.openxmlformats.org/officeDocument/2006/relationships/image" Target="../media/image66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hyperlink" Target="https://www.pharmgkb.org/labels" TargetMode="Externa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Relationship Id="rId3" Type="http://schemas.openxmlformats.org/officeDocument/2006/relationships/image" Target="../media/image68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researchallofus.org/" TargetMode="External"/><Relationship Id="rId3" Type="http://schemas.openxmlformats.org/officeDocument/2006/relationships/image" Target="../media/image70.jpg"/><Relationship Id="rId4" Type="http://schemas.openxmlformats.org/officeDocument/2006/relationships/hyperlink" Target="https://allofus.nih.gov/about/all-us-research-program-protocol" TargetMode="Externa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ih.gov/sites/default/files/research-training/initiatives/pmi/20151118-ot-award-policy-guide.pdf" TargetMode="Externa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39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7445"/>
          </a:xfrm>
          <a:custGeom>
            <a:avLst/>
            <a:gdLst/>
            <a:ahLst/>
            <a:cxnLst/>
            <a:rect l="l" t="t" r="r" b="b"/>
            <a:pathLst>
              <a:path w="20104100" h="11307445">
                <a:moveTo>
                  <a:pt x="0" y="11307378"/>
                </a:moveTo>
                <a:lnTo>
                  <a:pt x="20104089" y="11307378"/>
                </a:lnTo>
                <a:lnTo>
                  <a:pt x="20104089" y="0"/>
                </a:lnTo>
                <a:lnTo>
                  <a:pt x="0" y="0"/>
                </a:lnTo>
                <a:lnTo>
                  <a:pt x="0" y="11307378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47543" y="8279514"/>
            <a:ext cx="18595975" cy="0"/>
          </a:xfrm>
          <a:custGeom>
            <a:avLst/>
            <a:gdLst/>
            <a:ahLst/>
            <a:cxnLst/>
            <a:rect l="l" t="t" r="r" b="b"/>
            <a:pathLst>
              <a:path w="18595975" h="0">
                <a:moveTo>
                  <a:pt x="0" y="0"/>
                </a:moveTo>
                <a:lnTo>
                  <a:pt x="18595665" y="0"/>
                </a:lnTo>
              </a:path>
            </a:pathLst>
          </a:custGeom>
          <a:ln w="4187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22680" y="1001927"/>
            <a:ext cx="5805170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5">
                <a:solidFill>
                  <a:srgbClr val="FFFFFF"/>
                </a:solidFill>
                <a:latin typeface="Arial"/>
                <a:cs typeface="Arial"/>
              </a:rPr>
              <a:t>CSR </a:t>
            </a:r>
            <a:r>
              <a:rPr dirty="0" sz="2950" spc="0">
                <a:solidFill>
                  <a:srgbClr val="FFFFFF"/>
                </a:solidFill>
                <a:latin typeface="Arial"/>
                <a:cs typeface="Arial"/>
              </a:rPr>
              <a:t>Council September </a:t>
            </a:r>
            <a:r>
              <a:rPr dirty="0" sz="2950">
                <a:solidFill>
                  <a:srgbClr val="FFFFFF"/>
                </a:solidFill>
                <a:latin typeface="Arial"/>
                <a:cs typeface="Arial"/>
              </a:rPr>
              <a:t>24</a:t>
            </a:r>
            <a:r>
              <a:rPr dirty="0" baseline="25641" sz="2925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baseline="25641" sz="2925" spc="-3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29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34584" y="2080463"/>
            <a:ext cx="11416665" cy="454850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dirty="0" u="none" sz="9900" spc="-10">
                <a:solidFill>
                  <a:srgbClr val="FFFFFF"/>
                </a:solidFill>
              </a:rPr>
              <a:t>Accelerating  Precision </a:t>
            </a:r>
            <a:r>
              <a:rPr dirty="0" u="none" sz="9900" spc="-5">
                <a:solidFill>
                  <a:srgbClr val="FFFFFF"/>
                </a:solidFill>
              </a:rPr>
              <a:t>Medicine  for All of</a:t>
            </a:r>
            <a:r>
              <a:rPr dirty="0" u="none" sz="9900" spc="-405">
                <a:solidFill>
                  <a:srgbClr val="FFFFFF"/>
                </a:solidFill>
              </a:rPr>
              <a:t> </a:t>
            </a:r>
            <a:r>
              <a:rPr dirty="0" u="none" sz="9900" spc="-10">
                <a:solidFill>
                  <a:srgbClr val="FFFFFF"/>
                </a:solidFill>
              </a:rPr>
              <a:t>Us</a:t>
            </a:r>
            <a:endParaRPr sz="9900"/>
          </a:p>
        </p:txBody>
      </p:sp>
      <p:sp>
        <p:nvSpPr>
          <p:cNvPr id="6" name="object 6"/>
          <p:cNvSpPr/>
          <p:nvPr/>
        </p:nvSpPr>
        <p:spPr>
          <a:xfrm>
            <a:off x="781046" y="9156882"/>
            <a:ext cx="1377825" cy="1214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834875" y="8969860"/>
            <a:ext cx="5682615" cy="1744980"/>
          </a:xfrm>
          <a:prstGeom prst="rect">
            <a:avLst/>
          </a:prstGeom>
        </p:spPr>
        <p:txBody>
          <a:bodyPr wrap="square" lIns="0" tIns="831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dirty="0" sz="3300" spc="-5">
                <a:solidFill>
                  <a:srgbClr val="FFFFFF"/>
                </a:solidFill>
                <a:latin typeface="Arial"/>
                <a:cs typeface="Arial"/>
              </a:rPr>
              <a:t>Joni L. Rutter,</a:t>
            </a:r>
            <a:r>
              <a:rPr dirty="0" sz="3300" spc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300" spc="-10">
                <a:solidFill>
                  <a:srgbClr val="FFFFFF"/>
                </a:solidFill>
                <a:latin typeface="Arial"/>
                <a:cs typeface="Arial"/>
              </a:rPr>
              <a:t>PhD</a:t>
            </a:r>
            <a:endParaRPr sz="3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dirty="0" sz="3300" spc="-10">
                <a:solidFill>
                  <a:srgbClr val="FFFFFF"/>
                </a:solidFill>
                <a:latin typeface="Arial"/>
                <a:cs typeface="Arial"/>
              </a:rPr>
              <a:t>Director </a:t>
            </a:r>
            <a:r>
              <a:rPr dirty="0" sz="33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3300" spc="-10">
                <a:solidFill>
                  <a:srgbClr val="FFFFFF"/>
                </a:solidFill>
                <a:latin typeface="Arial"/>
                <a:cs typeface="Arial"/>
              </a:rPr>
              <a:t>Scientific</a:t>
            </a:r>
            <a:r>
              <a:rPr dirty="0" sz="33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300" spc="-5">
                <a:solidFill>
                  <a:srgbClr val="FFFFFF"/>
                </a:solidFill>
                <a:latin typeface="Arial"/>
                <a:cs typeface="Arial"/>
              </a:rPr>
              <a:t>Programs</a:t>
            </a:r>
            <a:endParaRPr sz="3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dirty="0" sz="3300" spc="-10" i="1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dirty="0" sz="3300" spc="-5" i="1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3300" spc="-10" i="1">
                <a:solidFill>
                  <a:srgbClr val="FFFFFF"/>
                </a:solidFill>
                <a:latin typeface="Arial"/>
                <a:cs typeface="Arial"/>
              </a:rPr>
              <a:t>Us </a:t>
            </a:r>
            <a:r>
              <a:rPr dirty="0" sz="3300" spc="-5">
                <a:solidFill>
                  <a:srgbClr val="FFFFFF"/>
                </a:solidFill>
                <a:latin typeface="Arial"/>
                <a:cs typeface="Arial"/>
              </a:rPr>
              <a:t>Research</a:t>
            </a:r>
            <a:r>
              <a:rPr dirty="0" sz="33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300" spc="-10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endParaRPr sz="33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491379" y="2158871"/>
            <a:ext cx="5854530" cy="31304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491378" y="5000374"/>
            <a:ext cx="5867272" cy="49584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45730" y="10285390"/>
            <a:ext cx="306070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10">
                <a:solidFill>
                  <a:srgbClr val="898989"/>
                </a:solidFill>
                <a:latin typeface="Arial"/>
                <a:cs typeface="Arial"/>
              </a:rPr>
              <a:t>10</a:t>
            </a:r>
            <a:endParaRPr sz="19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524" y="500110"/>
            <a:ext cx="17108805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3950"/>
              <a:t>Major building blocks of the </a:t>
            </a:r>
            <a:r>
              <a:rPr dirty="0" u="none" sz="3950" i="1">
                <a:latin typeface="Arial"/>
                <a:cs typeface="Arial"/>
              </a:rPr>
              <a:t>All of Us </a:t>
            </a:r>
            <a:r>
              <a:rPr dirty="0" u="none" sz="3950" spc="-5"/>
              <a:t>Research Program </a:t>
            </a:r>
            <a:r>
              <a:rPr dirty="0" u="none" sz="3950"/>
              <a:t>consortium -</a:t>
            </a:r>
            <a:r>
              <a:rPr dirty="0" u="none" sz="3950" spc="275"/>
              <a:t> </a:t>
            </a:r>
            <a:r>
              <a:rPr dirty="0" u="none" sz="3950"/>
              <a:t>2</a:t>
            </a:r>
            <a:endParaRPr sz="39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7078" y="1474146"/>
            <a:ext cx="5879836" cy="9718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148958" y="2593087"/>
            <a:ext cx="5055235" cy="28524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678180" marR="668655">
              <a:lnSpc>
                <a:spcPct val="100000"/>
              </a:lnSpc>
              <a:spcBef>
                <a:spcPts val="95"/>
              </a:spcBef>
            </a:pPr>
            <a:r>
              <a:rPr dirty="0" sz="3300" spc="-10" b="1">
                <a:solidFill>
                  <a:srgbClr val="262262"/>
                </a:solidFill>
                <a:latin typeface="Arial"/>
                <a:cs typeface="Arial"/>
              </a:rPr>
              <a:t>THE</a:t>
            </a:r>
            <a:r>
              <a:rPr dirty="0" sz="3300" spc="-70" b="1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3300" spc="-55" b="1">
                <a:solidFill>
                  <a:srgbClr val="262262"/>
                </a:solidFill>
                <a:latin typeface="Arial"/>
                <a:cs typeface="Arial"/>
              </a:rPr>
              <a:t>PARTICIPANT  </a:t>
            </a:r>
            <a:r>
              <a:rPr dirty="0" sz="3300" spc="-10" b="1">
                <a:solidFill>
                  <a:srgbClr val="262262"/>
                </a:solidFill>
                <a:latin typeface="Arial"/>
                <a:cs typeface="Arial"/>
              </a:rPr>
              <a:t>CENTER</a:t>
            </a:r>
            <a:r>
              <a:rPr dirty="0" sz="3300" b="1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3300" spc="-5" b="1">
                <a:solidFill>
                  <a:srgbClr val="262262"/>
                </a:solidFill>
                <a:latin typeface="Arial"/>
                <a:cs typeface="Arial"/>
              </a:rPr>
              <a:t>/</a:t>
            </a:r>
            <a:endParaRPr sz="3300">
              <a:latin typeface="Arial"/>
              <a:cs typeface="Arial"/>
            </a:endParaRPr>
          </a:p>
          <a:p>
            <a:pPr marL="401955">
              <a:lnSpc>
                <a:spcPts val="3954"/>
              </a:lnSpc>
            </a:pPr>
            <a:r>
              <a:rPr dirty="0" sz="3300" spc="-10" b="1">
                <a:solidFill>
                  <a:srgbClr val="262262"/>
                </a:solidFill>
                <a:latin typeface="Arial"/>
                <a:cs typeface="Arial"/>
              </a:rPr>
              <a:t>DIRECT</a:t>
            </a:r>
            <a:r>
              <a:rPr dirty="0" sz="3300" spc="-20" b="1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3300" spc="-10" b="1">
                <a:solidFill>
                  <a:srgbClr val="262262"/>
                </a:solidFill>
                <a:latin typeface="Arial"/>
                <a:cs typeface="Arial"/>
              </a:rPr>
              <a:t>VOLUNTEER</a:t>
            </a:r>
            <a:endParaRPr sz="3300">
              <a:latin typeface="Arial"/>
              <a:cs typeface="Arial"/>
            </a:endParaRPr>
          </a:p>
          <a:p>
            <a:pPr algn="ctr" marL="12700" marR="5080">
              <a:lnSpc>
                <a:spcPct val="100000"/>
              </a:lnSpc>
              <a:spcBef>
                <a:spcPts val="2085"/>
              </a:spcBef>
            </a:pPr>
            <a:r>
              <a:rPr dirty="0" sz="2300">
                <a:solidFill>
                  <a:srgbClr val="262262"/>
                </a:solidFill>
                <a:latin typeface="Arial"/>
                <a:cs typeface="Arial"/>
              </a:rPr>
              <a:t>Direct volunteer participant enrollment,  digital engagement innovation, and  consumer health</a:t>
            </a:r>
            <a:r>
              <a:rPr dirty="0" sz="2300" spc="5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262262"/>
                </a:solidFill>
                <a:latin typeface="Arial"/>
                <a:cs typeface="Arial"/>
              </a:rPr>
              <a:t>technologies</a:t>
            </a:r>
            <a:endParaRPr sz="2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50735" y="5759112"/>
            <a:ext cx="3453129" cy="7289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38125" marR="5080" indent="-226060">
              <a:lnSpc>
                <a:spcPct val="100000"/>
              </a:lnSpc>
              <a:spcBef>
                <a:spcPts val="105"/>
              </a:spcBef>
            </a:pPr>
            <a:r>
              <a:rPr dirty="0" sz="2300" i="1">
                <a:solidFill>
                  <a:srgbClr val="262262"/>
                </a:solidFill>
                <a:latin typeface="Arial"/>
                <a:cs typeface="Arial"/>
              </a:rPr>
              <a:t>Scripps Research Institute  </a:t>
            </a:r>
            <a:r>
              <a:rPr dirty="0" sz="2300" spc="-5" i="1">
                <a:solidFill>
                  <a:srgbClr val="262262"/>
                </a:solidFill>
                <a:latin typeface="Arial"/>
                <a:cs typeface="Arial"/>
              </a:rPr>
              <a:t>(with multiple</a:t>
            </a:r>
            <a:r>
              <a:rPr dirty="0" sz="2300" spc="60" i="1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2300" i="1">
                <a:solidFill>
                  <a:srgbClr val="262262"/>
                </a:solidFill>
                <a:latin typeface="Arial"/>
                <a:cs typeface="Arial"/>
              </a:rPr>
              <a:t>partners)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61414" y="6831260"/>
            <a:ext cx="3434079" cy="13823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1270">
              <a:lnSpc>
                <a:spcPct val="100600"/>
              </a:lnSpc>
              <a:spcBef>
                <a:spcPts val="95"/>
              </a:spcBef>
            </a:pPr>
            <a:r>
              <a:rPr dirty="0" sz="2950" b="1">
                <a:solidFill>
                  <a:srgbClr val="171919"/>
                </a:solidFill>
                <a:latin typeface="Arial"/>
                <a:cs typeface="Arial"/>
              </a:rPr>
              <a:t>Wenchi </a:t>
            </a:r>
            <a:r>
              <a:rPr dirty="0" sz="2950" spc="0" b="1">
                <a:solidFill>
                  <a:srgbClr val="171919"/>
                </a:solidFill>
                <a:latin typeface="Arial"/>
                <a:cs typeface="Arial"/>
              </a:rPr>
              <a:t>Liang,</a:t>
            </a:r>
            <a:r>
              <a:rPr dirty="0" sz="2950" spc="-55" b="1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 b="1">
                <a:solidFill>
                  <a:srgbClr val="171919"/>
                </a:solidFill>
                <a:latin typeface="Arial"/>
                <a:cs typeface="Arial"/>
              </a:rPr>
              <a:t>PhD  </a:t>
            </a:r>
            <a:r>
              <a:rPr dirty="0" sz="2950" spc="-25">
                <a:solidFill>
                  <a:srgbClr val="171919"/>
                </a:solidFill>
                <a:latin typeface="Arial"/>
                <a:cs typeface="Arial"/>
              </a:rPr>
              <a:t>Valerie</a:t>
            </a:r>
            <a:r>
              <a:rPr dirty="0" sz="2950" spc="-30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171919"/>
                </a:solidFill>
                <a:latin typeface="Arial"/>
                <a:cs typeface="Arial"/>
              </a:rPr>
              <a:t>Bartlett,</a:t>
            </a:r>
            <a:r>
              <a:rPr dirty="0" sz="2950" spc="-30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ESA </a:t>
            </a:r>
            <a:r>
              <a:rPr dirty="0" sz="2950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Sam </a:t>
            </a:r>
            <a:r>
              <a:rPr dirty="0" sz="2950" spc="-20">
                <a:solidFill>
                  <a:srgbClr val="171919"/>
                </a:solidFill>
                <a:latin typeface="Arial"/>
                <a:cs typeface="Arial"/>
              </a:rPr>
              <a:t>Butler,</a:t>
            </a:r>
            <a:r>
              <a:rPr dirty="0" sz="2950" spc="-30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ESA</a:t>
            </a:r>
            <a:endParaRPr sz="2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26051" y="8640440"/>
            <a:ext cx="1701164" cy="13823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1905">
              <a:lnSpc>
                <a:spcPct val="100600"/>
              </a:lnSpc>
              <a:spcBef>
                <a:spcPts val="95"/>
              </a:spcBef>
            </a:pPr>
            <a:r>
              <a:rPr dirty="0" sz="2950" spc="0">
                <a:solidFill>
                  <a:srgbClr val="171919"/>
                </a:solidFill>
                <a:latin typeface="Arial"/>
                <a:cs typeface="Arial"/>
              </a:rPr>
              <a:t>U24:</a:t>
            </a:r>
            <a:r>
              <a:rPr dirty="0" sz="2950" spc="-120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TPC  SEP  </a:t>
            </a:r>
            <a:r>
              <a:rPr dirty="0" sz="2950">
                <a:solidFill>
                  <a:srgbClr val="171919"/>
                </a:solidFill>
                <a:latin typeface="Arial"/>
                <a:cs typeface="Arial"/>
              </a:rPr>
              <a:t>5</a:t>
            </a:r>
            <a:r>
              <a:rPr dirty="0" sz="2950">
                <a:solidFill>
                  <a:srgbClr val="171919"/>
                </a:solidFill>
                <a:latin typeface="Arial"/>
                <a:cs typeface="Arial"/>
              </a:rPr>
              <a:t>/</a:t>
            </a:r>
            <a:r>
              <a:rPr dirty="0" sz="2950">
                <a:solidFill>
                  <a:srgbClr val="171919"/>
                </a:solidFill>
                <a:latin typeface="Arial"/>
                <a:cs typeface="Arial"/>
              </a:rPr>
              <a:t>23</a:t>
            </a:r>
            <a:r>
              <a:rPr dirty="0" sz="2950">
                <a:solidFill>
                  <a:srgbClr val="171919"/>
                </a:solidFill>
                <a:latin typeface="Arial"/>
                <a:cs typeface="Arial"/>
              </a:rPr>
              <a:t>/</a:t>
            </a:r>
            <a:r>
              <a:rPr dirty="0" sz="2950">
                <a:solidFill>
                  <a:srgbClr val="171919"/>
                </a:solidFill>
                <a:latin typeface="Arial"/>
                <a:cs typeface="Arial"/>
              </a:rPr>
              <a:t>201</a:t>
            </a:r>
            <a:r>
              <a:rPr dirty="0" sz="2950" spc="0">
                <a:solidFill>
                  <a:srgbClr val="171919"/>
                </a:solidFill>
                <a:latin typeface="Arial"/>
                <a:cs typeface="Arial"/>
              </a:rPr>
              <a:t>6</a:t>
            </a:r>
            <a:endParaRPr sz="29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73901" y="1528585"/>
            <a:ext cx="5858897" cy="9445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813220" y="2235346"/>
            <a:ext cx="4580255" cy="28524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521334" marR="514984" indent="635">
              <a:lnSpc>
                <a:spcPct val="100000"/>
              </a:lnSpc>
              <a:spcBef>
                <a:spcPts val="95"/>
              </a:spcBef>
            </a:pPr>
            <a:r>
              <a:rPr dirty="0" sz="3300" spc="-40" b="1">
                <a:solidFill>
                  <a:srgbClr val="262262"/>
                </a:solidFill>
                <a:latin typeface="Arial"/>
                <a:cs typeface="Arial"/>
              </a:rPr>
              <a:t>HEALTHCARE  </a:t>
            </a:r>
            <a:r>
              <a:rPr dirty="0" sz="3300" spc="-10" b="1">
                <a:solidFill>
                  <a:srgbClr val="262262"/>
                </a:solidFill>
                <a:latin typeface="Arial"/>
                <a:cs typeface="Arial"/>
              </a:rPr>
              <a:t>PROVIDER</a:t>
            </a:r>
            <a:r>
              <a:rPr dirty="0" sz="3300" spc="-65" b="1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3300" spc="-5" b="1">
                <a:solidFill>
                  <a:srgbClr val="262262"/>
                </a:solidFill>
                <a:latin typeface="Arial"/>
                <a:cs typeface="Arial"/>
              </a:rPr>
              <a:t>ORGS  </a:t>
            </a:r>
            <a:r>
              <a:rPr dirty="0" sz="3300" spc="-10" b="1">
                <a:solidFill>
                  <a:srgbClr val="262262"/>
                </a:solidFill>
                <a:latin typeface="Arial"/>
                <a:cs typeface="Arial"/>
              </a:rPr>
              <a:t>NETWORK</a:t>
            </a:r>
            <a:endParaRPr sz="3300">
              <a:latin typeface="Arial"/>
              <a:cs typeface="Arial"/>
            </a:endParaRPr>
          </a:p>
          <a:p>
            <a:pPr algn="ctr" marL="12700" marR="5080" indent="-1905">
              <a:lnSpc>
                <a:spcPct val="100000"/>
              </a:lnSpc>
              <a:spcBef>
                <a:spcPts val="2080"/>
              </a:spcBef>
            </a:pPr>
            <a:r>
              <a:rPr dirty="0" sz="2300">
                <a:solidFill>
                  <a:srgbClr val="262262"/>
                </a:solidFill>
                <a:latin typeface="Arial"/>
                <a:cs typeface="Arial"/>
              </a:rPr>
              <a:t>HPOs </a:t>
            </a:r>
            <a:r>
              <a:rPr dirty="0" sz="2300" spc="-10">
                <a:solidFill>
                  <a:srgbClr val="262262"/>
                </a:solidFill>
                <a:latin typeface="Arial"/>
                <a:cs typeface="Arial"/>
              </a:rPr>
              <a:t>with </a:t>
            </a:r>
            <a:r>
              <a:rPr dirty="0" sz="2300">
                <a:solidFill>
                  <a:srgbClr val="262262"/>
                </a:solidFill>
                <a:latin typeface="Arial"/>
                <a:cs typeface="Arial"/>
              </a:rPr>
              <a:t>clinical </a:t>
            </a:r>
            <a:r>
              <a:rPr dirty="0" sz="2300" spc="0">
                <a:solidFill>
                  <a:srgbClr val="262262"/>
                </a:solidFill>
                <a:latin typeface="Arial"/>
                <a:cs typeface="Arial"/>
              </a:rPr>
              <a:t>&amp; </a:t>
            </a:r>
            <a:r>
              <a:rPr dirty="0" sz="2300">
                <a:solidFill>
                  <a:srgbClr val="262262"/>
                </a:solidFill>
                <a:latin typeface="Arial"/>
                <a:cs typeface="Arial"/>
              </a:rPr>
              <a:t>scientific  expertise, enrollment </a:t>
            </a:r>
            <a:r>
              <a:rPr dirty="0" sz="2300" spc="0">
                <a:solidFill>
                  <a:srgbClr val="262262"/>
                </a:solidFill>
                <a:latin typeface="Arial"/>
                <a:cs typeface="Arial"/>
              </a:rPr>
              <a:t>&amp; </a:t>
            </a:r>
            <a:r>
              <a:rPr dirty="0" sz="2300">
                <a:solidFill>
                  <a:srgbClr val="262262"/>
                </a:solidFill>
                <a:latin typeface="Arial"/>
                <a:cs typeface="Arial"/>
              </a:rPr>
              <a:t>retention of  participants</a:t>
            </a:r>
            <a:endParaRPr sz="2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99511" y="5401371"/>
            <a:ext cx="5004435" cy="7289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45770" marR="5080" indent="-433705">
              <a:lnSpc>
                <a:spcPct val="100000"/>
              </a:lnSpc>
              <a:spcBef>
                <a:spcPts val="105"/>
              </a:spcBef>
            </a:pPr>
            <a:r>
              <a:rPr dirty="0" sz="2300" i="1">
                <a:solidFill>
                  <a:srgbClr val="262262"/>
                </a:solidFill>
                <a:latin typeface="Arial"/>
                <a:cs typeface="Arial"/>
              </a:rPr>
              <a:t>10 regional medical centers,6 FQHCs,  </a:t>
            </a:r>
            <a:r>
              <a:rPr dirty="0" sz="2300" spc="-50" i="1">
                <a:solidFill>
                  <a:srgbClr val="262262"/>
                </a:solidFill>
                <a:latin typeface="Arial"/>
                <a:cs typeface="Arial"/>
              </a:rPr>
              <a:t>VA, </a:t>
            </a:r>
            <a:r>
              <a:rPr dirty="0" sz="2300" i="1">
                <a:solidFill>
                  <a:srgbClr val="262262"/>
                </a:solidFill>
                <a:latin typeface="Arial"/>
                <a:cs typeface="Arial"/>
              </a:rPr>
              <a:t>totaling165 enrollment</a:t>
            </a:r>
            <a:r>
              <a:rPr dirty="0" sz="2300" spc="75" i="1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2300" i="1">
                <a:solidFill>
                  <a:srgbClr val="262262"/>
                </a:solidFill>
                <a:latin typeface="Arial"/>
                <a:cs typeface="Arial"/>
              </a:rPr>
              <a:t>sites</a:t>
            </a:r>
            <a:endParaRPr sz="2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16460" y="6574030"/>
            <a:ext cx="4172585" cy="13823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19760">
              <a:lnSpc>
                <a:spcPct val="100000"/>
              </a:lnSpc>
              <a:spcBef>
                <a:spcPts val="114"/>
              </a:spcBef>
            </a:pPr>
            <a:r>
              <a:rPr dirty="0" sz="2950" spc="0" b="1">
                <a:solidFill>
                  <a:srgbClr val="171919"/>
                </a:solidFill>
                <a:latin typeface="Arial"/>
                <a:cs typeface="Arial"/>
              </a:rPr>
              <a:t>Lisa Steele,</a:t>
            </a:r>
            <a:r>
              <a:rPr dirty="0" sz="2950" spc="-20" b="1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 b="1">
                <a:solidFill>
                  <a:srgbClr val="171919"/>
                </a:solidFill>
                <a:latin typeface="Arial"/>
                <a:cs typeface="Arial"/>
              </a:rPr>
              <a:t>PhD</a:t>
            </a:r>
            <a:endParaRPr sz="2950">
              <a:latin typeface="Arial"/>
              <a:cs typeface="Arial"/>
            </a:endParaRPr>
          </a:p>
          <a:p>
            <a:pPr marL="12700" marR="5080" indent="575310">
              <a:lnSpc>
                <a:spcPct val="100600"/>
              </a:lnSpc>
            </a:pPr>
            <a:r>
              <a:rPr dirty="0" sz="2950" spc="0">
                <a:solidFill>
                  <a:srgbClr val="171919"/>
                </a:solidFill>
                <a:latin typeface="Arial"/>
                <a:cs typeface="Arial"/>
              </a:rPr>
              <a:t>Colin </a:t>
            </a:r>
            <a:r>
              <a:rPr dirty="0" sz="2950" spc="-20">
                <a:solidFill>
                  <a:srgbClr val="171919"/>
                </a:solidFill>
                <a:latin typeface="Arial"/>
                <a:cs typeface="Arial"/>
              </a:rPr>
              <a:t>Fraser,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ESA  UG3: HPO </a:t>
            </a:r>
            <a:r>
              <a:rPr dirty="0" sz="2950" spc="0">
                <a:solidFill>
                  <a:srgbClr val="171919"/>
                </a:solidFill>
                <a:latin typeface="Arial"/>
                <a:cs typeface="Arial"/>
              </a:rPr>
              <a:t>(1)</a:t>
            </a:r>
            <a:r>
              <a:rPr dirty="0" sz="2950" spc="-85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171919"/>
                </a:solidFill>
                <a:latin typeface="Arial"/>
                <a:cs typeface="Arial"/>
              </a:rPr>
              <a:t>5/25/2016</a:t>
            </a:r>
            <a:endParaRPr sz="2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90948" y="8487992"/>
            <a:ext cx="4423410" cy="17303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0600"/>
              </a:lnSpc>
              <a:spcBef>
                <a:spcPts val="95"/>
              </a:spcBef>
            </a:pPr>
            <a:r>
              <a:rPr dirty="0" sz="2950" spc="0" b="1">
                <a:solidFill>
                  <a:srgbClr val="171919"/>
                </a:solidFill>
                <a:latin typeface="Arial"/>
                <a:cs typeface="Arial"/>
              </a:rPr>
              <a:t>Michael </a:t>
            </a:r>
            <a:r>
              <a:rPr dirty="0" sz="2950" spc="5" b="1">
                <a:solidFill>
                  <a:srgbClr val="171919"/>
                </a:solidFill>
                <a:latin typeface="Arial"/>
                <a:cs typeface="Arial"/>
              </a:rPr>
              <a:t>Bloom, PhD</a:t>
            </a:r>
            <a:r>
              <a:rPr dirty="0" sz="2950" spc="-60" b="1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0" b="1">
                <a:solidFill>
                  <a:srgbClr val="171919"/>
                </a:solidFill>
                <a:latin typeface="Arial"/>
                <a:cs typeface="Arial"/>
              </a:rPr>
              <a:t>and  </a:t>
            </a:r>
            <a:r>
              <a:rPr dirty="0" sz="2950" spc="5" b="1">
                <a:solidFill>
                  <a:srgbClr val="171919"/>
                </a:solidFill>
                <a:latin typeface="Arial"/>
                <a:cs typeface="Arial"/>
              </a:rPr>
              <a:t>Noni </a:t>
            </a:r>
            <a:r>
              <a:rPr dirty="0" sz="2950" b="1">
                <a:solidFill>
                  <a:srgbClr val="171919"/>
                </a:solidFill>
                <a:latin typeface="Arial"/>
                <a:cs typeface="Arial"/>
              </a:rPr>
              <a:t>Byrnes,</a:t>
            </a:r>
            <a:r>
              <a:rPr dirty="0" sz="2950" spc="5" b="1">
                <a:solidFill>
                  <a:srgbClr val="171919"/>
                </a:solidFill>
                <a:latin typeface="Arial"/>
                <a:cs typeface="Arial"/>
              </a:rPr>
              <a:t> PhD</a:t>
            </a:r>
            <a:endParaRPr sz="2950">
              <a:latin typeface="Arial"/>
              <a:cs typeface="Arial"/>
            </a:endParaRPr>
          </a:p>
          <a:p>
            <a:pPr algn="ctr">
              <a:lnSpc>
                <a:spcPts val="2735"/>
              </a:lnSpc>
            </a:pPr>
            <a:r>
              <a:rPr dirty="0" sz="2950" spc="0">
                <a:solidFill>
                  <a:srgbClr val="171919"/>
                </a:solidFill>
                <a:latin typeface="Arial"/>
                <a:cs typeface="Arial"/>
              </a:rPr>
              <a:t>Zohra Rasuli,</a:t>
            </a:r>
            <a:r>
              <a:rPr dirty="0" sz="2950" spc="-20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ESA</a:t>
            </a:r>
            <a:endParaRPr sz="2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2950" spc="-100">
                <a:solidFill>
                  <a:srgbClr val="171919"/>
                </a:solidFill>
                <a:latin typeface="Arial"/>
                <a:cs typeface="Arial"/>
              </a:rPr>
              <a:t>OT: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HPO </a:t>
            </a:r>
            <a:r>
              <a:rPr dirty="0" sz="2950" spc="0">
                <a:solidFill>
                  <a:srgbClr val="171919"/>
                </a:solidFill>
                <a:latin typeface="Arial"/>
                <a:cs typeface="Arial"/>
              </a:rPr>
              <a:t>(2)</a:t>
            </a:r>
            <a:r>
              <a:rPr dirty="0" sz="2950" spc="60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171919"/>
                </a:solidFill>
                <a:latin typeface="Arial"/>
                <a:cs typeface="Arial"/>
              </a:rPr>
              <a:t>9/27/2016</a:t>
            </a:r>
            <a:endParaRPr sz="29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489283" y="1639567"/>
            <a:ext cx="6018530" cy="9142730"/>
          </a:xfrm>
          <a:custGeom>
            <a:avLst/>
            <a:gdLst/>
            <a:ahLst/>
            <a:cxnLst/>
            <a:rect l="l" t="t" r="r" b="b"/>
            <a:pathLst>
              <a:path w="6018530" h="9142730">
                <a:moveTo>
                  <a:pt x="5015010" y="0"/>
                </a:moveTo>
                <a:lnTo>
                  <a:pt x="1003027" y="0"/>
                </a:lnTo>
                <a:lnTo>
                  <a:pt x="954429" y="1156"/>
                </a:lnTo>
                <a:lnTo>
                  <a:pt x="906429" y="4591"/>
                </a:lnTo>
                <a:lnTo>
                  <a:pt x="859077" y="10252"/>
                </a:lnTo>
                <a:lnTo>
                  <a:pt x="812428" y="18086"/>
                </a:lnTo>
                <a:lnTo>
                  <a:pt x="766534" y="28040"/>
                </a:lnTo>
                <a:lnTo>
                  <a:pt x="721446" y="40063"/>
                </a:lnTo>
                <a:lnTo>
                  <a:pt x="677218" y="54101"/>
                </a:lnTo>
                <a:lnTo>
                  <a:pt x="633903" y="70102"/>
                </a:lnTo>
                <a:lnTo>
                  <a:pt x="591552" y="88014"/>
                </a:lnTo>
                <a:lnTo>
                  <a:pt x="550218" y="107783"/>
                </a:lnTo>
                <a:lnTo>
                  <a:pt x="509954" y="129358"/>
                </a:lnTo>
                <a:lnTo>
                  <a:pt x="470813" y="152686"/>
                </a:lnTo>
                <a:lnTo>
                  <a:pt x="432846" y="177714"/>
                </a:lnTo>
                <a:lnTo>
                  <a:pt x="396107" y="204390"/>
                </a:lnTo>
                <a:lnTo>
                  <a:pt x="360648" y="232661"/>
                </a:lnTo>
                <a:lnTo>
                  <a:pt x="326521" y="262475"/>
                </a:lnTo>
                <a:lnTo>
                  <a:pt x="293779" y="293779"/>
                </a:lnTo>
                <a:lnTo>
                  <a:pt x="262475" y="326521"/>
                </a:lnTo>
                <a:lnTo>
                  <a:pt x="232661" y="360648"/>
                </a:lnTo>
                <a:lnTo>
                  <a:pt x="204390" y="396107"/>
                </a:lnTo>
                <a:lnTo>
                  <a:pt x="177714" y="432846"/>
                </a:lnTo>
                <a:lnTo>
                  <a:pt x="152686" y="470813"/>
                </a:lnTo>
                <a:lnTo>
                  <a:pt x="129358" y="509954"/>
                </a:lnTo>
                <a:lnTo>
                  <a:pt x="107783" y="550218"/>
                </a:lnTo>
                <a:lnTo>
                  <a:pt x="88014" y="591552"/>
                </a:lnTo>
                <a:lnTo>
                  <a:pt x="70102" y="633903"/>
                </a:lnTo>
                <a:lnTo>
                  <a:pt x="54101" y="677218"/>
                </a:lnTo>
                <a:lnTo>
                  <a:pt x="40063" y="721446"/>
                </a:lnTo>
                <a:lnTo>
                  <a:pt x="28040" y="766534"/>
                </a:lnTo>
                <a:lnTo>
                  <a:pt x="18086" y="812428"/>
                </a:lnTo>
                <a:lnTo>
                  <a:pt x="10252" y="859077"/>
                </a:lnTo>
                <a:lnTo>
                  <a:pt x="4591" y="906429"/>
                </a:lnTo>
                <a:lnTo>
                  <a:pt x="1156" y="954429"/>
                </a:lnTo>
                <a:lnTo>
                  <a:pt x="0" y="1003027"/>
                </a:lnTo>
                <a:lnTo>
                  <a:pt x="0" y="8139197"/>
                </a:lnTo>
                <a:lnTo>
                  <a:pt x="1156" y="8187795"/>
                </a:lnTo>
                <a:lnTo>
                  <a:pt x="4591" y="8235795"/>
                </a:lnTo>
                <a:lnTo>
                  <a:pt x="10252" y="8283147"/>
                </a:lnTo>
                <a:lnTo>
                  <a:pt x="18086" y="8329796"/>
                </a:lnTo>
                <a:lnTo>
                  <a:pt x="28040" y="8375690"/>
                </a:lnTo>
                <a:lnTo>
                  <a:pt x="40063" y="8420778"/>
                </a:lnTo>
                <a:lnTo>
                  <a:pt x="54101" y="8465006"/>
                </a:lnTo>
                <a:lnTo>
                  <a:pt x="70102" y="8508321"/>
                </a:lnTo>
                <a:lnTo>
                  <a:pt x="88014" y="8550672"/>
                </a:lnTo>
                <a:lnTo>
                  <a:pt x="107783" y="8592006"/>
                </a:lnTo>
                <a:lnTo>
                  <a:pt x="129358" y="8632270"/>
                </a:lnTo>
                <a:lnTo>
                  <a:pt x="152686" y="8671411"/>
                </a:lnTo>
                <a:lnTo>
                  <a:pt x="177714" y="8709378"/>
                </a:lnTo>
                <a:lnTo>
                  <a:pt x="204390" y="8746117"/>
                </a:lnTo>
                <a:lnTo>
                  <a:pt x="232661" y="8781576"/>
                </a:lnTo>
                <a:lnTo>
                  <a:pt x="262475" y="8815703"/>
                </a:lnTo>
                <a:lnTo>
                  <a:pt x="293779" y="8848445"/>
                </a:lnTo>
                <a:lnTo>
                  <a:pt x="326521" y="8879749"/>
                </a:lnTo>
                <a:lnTo>
                  <a:pt x="360648" y="8909563"/>
                </a:lnTo>
                <a:lnTo>
                  <a:pt x="396107" y="8937834"/>
                </a:lnTo>
                <a:lnTo>
                  <a:pt x="432846" y="8964510"/>
                </a:lnTo>
                <a:lnTo>
                  <a:pt x="470813" y="8989538"/>
                </a:lnTo>
                <a:lnTo>
                  <a:pt x="509954" y="9012866"/>
                </a:lnTo>
                <a:lnTo>
                  <a:pt x="550218" y="9034441"/>
                </a:lnTo>
                <a:lnTo>
                  <a:pt x="591552" y="9054210"/>
                </a:lnTo>
                <a:lnTo>
                  <a:pt x="633903" y="9072122"/>
                </a:lnTo>
                <a:lnTo>
                  <a:pt x="677218" y="9088123"/>
                </a:lnTo>
                <a:lnTo>
                  <a:pt x="721446" y="9102161"/>
                </a:lnTo>
                <a:lnTo>
                  <a:pt x="766534" y="9114184"/>
                </a:lnTo>
                <a:lnTo>
                  <a:pt x="812428" y="9124138"/>
                </a:lnTo>
                <a:lnTo>
                  <a:pt x="859077" y="9131972"/>
                </a:lnTo>
                <a:lnTo>
                  <a:pt x="906429" y="9137633"/>
                </a:lnTo>
                <a:lnTo>
                  <a:pt x="954429" y="9141068"/>
                </a:lnTo>
                <a:lnTo>
                  <a:pt x="1003027" y="9142225"/>
                </a:lnTo>
                <a:lnTo>
                  <a:pt x="5015010" y="9142225"/>
                </a:lnTo>
                <a:lnTo>
                  <a:pt x="5063608" y="9141068"/>
                </a:lnTo>
                <a:lnTo>
                  <a:pt x="5111609" y="9137633"/>
                </a:lnTo>
                <a:lnTo>
                  <a:pt x="5158960" y="9131972"/>
                </a:lnTo>
                <a:lnTo>
                  <a:pt x="5205609" y="9124138"/>
                </a:lnTo>
                <a:lnTo>
                  <a:pt x="5251504" y="9114184"/>
                </a:lnTo>
                <a:lnTo>
                  <a:pt x="5296591" y="9102161"/>
                </a:lnTo>
                <a:lnTo>
                  <a:pt x="5340819" y="9088123"/>
                </a:lnTo>
                <a:lnTo>
                  <a:pt x="5384135" y="9072122"/>
                </a:lnTo>
                <a:lnTo>
                  <a:pt x="5426486" y="9054210"/>
                </a:lnTo>
                <a:lnTo>
                  <a:pt x="5467819" y="9034441"/>
                </a:lnTo>
                <a:lnTo>
                  <a:pt x="5508083" y="9012866"/>
                </a:lnTo>
                <a:lnTo>
                  <a:pt x="5547225" y="8989538"/>
                </a:lnTo>
                <a:lnTo>
                  <a:pt x="5585191" y="8964510"/>
                </a:lnTo>
                <a:lnTo>
                  <a:pt x="5621930" y="8937834"/>
                </a:lnTo>
                <a:lnTo>
                  <a:pt x="5657390" y="8909563"/>
                </a:lnTo>
                <a:lnTo>
                  <a:pt x="5691516" y="8879749"/>
                </a:lnTo>
                <a:lnTo>
                  <a:pt x="5724258" y="8848445"/>
                </a:lnTo>
                <a:lnTo>
                  <a:pt x="5755562" y="8815703"/>
                </a:lnTo>
                <a:lnTo>
                  <a:pt x="5785376" y="8781576"/>
                </a:lnTo>
                <a:lnTo>
                  <a:pt x="5813647" y="8746117"/>
                </a:lnTo>
                <a:lnTo>
                  <a:pt x="5840323" y="8709378"/>
                </a:lnTo>
                <a:lnTo>
                  <a:pt x="5865351" y="8671411"/>
                </a:lnTo>
                <a:lnTo>
                  <a:pt x="5888679" y="8632270"/>
                </a:lnTo>
                <a:lnTo>
                  <a:pt x="5910254" y="8592006"/>
                </a:lnTo>
                <a:lnTo>
                  <a:pt x="5930023" y="8550672"/>
                </a:lnTo>
                <a:lnTo>
                  <a:pt x="5947935" y="8508321"/>
                </a:lnTo>
                <a:lnTo>
                  <a:pt x="5963936" y="8465006"/>
                </a:lnTo>
                <a:lnTo>
                  <a:pt x="5977974" y="8420778"/>
                </a:lnTo>
                <a:lnTo>
                  <a:pt x="5989997" y="8375690"/>
                </a:lnTo>
                <a:lnTo>
                  <a:pt x="5999952" y="8329796"/>
                </a:lnTo>
                <a:lnTo>
                  <a:pt x="6007785" y="8283147"/>
                </a:lnTo>
                <a:lnTo>
                  <a:pt x="6013446" y="8235795"/>
                </a:lnTo>
                <a:lnTo>
                  <a:pt x="6016881" y="8187795"/>
                </a:lnTo>
                <a:lnTo>
                  <a:pt x="6018038" y="8139197"/>
                </a:lnTo>
                <a:lnTo>
                  <a:pt x="6018038" y="1003027"/>
                </a:lnTo>
                <a:lnTo>
                  <a:pt x="6016881" y="954429"/>
                </a:lnTo>
                <a:lnTo>
                  <a:pt x="6013446" y="906429"/>
                </a:lnTo>
                <a:lnTo>
                  <a:pt x="6007785" y="859077"/>
                </a:lnTo>
                <a:lnTo>
                  <a:pt x="5999952" y="812428"/>
                </a:lnTo>
                <a:lnTo>
                  <a:pt x="5989997" y="766534"/>
                </a:lnTo>
                <a:lnTo>
                  <a:pt x="5977974" y="721446"/>
                </a:lnTo>
                <a:lnTo>
                  <a:pt x="5963936" y="677218"/>
                </a:lnTo>
                <a:lnTo>
                  <a:pt x="5947935" y="633903"/>
                </a:lnTo>
                <a:lnTo>
                  <a:pt x="5930023" y="591552"/>
                </a:lnTo>
                <a:lnTo>
                  <a:pt x="5910254" y="550218"/>
                </a:lnTo>
                <a:lnTo>
                  <a:pt x="5888679" y="509954"/>
                </a:lnTo>
                <a:lnTo>
                  <a:pt x="5865351" y="470813"/>
                </a:lnTo>
                <a:lnTo>
                  <a:pt x="5840323" y="432846"/>
                </a:lnTo>
                <a:lnTo>
                  <a:pt x="5813647" y="396107"/>
                </a:lnTo>
                <a:lnTo>
                  <a:pt x="5785376" y="360648"/>
                </a:lnTo>
                <a:lnTo>
                  <a:pt x="5755562" y="326521"/>
                </a:lnTo>
                <a:lnTo>
                  <a:pt x="5724258" y="293779"/>
                </a:lnTo>
                <a:lnTo>
                  <a:pt x="5691516" y="262475"/>
                </a:lnTo>
                <a:lnTo>
                  <a:pt x="5657390" y="232661"/>
                </a:lnTo>
                <a:lnTo>
                  <a:pt x="5621930" y="204390"/>
                </a:lnTo>
                <a:lnTo>
                  <a:pt x="5585191" y="177714"/>
                </a:lnTo>
                <a:lnTo>
                  <a:pt x="5547225" y="152686"/>
                </a:lnTo>
                <a:lnTo>
                  <a:pt x="5508083" y="129358"/>
                </a:lnTo>
                <a:lnTo>
                  <a:pt x="5467819" y="107783"/>
                </a:lnTo>
                <a:lnTo>
                  <a:pt x="5426486" y="88014"/>
                </a:lnTo>
                <a:lnTo>
                  <a:pt x="5384135" y="70102"/>
                </a:lnTo>
                <a:lnTo>
                  <a:pt x="5340819" y="54101"/>
                </a:lnTo>
                <a:lnTo>
                  <a:pt x="5296591" y="40063"/>
                </a:lnTo>
                <a:lnTo>
                  <a:pt x="5251504" y="28040"/>
                </a:lnTo>
                <a:lnTo>
                  <a:pt x="5205609" y="18086"/>
                </a:lnTo>
                <a:lnTo>
                  <a:pt x="5158960" y="10252"/>
                </a:lnTo>
                <a:lnTo>
                  <a:pt x="5111609" y="4591"/>
                </a:lnTo>
                <a:lnTo>
                  <a:pt x="5063608" y="1156"/>
                </a:lnTo>
                <a:lnTo>
                  <a:pt x="5015010" y="0"/>
                </a:lnTo>
                <a:close/>
              </a:path>
            </a:pathLst>
          </a:custGeom>
          <a:solidFill>
            <a:srgbClr val="7AC79B">
              <a:alpha val="25097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3863020" y="4562103"/>
            <a:ext cx="5268595" cy="22745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208915" marR="199390" indent="-1270">
              <a:lnSpc>
                <a:spcPct val="100000"/>
              </a:lnSpc>
              <a:spcBef>
                <a:spcPts val="95"/>
              </a:spcBef>
            </a:pPr>
            <a:r>
              <a:rPr dirty="0" sz="3300" spc="-25" b="1">
                <a:solidFill>
                  <a:srgbClr val="262262"/>
                </a:solidFill>
                <a:latin typeface="Arial"/>
                <a:cs typeface="Arial"/>
              </a:rPr>
              <a:t>COMMUNICATIONS </a:t>
            </a:r>
            <a:r>
              <a:rPr dirty="0" sz="3300" spc="-5" b="1">
                <a:solidFill>
                  <a:srgbClr val="262262"/>
                </a:solidFill>
                <a:latin typeface="Arial"/>
                <a:cs typeface="Arial"/>
              </a:rPr>
              <a:t>&amp;  </a:t>
            </a:r>
            <a:r>
              <a:rPr dirty="0" sz="3300" spc="-10" b="1">
                <a:solidFill>
                  <a:srgbClr val="262262"/>
                </a:solidFill>
                <a:latin typeface="Arial"/>
                <a:cs typeface="Arial"/>
              </a:rPr>
              <a:t>COMMUNITY</a:t>
            </a:r>
            <a:r>
              <a:rPr dirty="0" sz="3300" spc="-95" b="1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3300" spc="-10" b="1">
                <a:solidFill>
                  <a:srgbClr val="262262"/>
                </a:solidFill>
                <a:latin typeface="Arial"/>
                <a:cs typeface="Arial"/>
              </a:rPr>
              <a:t>NETWORK</a:t>
            </a:r>
            <a:endParaRPr sz="3300">
              <a:latin typeface="Arial"/>
              <a:cs typeface="Arial"/>
            </a:endParaRPr>
          </a:p>
          <a:p>
            <a:pPr algn="ctr" marL="12065" marR="5080" indent="-635">
              <a:lnSpc>
                <a:spcPct val="100000"/>
              </a:lnSpc>
              <a:spcBef>
                <a:spcPts val="1490"/>
              </a:spcBef>
            </a:pPr>
            <a:r>
              <a:rPr dirty="0" sz="2300">
                <a:solidFill>
                  <a:srgbClr val="262262"/>
                </a:solidFill>
                <a:latin typeface="Arial"/>
                <a:cs typeface="Arial"/>
              </a:rPr>
              <a:t>Communications, marketing, and design  expertise; engagement coordination and  community partners </a:t>
            </a:r>
            <a:r>
              <a:rPr dirty="0" sz="2300" spc="-5">
                <a:solidFill>
                  <a:srgbClr val="262262"/>
                </a:solidFill>
                <a:latin typeface="Arial"/>
                <a:cs typeface="Arial"/>
              </a:rPr>
              <a:t>network</a:t>
            </a:r>
            <a:endParaRPr sz="23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867124" y="7062249"/>
            <a:ext cx="5260340" cy="7289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113030">
              <a:lnSpc>
                <a:spcPct val="100000"/>
              </a:lnSpc>
              <a:spcBef>
                <a:spcPts val="105"/>
              </a:spcBef>
            </a:pPr>
            <a:r>
              <a:rPr dirty="0" sz="2300" spc="0" i="1">
                <a:solidFill>
                  <a:srgbClr val="262262"/>
                </a:solidFill>
                <a:latin typeface="Arial"/>
                <a:cs typeface="Arial"/>
              </a:rPr>
              <a:t>Wondros, </a:t>
            </a:r>
            <a:r>
              <a:rPr dirty="0" sz="2300" spc="-5" i="1">
                <a:solidFill>
                  <a:srgbClr val="262262"/>
                </a:solidFill>
                <a:latin typeface="Arial"/>
                <a:cs typeface="Arial"/>
              </a:rPr>
              <a:t>HCM, </a:t>
            </a:r>
            <a:r>
              <a:rPr dirty="0" sz="2300" i="1">
                <a:solidFill>
                  <a:srgbClr val="262262"/>
                </a:solidFill>
                <a:latin typeface="Arial"/>
                <a:cs typeface="Arial"/>
              </a:rPr>
              <a:t>34 community partner  </a:t>
            </a:r>
            <a:r>
              <a:rPr dirty="0" sz="2300" i="1">
                <a:solidFill>
                  <a:srgbClr val="262262"/>
                </a:solidFill>
                <a:latin typeface="Arial"/>
                <a:cs typeface="Arial"/>
              </a:rPr>
              <a:t>orgs, and future </a:t>
            </a:r>
            <a:r>
              <a:rPr dirty="0" sz="2300" spc="-5" i="1">
                <a:solidFill>
                  <a:srgbClr val="262262"/>
                </a:solidFill>
                <a:latin typeface="Arial"/>
                <a:cs typeface="Arial"/>
              </a:rPr>
              <a:t>awards </a:t>
            </a:r>
            <a:r>
              <a:rPr dirty="0" sz="2300" i="1">
                <a:solidFill>
                  <a:srgbClr val="262262"/>
                </a:solidFill>
                <a:latin typeface="Arial"/>
                <a:cs typeface="Arial"/>
              </a:rPr>
              <a:t>to grow</a:t>
            </a:r>
            <a:r>
              <a:rPr dirty="0" sz="2300" spc="80" i="1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2300" spc="-5" i="1">
                <a:solidFill>
                  <a:srgbClr val="262262"/>
                </a:solidFill>
                <a:latin typeface="Arial"/>
                <a:cs typeface="Arial"/>
              </a:rPr>
              <a:t>network</a:t>
            </a:r>
            <a:endParaRPr sz="23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490331" y="1640614"/>
            <a:ext cx="6018530" cy="9142730"/>
          </a:xfrm>
          <a:custGeom>
            <a:avLst/>
            <a:gdLst/>
            <a:ahLst/>
            <a:cxnLst/>
            <a:rect l="l" t="t" r="r" b="b"/>
            <a:pathLst>
              <a:path w="6018530" h="9142730">
                <a:moveTo>
                  <a:pt x="0" y="1003027"/>
                </a:moveTo>
                <a:lnTo>
                  <a:pt x="1156" y="954429"/>
                </a:lnTo>
                <a:lnTo>
                  <a:pt x="4591" y="906429"/>
                </a:lnTo>
                <a:lnTo>
                  <a:pt x="10252" y="859077"/>
                </a:lnTo>
                <a:lnTo>
                  <a:pt x="18086" y="812428"/>
                </a:lnTo>
                <a:lnTo>
                  <a:pt x="28040" y="766534"/>
                </a:lnTo>
                <a:lnTo>
                  <a:pt x="40063" y="721446"/>
                </a:lnTo>
                <a:lnTo>
                  <a:pt x="54101" y="677218"/>
                </a:lnTo>
                <a:lnTo>
                  <a:pt x="70102" y="633903"/>
                </a:lnTo>
                <a:lnTo>
                  <a:pt x="88014" y="591552"/>
                </a:lnTo>
                <a:lnTo>
                  <a:pt x="107783" y="550218"/>
                </a:lnTo>
                <a:lnTo>
                  <a:pt x="129358" y="509954"/>
                </a:lnTo>
                <a:lnTo>
                  <a:pt x="152686" y="470813"/>
                </a:lnTo>
                <a:lnTo>
                  <a:pt x="177714" y="432846"/>
                </a:lnTo>
                <a:lnTo>
                  <a:pt x="204390" y="396107"/>
                </a:lnTo>
                <a:lnTo>
                  <a:pt x="232661" y="360648"/>
                </a:lnTo>
                <a:lnTo>
                  <a:pt x="262475" y="326521"/>
                </a:lnTo>
                <a:lnTo>
                  <a:pt x="293779" y="293779"/>
                </a:lnTo>
                <a:lnTo>
                  <a:pt x="326521" y="262475"/>
                </a:lnTo>
                <a:lnTo>
                  <a:pt x="360648" y="232661"/>
                </a:lnTo>
                <a:lnTo>
                  <a:pt x="396107" y="204390"/>
                </a:lnTo>
                <a:lnTo>
                  <a:pt x="432846" y="177714"/>
                </a:lnTo>
                <a:lnTo>
                  <a:pt x="470813" y="152686"/>
                </a:lnTo>
                <a:lnTo>
                  <a:pt x="509954" y="129358"/>
                </a:lnTo>
                <a:lnTo>
                  <a:pt x="550218" y="107783"/>
                </a:lnTo>
                <a:lnTo>
                  <a:pt x="591552" y="88014"/>
                </a:lnTo>
                <a:lnTo>
                  <a:pt x="633903" y="70102"/>
                </a:lnTo>
                <a:lnTo>
                  <a:pt x="677218" y="54101"/>
                </a:lnTo>
                <a:lnTo>
                  <a:pt x="721446" y="40063"/>
                </a:lnTo>
                <a:lnTo>
                  <a:pt x="766534" y="28040"/>
                </a:lnTo>
                <a:lnTo>
                  <a:pt x="812428" y="18086"/>
                </a:lnTo>
                <a:lnTo>
                  <a:pt x="859077" y="10252"/>
                </a:lnTo>
                <a:lnTo>
                  <a:pt x="906429" y="4591"/>
                </a:lnTo>
                <a:lnTo>
                  <a:pt x="954429" y="1156"/>
                </a:lnTo>
                <a:lnTo>
                  <a:pt x="1003027" y="0"/>
                </a:lnTo>
                <a:lnTo>
                  <a:pt x="5015011" y="0"/>
                </a:lnTo>
                <a:lnTo>
                  <a:pt x="5063608" y="1156"/>
                </a:lnTo>
                <a:lnTo>
                  <a:pt x="5111609" y="4591"/>
                </a:lnTo>
                <a:lnTo>
                  <a:pt x="5158960" y="10252"/>
                </a:lnTo>
                <a:lnTo>
                  <a:pt x="5205609" y="18086"/>
                </a:lnTo>
                <a:lnTo>
                  <a:pt x="5251504" y="28040"/>
                </a:lnTo>
                <a:lnTo>
                  <a:pt x="5296591" y="40063"/>
                </a:lnTo>
                <a:lnTo>
                  <a:pt x="5340819" y="54101"/>
                </a:lnTo>
                <a:lnTo>
                  <a:pt x="5384135" y="70102"/>
                </a:lnTo>
                <a:lnTo>
                  <a:pt x="5426486" y="88014"/>
                </a:lnTo>
                <a:lnTo>
                  <a:pt x="5467819" y="107783"/>
                </a:lnTo>
                <a:lnTo>
                  <a:pt x="5508083" y="129358"/>
                </a:lnTo>
                <a:lnTo>
                  <a:pt x="5547225" y="152686"/>
                </a:lnTo>
                <a:lnTo>
                  <a:pt x="5585191" y="177714"/>
                </a:lnTo>
                <a:lnTo>
                  <a:pt x="5621931" y="204390"/>
                </a:lnTo>
                <a:lnTo>
                  <a:pt x="5657390" y="232661"/>
                </a:lnTo>
                <a:lnTo>
                  <a:pt x="5691516" y="262475"/>
                </a:lnTo>
                <a:lnTo>
                  <a:pt x="5724258" y="293779"/>
                </a:lnTo>
                <a:lnTo>
                  <a:pt x="5755562" y="326521"/>
                </a:lnTo>
                <a:lnTo>
                  <a:pt x="5785376" y="360648"/>
                </a:lnTo>
                <a:lnTo>
                  <a:pt x="5813647" y="396107"/>
                </a:lnTo>
                <a:lnTo>
                  <a:pt x="5840323" y="432846"/>
                </a:lnTo>
                <a:lnTo>
                  <a:pt x="5865351" y="470813"/>
                </a:lnTo>
                <a:lnTo>
                  <a:pt x="5888679" y="509954"/>
                </a:lnTo>
                <a:lnTo>
                  <a:pt x="5910254" y="550218"/>
                </a:lnTo>
                <a:lnTo>
                  <a:pt x="5930024" y="591552"/>
                </a:lnTo>
                <a:lnTo>
                  <a:pt x="5947935" y="633903"/>
                </a:lnTo>
                <a:lnTo>
                  <a:pt x="5963937" y="677218"/>
                </a:lnTo>
                <a:lnTo>
                  <a:pt x="5977975" y="721446"/>
                </a:lnTo>
                <a:lnTo>
                  <a:pt x="5989997" y="766534"/>
                </a:lnTo>
                <a:lnTo>
                  <a:pt x="5999952" y="812428"/>
                </a:lnTo>
                <a:lnTo>
                  <a:pt x="6007786" y="859077"/>
                </a:lnTo>
                <a:lnTo>
                  <a:pt x="6013446" y="906429"/>
                </a:lnTo>
                <a:lnTo>
                  <a:pt x="6016881" y="954429"/>
                </a:lnTo>
                <a:lnTo>
                  <a:pt x="6018038" y="1003027"/>
                </a:lnTo>
                <a:lnTo>
                  <a:pt x="6018038" y="8139197"/>
                </a:lnTo>
                <a:lnTo>
                  <a:pt x="6016881" y="8187795"/>
                </a:lnTo>
                <a:lnTo>
                  <a:pt x="6013446" y="8235796"/>
                </a:lnTo>
                <a:lnTo>
                  <a:pt x="6007786" y="8283147"/>
                </a:lnTo>
                <a:lnTo>
                  <a:pt x="5999952" y="8329796"/>
                </a:lnTo>
                <a:lnTo>
                  <a:pt x="5989997" y="8375691"/>
                </a:lnTo>
                <a:lnTo>
                  <a:pt x="5977975" y="8420778"/>
                </a:lnTo>
                <a:lnTo>
                  <a:pt x="5963937" y="8465006"/>
                </a:lnTo>
                <a:lnTo>
                  <a:pt x="5947935" y="8508322"/>
                </a:lnTo>
                <a:lnTo>
                  <a:pt x="5930024" y="8550673"/>
                </a:lnTo>
                <a:lnTo>
                  <a:pt x="5910254" y="8592006"/>
                </a:lnTo>
                <a:lnTo>
                  <a:pt x="5888679" y="8632270"/>
                </a:lnTo>
                <a:lnTo>
                  <a:pt x="5865351" y="8671412"/>
                </a:lnTo>
                <a:lnTo>
                  <a:pt x="5840323" y="8709378"/>
                </a:lnTo>
                <a:lnTo>
                  <a:pt x="5813647" y="8746117"/>
                </a:lnTo>
                <a:lnTo>
                  <a:pt x="5785376" y="8781577"/>
                </a:lnTo>
                <a:lnTo>
                  <a:pt x="5755562" y="8815703"/>
                </a:lnTo>
                <a:lnTo>
                  <a:pt x="5724258" y="8848445"/>
                </a:lnTo>
                <a:lnTo>
                  <a:pt x="5691516" y="8879749"/>
                </a:lnTo>
                <a:lnTo>
                  <a:pt x="5657390" y="8909563"/>
                </a:lnTo>
                <a:lnTo>
                  <a:pt x="5621931" y="8937834"/>
                </a:lnTo>
                <a:lnTo>
                  <a:pt x="5585191" y="8964510"/>
                </a:lnTo>
                <a:lnTo>
                  <a:pt x="5547225" y="8989538"/>
                </a:lnTo>
                <a:lnTo>
                  <a:pt x="5508083" y="9012866"/>
                </a:lnTo>
                <a:lnTo>
                  <a:pt x="5467819" y="9034441"/>
                </a:lnTo>
                <a:lnTo>
                  <a:pt x="5426486" y="9054211"/>
                </a:lnTo>
                <a:lnTo>
                  <a:pt x="5384135" y="9072122"/>
                </a:lnTo>
                <a:lnTo>
                  <a:pt x="5340819" y="9088123"/>
                </a:lnTo>
                <a:lnTo>
                  <a:pt x="5296591" y="9102162"/>
                </a:lnTo>
                <a:lnTo>
                  <a:pt x="5251504" y="9114184"/>
                </a:lnTo>
                <a:lnTo>
                  <a:pt x="5205609" y="9124139"/>
                </a:lnTo>
                <a:lnTo>
                  <a:pt x="5158960" y="9131973"/>
                </a:lnTo>
                <a:lnTo>
                  <a:pt x="5111609" y="9137633"/>
                </a:lnTo>
                <a:lnTo>
                  <a:pt x="5063608" y="9141068"/>
                </a:lnTo>
                <a:lnTo>
                  <a:pt x="5015011" y="9142225"/>
                </a:lnTo>
                <a:lnTo>
                  <a:pt x="1003027" y="9142225"/>
                </a:lnTo>
                <a:lnTo>
                  <a:pt x="954429" y="9141068"/>
                </a:lnTo>
                <a:lnTo>
                  <a:pt x="906429" y="9137633"/>
                </a:lnTo>
                <a:lnTo>
                  <a:pt x="859077" y="9131973"/>
                </a:lnTo>
                <a:lnTo>
                  <a:pt x="812428" y="9124139"/>
                </a:lnTo>
                <a:lnTo>
                  <a:pt x="766534" y="9114184"/>
                </a:lnTo>
                <a:lnTo>
                  <a:pt x="721446" y="9102162"/>
                </a:lnTo>
                <a:lnTo>
                  <a:pt x="677218" y="9088123"/>
                </a:lnTo>
                <a:lnTo>
                  <a:pt x="633903" y="9072122"/>
                </a:lnTo>
                <a:lnTo>
                  <a:pt x="591552" y="9054211"/>
                </a:lnTo>
                <a:lnTo>
                  <a:pt x="550218" y="9034441"/>
                </a:lnTo>
                <a:lnTo>
                  <a:pt x="509954" y="9012866"/>
                </a:lnTo>
                <a:lnTo>
                  <a:pt x="470813" y="8989538"/>
                </a:lnTo>
                <a:lnTo>
                  <a:pt x="432846" y="8964510"/>
                </a:lnTo>
                <a:lnTo>
                  <a:pt x="396107" y="8937834"/>
                </a:lnTo>
                <a:lnTo>
                  <a:pt x="360648" y="8909563"/>
                </a:lnTo>
                <a:lnTo>
                  <a:pt x="326521" y="8879749"/>
                </a:lnTo>
                <a:lnTo>
                  <a:pt x="293779" y="8848445"/>
                </a:lnTo>
                <a:lnTo>
                  <a:pt x="262475" y="8815703"/>
                </a:lnTo>
                <a:lnTo>
                  <a:pt x="232661" y="8781577"/>
                </a:lnTo>
                <a:lnTo>
                  <a:pt x="204390" y="8746117"/>
                </a:lnTo>
                <a:lnTo>
                  <a:pt x="177714" y="8709378"/>
                </a:lnTo>
                <a:lnTo>
                  <a:pt x="152686" y="8671412"/>
                </a:lnTo>
                <a:lnTo>
                  <a:pt x="129358" y="8632270"/>
                </a:lnTo>
                <a:lnTo>
                  <a:pt x="107783" y="8592006"/>
                </a:lnTo>
                <a:lnTo>
                  <a:pt x="88014" y="8550673"/>
                </a:lnTo>
                <a:lnTo>
                  <a:pt x="70102" y="8508322"/>
                </a:lnTo>
                <a:lnTo>
                  <a:pt x="54101" y="8465006"/>
                </a:lnTo>
                <a:lnTo>
                  <a:pt x="40063" y="8420778"/>
                </a:lnTo>
                <a:lnTo>
                  <a:pt x="28040" y="8375691"/>
                </a:lnTo>
                <a:lnTo>
                  <a:pt x="18086" y="8329796"/>
                </a:lnTo>
                <a:lnTo>
                  <a:pt x="10252" y="8283147"/>
                </a:lnTo>
                <a:lnTo>
                  <a:pt x="4591" y="8235796"/>
                </a:lnTo>
                <a:lnTo>
                  <a:pt x="1156" y="8187795"/>
                </a:lnTo>
                <a:lnTo>
                  <a:pt x="0" y="8139197"/>
                </a:lnTo>
                <a:lnTo>
                  <a:pt x="0" y="1003027"/>
                </a:lnTo>
                <a:close/>
              </a:path>
            </a:pathLst>
          </a:custGeom>
          <a:ln w="10469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5524" y="362086"/>
            <a:ext cx="6303645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3950" spc="-95"/>
              <a:t>Two </a:t>
            </a:r>
            <a:r>
              <a:rPr dirty="0" u="none" sz="3950"/>
              <a:t>Paths to</a:t>
            </a:r>
            <a:r>
              <a:rPr dirty="0" u="none" sz="3950" spc="125"/>
              <a:t> </a:t>
            </a:r>
            <a:r>
              <a:rPr dirty="0" u="none" sz="3950" spc="-5"/>
              <a:t>Participation</a:t>
            </a:r>
            <a:endParaRPr sz="3950"/>
          </a:p>
        </p:txBody>
      </p:sp>
      <p:sp>
        <p:nvSpPr>
          <p:cNvPr id="3" name="object 3"/>
          <p:cNvSpPr txBox="1"/>
          <p:nvPr/>
        </p:nvSpPr>
        <p:spPr>
          <a:xfrm>
            <a:off x="4770553" y="5493752"/>
            <a:ext cx="3979545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-10" b="1">
                <a:latin typeface="Arial"/>
                <a:cs typeface="Arial"/>
              </a:rPr>
              <a:t>Direct Volunteers</a:t>
            </a:r>
            <a:r>
              <a:rPr dirty="0" sz="2950" spc="-130" b="1">
                <a:latin typeface="Arial"/>
                <a:cs typeface="Arial"/>
              </a:rPr>
              <a:t> </a:t>
            </a:r>
            <a:r>
              <a:rPr dirty="0" sz="2950" spc="-5" b="1">
                <a:latin typeface="Arial"/>
                <a:cs typeface="Arial"/>
              </a:rPr>
              <a:t>(DV)</a:t>
            </a:r>
            <a:endParaRPr sz="29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90713" y="6742548"/>
            <a:ext cx="607060" cy="1015365"/>
          </a:xfrm>
          <a:custGeom>
            <a:avLst/>
            <a:gdLst/>
            <a:ahLst/>
            <a:cxnLst/>
            <a:rect l="l" t="t" r="r" b="b"/>
            <a:pathLst>
              <a:path w="607059" h="1015365">
                <a:moveTo>
                  <a:pt x="511732" y="0"/>
                </a:moveTo>
                <a:lnTo>
                  <a:pt x="94793" y="0"/>
                </a:lnTo>
                <a:lnTo>
                  <a:pt x="57992" y="6679"/>
                </a:lnTo>
                <a:lnTo>
                  <a:pt x="27849" y="24855"/>
                </a:lnTo>
                <a:lnTo>
                  <a:pt x="7475" y="51741"/>
                </a:lnTo>
                <a:lnTo>
                  <a:pt x="0" y="84585"/>
                </a:lnTo>
                <a:lnTo>
                  <a:pt x="0" y="930586"/>
                </a:lnTo>
                <a:lnTo>
                  <a:pt x="7475" y="963430"/>
                </a:lnTo>
                <a:lnTo>
                  <a:pt x="27849" y="990327"/>
                </a:lnTo>
                <a:lnTo>
                  <a:pt x="57992" y="1008492"/>
                </a:lnTo>
                <a:lnTo>
                  <a:pt x="94793" y="1015161"/>
                </a:lnTo>
                <a:lnTo>
                  <a:pt x="511732" y="1015161"/>
                </a:lnTo>
                <a:lnTo>
                  <a:pt x="548523" y="1008492"/>
                </a:lnTo>
                <a:lnTo>
                  <a:pt x="578655" y="990327"/>
                </a:lnTo>
                <a:lnTo>
                  <a:pt x="585460" y="981344"/>
                </a:lnTo>
                <a:lnTo>
                  <a:pt x="303268" y="981344"/>
                </a:lnTo>
                <a:lnTo>
                  <a:pt x="281103" y="977355"/>
                </a:lnTo>
                <a:lnTo>
                  <a:pt x="263022" y="966477"/>
                </a:lnTo>
                <a:lnTo>
                  <a:pt x="250835" y="950343"/>
                </a:lnTo>
                <a:lnTo>
                  <a:pt x="246364" y="930586"/>
                </a:lnTo>
                <a:lnTo>
                  <a:pt x="250835" y="910819"/>
                </a:lnTo>
                <a:lnTo>
                  <a:pt x="263022" y="894675"/>
                </a:lnTo>
                <a:lnTo>
                  <a:pt x="281103" y="883797"/>
                </a:lnTo>
                <a:lnTo>
                  <a:pt x="303268" y="879818"/>
                </a:lnTo>
                <a:lnTo>
                  <a:pt x="606494" y="879818"/>
                </a:lnTo>
                <a:lnTo>
                  <a:pt x="606494" y="845969"/>
                </a:lnTo>
                <a:lnTo>
                  <a:pt x="37942" y="845969"/>
                </a:lnTo>
                <a:lnTo>
                  <a:pt x="37942" y="169191"/>
                </a:lnTo>
                <a:lnTo>
                  <a:pt x="606494" y="169191"/>
                </a:lnTo>
                <a:lnTo>
                  <a:pt x="606494" y="101525"/>
                </a:lnTo>
                <a:lnTo>
                  <a:pt x="235989" y="101525"/>
                </a:lnTo>
                <a:lnTo>
                  <a:pt x="227498" y="93935"/>
                </a:lnTo>
                <a:lnTo>
                  <a:pt x="227498" y="75235"/>
                </a:lnTo>
                <a:lnTo>
                  <a:pt x="235989" y="67687"/>
                </a:lnTo>
                <a:lnTo>
                  <a:pt x="602641" y="67687"/>
                </a:lnTo>
                <a:lnTo>
                  <a:pt x="599008" y="51741"/>
                </a:lnTo>
                <a:lnTo>
                  <a:pt x="578655" y="24855"/>
                </a:lnTo>
                <a:lnTo>
                  <a:pt x="548523" y="6679"/>
                </a:lnTo>
                <a:lnTo>
                  <a:pt x="511732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093978" y="7622362"/>
            <a:ext cx="303530" cy="101600"/>
          </a:xfrm>
          <a:custGeom>
            <a:avLst/>
            <a:gdLst/>
            <a:ahLst/>
            <a:cxnLst/>
            <a:rect l="l" t="t" r="r" b="b"/>
            <a:pathLst>
              <a:path w="303529" h="101600">
                <a:moveTo>
                  <a:pt x="303226" y="0"/>
                </a:moveTo>
                <a:lnTo>
                  <a:pt x="0" y="0"/>
                </a:lnTo>
                <a:lnTo>
                  <a:pt x="22154" y="3988"/>
                </a:lnTo>
                <a:lnTo>
                  <a:pt x="40235" y="14867"/>
                </a:lnTo>
                <a:lnTo>
                  <a:pt x="52422" y="31001"/>
                </a:lnTo>
                <a:lnTo>
                  <a:pt x="56892" y="50768"/>
                </a:lnTo>
                <a:lnTo>
                  <a:pt x="52422" y="70535"/>
                </a:lnTo>
                <a:lnTo>
                  <a:pt x="40235" y="86658"/>
                </a:lnTo>
                <a:lnTo>
                  <a:pt x="22154" y="97536"/>
                </a:lnTo>
                <a:lnTo>
                  <a:pt x="0" y="101525"/>
                </a:lnTo>
                <a:lnTo>
                  <a:pt x="282192" y="101525"/>
                </a:lnTo>
                <a:lnTo>
                  <a:pt x="295750" y="83622"/>
                </a:lnTo>
                <a:lnTo>
                  <a:pt x="303226" y="50768"/>
                </a:lnTo>
                <a:lnTo>
                  <a:pt x="303226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378300" y="6911740"/>
            <a:ext cx="0" cy="676910"/>
          </a:xfrm>
          <a:custGeom>
            <a:avLst/>
            <a:gdLst/>
            <a:ahLst/>
            <a:cxnLst/>
            <a:rect l="l" t="t" r="r" b="b"/>
            <a:pathLst>
              <a:path w="0" h="676909">
                <a:moveTo>
                  <a:pt x="0" y="0"/>
                </a:moveTo>
                <a:lnTo>
                  <a:pt x="0" y="676778"/>
                </a:lnTo>
              </a:path>
            </a:pathLst>
          </a:custGeom>
          <a:ln w="37806">
            <a:solidFill>
              <a:srgbClr val="6C6D6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161314" y="6810232"/>
            <a:ext cx="236220" cy="34290"/>
          </a:xfrm>
          <a:custGeom>
            <a:avLst/>
            <a:gdLst/>
            <a:ahLst/>
            <a:cxnLst/>
            <a:rect l="l" t="t" r="r" b="b"/>
            <a:pathLst>
              <a:path w="236220" h="34290">
                <a:moveTo>
                  <a:pt x="232042" y="0"/>
                </a:moveTo>
                <a:lnTo>
                  <a:pt x="0" y="0"/>
                </a:lnTo>
                <a:lnTo>
                  <a:pt x="8532" y="7559"/>
                </a:lnTo>
                <a:lnTo>
                  <a:pt x="8532" y="26258"/>
                </a:lnTo>
                <a:lnTo>
                  <a:pt x="0" y="33838"/>
                </a:lnTo>
                <a:lnTo>
                  <a:pt x="235894" y="33838"/>
                </a:lnTo>
                <a:lnTo>
                  <a:pt x="235894" y="16898"/>
                </a:lnTo>
                <a:lnTo>
                  <a:pt x="232042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672262" y="6773957"/>
            <a:ext cx="1446530" cy="404495"/>
          </a:xfrm>
          <a:custGeom>
            <a:avLst/>
            <a:gdLst/>
            <a:ahLst/>
            <a:cxnLst/>
            <a:rect l="l" t="t" r="r" b="b"/>
            <a:pathLst>
              <a:path w="1446529" h="404495">
                <a:moveTo>
                  <a:pt x="644981" y="0"/>
                </a:moveTo>
                <a:lnTo>
                  <a:pt x="570101" y="1329"/>
                </a:lnTo>
                <a:lnTo>
                  <a:pt x="439260" y="12406"/>
                </a:lnTo>
                <a:lnTo>
                  <a:pt x="376315" y="20279"/>
                </a:lnTo>
                <a:lnTo>
                  <a:pt x="354863" y="23399"/>
                </a:lnTo>
                <a:lnTo>
                  <a:pt x="290055" y="30289"/>
                </a:lnTo>
                <a:lnTo>
                  <a:pt x="225686" y="44276"/>
                </a:lnTo>
                <a:lnTo>
                  <a:pt x="164449" y="65582"/>
                </a:lnTo>
                <a:lnTo>
                  <a:pt x="109053" y="94395"/>
                </a:lnTo>
                <a:lnTo>
                  <a:pt x="62201" y="130882"/>
                </a:lnTo>
                <a:lnTo>
                  <a:pt x="26614" y="175253"/>
                </a:lnTo>
                <a:lnTo>
                  <a:pt x="4973" y="227707"/>
                </a:lnTo>
                <a:lnTo>
                  <a:pt x="0" y="288411"/>
                </a:lnTo>
                <a:lnTo>
                  <a:pt x="1821" y="302472"/>
                </a:lnTo>
                <a:lnTo>
                  <a:pt x="26080" y="352224"/>
                </a:lnTo>
                <a:lnTo>
                  <a:pt x="127773" y="397087"/>
                </a:lnTo>
                <a:lnTo>
                  <a:pt x="196664" y="404039"/>
                </a:lnTo>
                <a:lnTo>
                  <a:pt x="265566" y="397967"/>
                </a:lnTo>
                <a:lnTo>
                  <a:pt x="327715" y="376755"/>
                </a:lnTo>
                <a:lnTo>
                  <a:pt x="376389" y="338289"/>
                </a:lnTo>
                <a:lnTo>
                  <a:pt x="404856" y="280454"/>
                </a:lnTo>
                <a:lnTo>
                  <a:pt x="404594" y="260854"/>
                </a:lnTo>
                <a:lnTo>
                  <a:pt x="403568" y="241182"/>
                </a:lnTo>
                <a:lnTo>
                  <a:pt x="401118" y="206139"/>
                </a:lnTo>
                <a:lnTo>
                  <a:pt x="412488" y="181944"/>
                </a:lnTo>
                <a:lnTo>
                  <a:pt x="467403" y="161182"/>
                </a:lnTo>
                <a:lnTo>
                  <a:pt x="572792" y="152042"/>
                </a:lnTo>
                <a:lnTo>
                  <a:pt x="642981" y="147550"/>
                </a:lnTo>
                <a:lnTo>
                  <a:pt x="725190" y="144598"/>
                </a:lnTo>
                <a:lnTo>
                  <a:pt x="1446475" y="144598"/>
                </a:lnTo>
                <a:lnTo>
                  <a:pt x="1393487" y="115199"/>
                </a:lnTo>
                <a:lnTo>
                  <a:pt x="1300526" y="73906"/>
                </a:lnTo>
                <a:lnTo>
                  <a:pt x="1244021" y="54893"/>
                </a:lnTo>
                <a:lnTo>
                  <a:pt x="1180008" y="37754"/>
                </a:lnTo>
                <a:lnTo>
                  <a:pt x="1107871" y="23117"/>
                </a:lnTo>
                <a:lnTo>
                  <a:pt x="1027003" y="11569"/>
                </a:lnTo>
                <a:lnTo>
                  <a:pt x="936753" y="3727"/>
                </a:lnTo>
                <a:lnTo>
                  <a:pt x="875107" y="1549"/>
                </a:lnTo>
                <a:lnTo>
                  <a:pt x="725703" y="1549"/>
                </a:lnTo>
                <a:lnTo>
                  <a:pt x="684588" y="397"/>
                </a:lnTo>
                <a:lnTo>
                  <a:pt x="64498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397453" y="6918554"/>
            <a:ext cx="763270" cy="231775"/>
          </a:xfrm>
          <a:custGeom>
            <a:avLst/>
            <a:gdLst/>
            <a:ahLst/>
            <a:cxnLst/>
            <a:rect l="l" t="t" r="r" b="b"/>
            <a:pathLst>
              <a:path w="763270" h="231775">
                <a:moveTo>
                  <a:pt x="721285" y="0"/>
                </a:moveTo>
                <a:lnTo>
                  <a:pt x="0" y="0"/>
                </a:lnTo>
                <a:lnTo>
                  <a:pt x="33848" y="722"/>
                </a:lnTo>
                <a:lnTo>
                  <a:pt x="86386" y="2952"/>
                </a:lnTo>
                <a:lnTo>
                  <a:pt x="160093" y="7444"/>
                </a:lnTo>
                <a:lnTo>
                  <a:pt x="257483" y="14940"/>
                </a:lnTo>
                <a:lnTo>
                  <a:pt x="331871" y="25650"/>
                </a:lnTo>
                <a:lnTo>
                  <a:pt x="340488" y="38267"/>
                </a:lnTo>
                <a:lnTo>
                  <a:pt x="340404" y="61541"/>
                </a:lnTo>
                <a:lnTo>
                  <a:pt x="337881" y="96604"/>
                </a:lnTo>
                <a:lnTo>
                  <a:pt x="336729" y="135583"/>
                </a:lnTo>
                <a:lnTo>
                  <a:pt x="355009" y="189367"/>
                </a:lnTo>
                <a:lnTo>
                  <a:pt x="433104" y="212107"/>
                </a:lnTo>
                <a:lnTo>
                  <a:pt x="500539" y="224713"/>
                </a:lnTo>
                <a:lnTo>
                  <a:pt x="575409" y="231455"/>
                </a:lnTo>
                <a:lnTo>
                  <a:pt x="649106" y="227351"/>
                </a:lnTo>
                <a:lnTo>
                  <a:pt x="713013" y="207396"/>
                </a:lnTo>
                <a:lnTo>
                  <a:pt x="758505" y="166584"/>
                </a:lnTo>
                <a:lnTo>
                  <a:pt x="762776" y="148158"/>
                </a:lnTo>
                <a:lnTo>
                  <a:pt x="762776" y="33608"/>
                </a:lnTo>
                <a:lnTo>
                  <a:pt x="739670" y="10197"/>
                </a:lnTo>
                <a:lnTo>
                  <a:pt x="721285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397971" y="6774143"/>
            <a:ext cx="149860" cy="1905"/>
          </a:xfrm>
          <a:custGeom>
            <a:avLst/>
            <a:gdLst/>
            <a:ahLst/>
            <a:cxnLst/>
            <a:rect l="l" t="t" r="r" b="b"/>
            <a:pathLst>
              <a:path w="149859" h="1904">
                <a:moveTo>
                  <a:pt x="110822" y="0"/>
                </a:moveTo>
                <a:lnTo>
                  <a:pt x="0" y="1361"/>
                </a:lnTo>
                <a:lnTo>
                  <a:pt x="149393" y="1361"/>
                </a:lnTo>
                <a:lnTo>
                  <a:pt x="110822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17257" y="6985447"/>
            <a:ext cx="992505" cy="722630"/>
          </a:xfrm>
          <a:custGeom>
            <a:avLst/>
            <a:gdLst/>
            <a:ahLst/>
            <a:cxnLst/>
            <a:rect l="l" t="t" r="r" b="b"/>
            <a:pathLst>
              <a:path w="992504" h="722629">
                <a:moveTo>
                  <a:pt x="253567" y="0"/>
                </a:moveTo>
                <a:lnTo>
                  <a:pt x="232429" y="0"/>
                </a:lnTo>
                <a:lnTo>
                  <a:pt x="221572" y="4041"/>
                </a:lnTo>
                <a:lnTo>
                  <a:pt x="217572" y="15777"/>
                </a:lnTo>
                <a:lnTo>
                  <a:pt x="217342" y="25368"/>
                </a:lnTo>
                <a:lnTo>
                  <a:pt x="217143" y="49668"/>
                </a:lnTo>
                <a:lnTo>
                  <a:pt x="217311" y="63195"/>
                </a:lnTo>
                <a:lnTo>
                  <a:pt x="217468" y="71770"/>
                </a:lnTo>
                <a:lnTo>
                  <a:pt x="218232" y="96500"/>
                </a:lnTo>
                <a:lnTo>
                  <a:pt x="219069" y="116465"/>
                </a:lnTo>
                <a:lnTo>
                  <a:pt x="219457" y="124171"/>
                </a:lnTo>
                <a:lnTo>
                  <a:pt x="0" y="455676"/>
                </a:lnTo>
                <a:lnTo>
                  <a:pt x="157" y="683541"/>
                </a:lnTo>
                <a:lnTo>
                  <a:pt x="32917" y="722384"/>
                </a:lnTo>
                <a:lnTo>
                  <a:pt x="952165" y="722384"/>
                </a:lnTo>
                <a:lnTo>
                  <a:pt x="975428" y="719348"/>
                </a:lnTo>
                <a:lnTo>
                  <a:pt x="987364" y="714280"/>
                </a:lnTo>
                <a:lnTo>
                  <a:pt x="991772" y="703559"/>
                </a:lnTo>
                <a:lnTo>
                  <a:pt x="992400" y="683541"/>
                </a:lnTo>
                <a:lnTo>
                  <a:pt x="992400" y="460000"/>
                </a:lnTo>
                <a:lnTo>
                  <a:pt x="986087" y="451352"/>
                </a:lnTo>
                <a:lnTo>
                  <a:pt x="293489" y="451352"/>
                </a:lnTo>
                <a:lnTo>
                  <a:pt x="281585" y="443332"/>
                </a:lnTo>
                <a:lnTo>
                  <a:pt x="281585" y="407526"/>
                </a:lnTo>
                <a:lnTo>
                  <a:pt x="293489" y="399537"/>
                </a:lnTo>
                <a:lnTo>
                  <a:pt x="948291" y="399537"/>
                </a:lnTo>
                <a:lnTo>
                  <a:pt x="920284" y="361145"/>
                </a:lnTo>
                <a:lnTo>
                  <a:pt x="293489" y="361145"/>
                </a:lnTo>
                <a:lnTo>
                  <a:pt x="281585" y="353209"/>
                </a:lnTo>
                <a:lnTo>
                  <a:pt x="281585" y="317370"/>
                </a:lnTo>
                <a:lnTo>
                  <a:pt x="293489" y="309340"/>
                </a:lnTo>
                <a:lnTo>
                  <a:pt x="882488" y="309340"/>
                </a:lnTo>
                <a:lnTo>
                  <a:pt x="854555" y="271042"/>
                </a:lnTo>
                <a:lnTo>
                  <a:pt x="293489" y="271042"/>
                </a:lnTo>
                <a:lnTo>
                  <a:pt x="281585" y="263022"/>
                </a:lnTo>
                <a:lnTo>
                  <a:pt x="281585" y="227246"/>
                </a:lnTo>
                <a:lnTo>
                  <a:pt x="293489" y="219216"/>
                </a:lnTo>
                <a:lnTo>
                  <a:pt x="816748" y="219216"/>
                </a:lnTo>
                <a:lnTo>
                  <a:pt x="763143" y="145739"/>
                </a:lnTo>
                <a:lnTo>
                  <a:pt x="762379" y="77717"/>
                </a:lnTo>
                <a:lnTo>
                  <a:pt x="431544" y="77717"/>
                </a:lnTo>
                <a:lnTo>
                  <a:pt x="426717" y="49668"/>
                </a:lnTo>
                <a:lnTo>
                  <a:pt x="396239" y="4920"/>
                </a:lnTo>
                <a:lnTo>
                  <a:pt x="313015" y="1423"/>
                </a:lnTo>
                <a:lnTo>
                  <a:pt x="253567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90566" y="7384990"/>
            <a:ext cx="92710" cy="52069"/>
          </a:xfrm>
          <a:custGeom>
            <a:avLst/>
            <a:gdLst/>
            <a:ahLst/>
            <a:cxnLst/>
            <a:rect l="l" t="t" r="r" b="b"/>
            <a:pathLst>
              <a:path w="92709" h="52070">
                <a:moveTo>
                  <a:pt x="92249" y="0"/>
                </a:moveTo>
                <a:lnTo>
                  <a:pt x="0" y="0"/>
                </a:lnTo>
                <a:lnTo>
                  <a:pt x="11935" y="7977"/>
                </a:lnTo>
                <a:lnTo>
                  <a:pt x="11935" y="43795"/>
                </a:lnTo>
                <a:lnTo>
                  <a:pt x="0" y="51804"/>
                </a:lnTo>
                <a:lnTo>
                  <a:pt x="92249" y="51804"/>
                </a:lnTo>
                <a:lnTo>
                  <a:pt x="80355" y="43795"/>
                </a:lnTo>
                <a:lnTo>
                  <a:pt x="80355" y="7977"/>
                </a:lnTo>
                <a:lnTo>
                  <a:pt x="92249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462574" y="7384991"/>
            <a:ext cx="87630" cy="52069"/>
          </a:xfrm>
          <a:custGeom>
            <a:avLst/>
            <a:gdLst/>
            <a:ahLst/>
            <a:cxnLst/>
            <a:rect l="l" t="t" r="r" b="b"/>
            <a:pathLst>
              <a:path w="87629" h="52070">
                <a:moveTo>
                  <a:pt x="87003" y="0"/>
                </a:moveTo>
                <a:lnTo>
                  <a:pt x="0" y="0"/>
                </a:lnTo>
                <a:lnTo>
                  <a:pt x="11914" y="7977"/>
                </a:lnTo>
                <a:lnTo>
                  <a:pt x="11914" y="43795"/>
                </a:lnTo>
                <a:lnTo>
                  <a:pt x="0" y="51804"/>
                </a:lnTo>
                <a:lnTo>
                  <a:pt x="87003" y="51804"/>
                </a:lnTo>
                <a:lnTo>
                  <a:pt x="75047" y="43795"/>
                </a:lnTo>
                <a:lnTo>
                  <a:pt x="75047" y="7977"/>
                </a:lnTo>
                <a:lnTo>
                  <a:pt x="87003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629324" y="7384991"/>
            <a:ext cx="274320" cy="52069"/>
          </a:xfrm>
          <a:custGeom>
            <a:avLst/>
            <a:gdLst/>
            <a:ahLst/>
            <a:cxnLst/>
            <a:rect l="l" t="t" r="r" b="b"/>
            <a:pathLst>
              <a:path w="274320" h="52070">
                <a:moveTo>
                  <a:pt x="236229" y="0"/>
                </a:moveTo>
                <a:lnTo>
                  <a:pt x="0" y="0"/>
                </a:lnTo>
                <a:lnTo>
                  <a:pt x="11914" y="7977"/>
                </a:lnTo>
                <a:lnTo>
                  <a:pt x="11914" y="43795"/>
                </a:lnTo>
                <a:lnTo>
                  <a:pt x="0" y="51804"/>
                </a:lnTo>
                <a:lnTo>
                  <a:pt x="274025" y="51804"/>
                </a:lnTo>
                <a:lnTo>
                  <a:pt x="236229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290566" y="7294789"/>
            <a:ext cx="92710" cy="52069"/>
          </a:xfrm>
          <a:custGeom>
            <a:avLst/>
            <a:gdLst/>
            <a:ahLst/>
            <a:cxnLst/>
            <a:rect l="l" t="t" r="r" b="b"/>
            <a:pathLst>
              <a:path w="92709" h="52070">
                <a:moveTo>
                  <a:pt x="92249" y="0"/>
                </a:moveTo>
                <a:lnTo>
                  <a:pt x="0" y="0"/>
                </a:lnTo>
                <a:lnTo>
                  <a:pt x="11935" y="8030"/>
                </a:lnTo>
                <a:lnTo>
                  <a:pt x="11935" y="43868"/>
                </a:lnTo>
                <a:lnTo>
                  <a:pt x="0" y="51804"/>
                </a:lnTo>
                <a:lnTo>
                  <a:pt x="92249" y="51804"/>
                </a:lnTo>
                <a:lnTo>
                  <a:pt x="80355" y="43868"/>
                </a:lnTo>
                <a:lnTo>
                  <a:pt x="80355" y="8030"/>
                </a:lnTo>
                <a:lnTo>
                  <a:pt x="92249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462574" y="7294789"/>
            <a:ext cx="87630" cy="52069"/>
          </a:xfrm>
          <a:custGeom>
            <a:avLst/>
            <a:gdLst/>
            <a:ahLst/>
            <a:cxnLst/>
            <a:rect l="l" t="t" r="r" b="b"/>
            <a:pathLst>
              <a:path w="87629" h="52070">
                <a:moveTo>
                  <a:pt x="87003" y="0"/>
                </a:moveTo>
                <a:lnTo>
                  <a:pt x="0" y="0"/>
                </a:lnTo>
                <a:lnTo>
                  <a:pt x="11914" y="8030"/>
                </a:lnTo>
                <a:lnTo>
                  <a:pt x="11914" y="43868"/>
                </a:lnTo>
                <a:lnTo>
                  <a:pt x="0" y="51804"/>
                </a:lnTo>
                <a:lnTo>
                  <a:pt x="87003" y="51804"/>
                </a:lnTo>
                <a:lnTo>
                  <a:pt x="75047" y="43868"/>
                </a:lnTo>
                <a:lnTo>
                  <a:pt x="75047" y="8030"/>
                </a:lnTo>
                <a:lnTo>
                  <a:pt x="87003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629323" y="7294791"/>
            <a:ext cx="208279" cy="52069"/>
          </a:xfrm>
          <a:custGeom>
            <a:avLst/>
            <a:gdLst/>
            <a:ahLst/>
            <a:cxnLst/>
            <a:rect l="l" t="t" r="r" b="b"/>
            <a:pathLst>
              <a:path w="208279" h="52070">
                <a:moveTo>
                  <a:pt x="170427" y="0"/>
                </a:moveTo>
                <a:lnTo>
                  <a:pt x="0" y="0"/>
                </a:lnTo>
                <a:lnTo>
                  <a:pt x="11914" y="8030"/>
                </a:lnTo>
                <a:lnTo>
                  <a:pt x="11914" y="43868"/>
                </a:lnTo>
                <a:lnTo>
                  <a:pt x="0" y="51804"/>
                </a:lnTo>
                <a:lnTo>
                  <a:pt x="208223" y="51804"/>
                </a:lnTo>
                <a:lnTo>
                  <a:pt x="170427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290566" y="7204667"/>
            <a:ext cx="92710" cy="52069"/>
          </a:xfrm>
          <a:custGeom>
            <a:avLst/>
            <a:gdLst/>
            <a:ahLst/>
            <a:cxnLst/>
            <a:rect l="l" t="t" r="r" b="b"/>
            <a:pathLst>
              <a:path w="92709" h="52070">
                <a:moveTo>
                  <a:pt x="92249" y="0"/>
                </a:moveTo>
                <a:lnTo>
                  <a:pt x="0" y="0"/>
                </a:lnTo>
                <a:lnTo>
                  <a:pt x="11935" y="8030"/>
                </a:lnTo>
                <a:lnTo>
                  <a:pt x="11935" y="43805"/>
                </a:lnTo>
                <a:lnTo>
                  <a:pt x="0" y="51825"/>
                </a:lnTo>
                <a:lnTo>
                  <a:pt x="92249" y="51825"/>
                </a:lnTo>
                <a:lnTo>
                  <a:pt x="80355" y="43805"/>
                </a:lnTo>
                <a:lnTo>
                  <a:pt x="80355" y="8030"/>
                </a:lnTo>
                <a:lnTo>
                  <a:pt x="92249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462574" y="7204667"/>
            <a:ext cx="87630" cy="52069"/>
          </a:xfrm>
          <a:custGeom>
            <a:avLst/>
            <a:gdLst/>
            <a:ahLst/>
            <a:cxnLst/>
            <a:rect l="l" t="t" r="r" b="b"/>
            <a:pathLst>
              <a:path w="87629" h="52070">
                <a:moveTo>
                  <a:pt x="87003" y="0"/>
                </a:moveTo>
                <a:lnTo>
                  <a:pt x="0" y="0"/>
                </a:lnTo>
                <a:lnTo>
                  <a:pt x="11914" y="8030"/>
                </a:lnTo>
                <a:lnTo>
                  <a:pt x="11914" y="43805"/>
                </a:lnTo>
                <a:lnTo>
                  <a:pt x="0" y="51825"/>
                </a:lnTo>
                <a:lnTo>
                  <a:pt x="87003" y="51825"/>
                </a:lnTo>
                <a:lnTo>
                  <a:pt x="75047" y="43805"/>
                </a:lnTo>
                <a:lnTo>
                  <a:pt x="75047" y="8030"/>
                </a:lnTo>
                <a:lnTo>
                  <a:pt x="87003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629317" y="7204667"/>
            <a:ext cx="142875" cy="52069"/>
          </a:xfrm>
          <a:custGeom>
            <a:avLst/>
            <a:gdLst/>
            <a:ahLst/>
            <a:cxnLst/>
            <a:rect l="l" t="t" r="r" b="b"/>
            <a:pathLst>
              <a:path w="142875" h="52070">
                <a:moveTo>
                  <a:pt x="104687" y="0"/>
                </a:moveTo>
                <a:lnTo>
                  <a:pt x="0" y="0"/>
                </a:lnTo>
                <a:lnTo>
                  <a:pt x="11914" y="8030"/>
                </a:lnTo>
                <a:lnTo>
                  <a:pt x="11914" y="43805"/>
                </a:lnTo>
                <a:lnTo>
                  <a:pt x="0" y="51825"/>
                </a:lnTo>
                <a:lnTo>
                  <a:pt x="142493" y="51825"/>
                </a:lnTo>
                <a:lnTo>
                  <a:pt x="104687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348802" y="6990391"/>
            <a:ext cx="330835" cy="73025"/>
          </a:xfrm>
          <a:custGeom>
            <a:avLst/>
            <a:gdLst/>
            <a:ahLst/>
            <a:cxnLst/>
            <a:rect l="l" t="t" r="r" b="b"/>
            <a:pathLst>
              <a:path w="330834" h="73025">
                <a:moveTo>
                  <a:pt x="249673" y="0"/>
                </a:moveTo>
                <a:lnTo>
                  <a:pt x="156041" y="439"/>
                </a:lnTo>
                <a:lnTo>
                  <a:pt x="125574" y="40371"/>
                </a:lnTo>
                <a:lnTo>
                  <a:pt x="124339" y="58253"/>
                </a:lnTo>
                <a:lnTo>
                  <a:pt x="123595" y="66828"/>
                </a:lnTo>
                <a:lnTo>
                  <a:pt x="123239" y="69477"/>
                </a:lnTo>
                <a:lnTo>
                  <a:pt x="0" y="72775"/>
                </a:lnTo>
                <a:lnTo>
                  <a:pt x="330835" y="72775"/>
                </a:lnTo>
                <a:lnTo>
                  <a:pt x="324888" y="14720"/>
                </a:lnTo>
                <a:lnTo>
                  <a:pt x="285333" y="439"/>
                </a:lnTo>
                <a:lnTo>
                  <a:pt x="249673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747002" y="7320481"/>
            <a:ext cx="1769110" cy="455930"/>
          </a:xfrm>
          <a:custGeom>
            <a:avLst/>
            <a:gdLst/>
            <a:ahLst/>
            <a:cxnLst/>
            <a:rect l="l" t="t" r="r" b="b"/>
            <a:pathLst>
              <a:path w="1769109" h="455929">
                <a:moveTo>
                  <a:pt x="1501368" y="0"/>
                </a:moveTo>
                <a:lnTo>
                  <a:pt x="269419" y="0"/>
                </a:lnTo>
                <a:lnTo>
                  <a:pt x="262079" y="3486"/>
                </a:lnTo>
                <a:lnTo>
                  <a:pt x="226294" y="50987"/>
                </a:lnTo>
                <a:lnTo>
                  <a:pt x="184624" y="107200"/>
                </a:lnTo>
                <a:lnTo>
                  <a:pt x="137813" y="171568"/>
                </a:lnTo>
                <a:lnTo>
                  <a:pt x="91087" y="237695"/>
                </a:lnTo>
                <a:lnTo>
                  <a:pt x="49637" y="299216"/>
                </a:lnTo>
                <a:lnTo>
                  <a:pt x="18699" y="349743"/>
                </a:lnTo>
                <a:lnTo>
                  <a:pt x="0" y="397600"/>
                </a:lnTo>
                <a:lnTo>
                  <a:pt x="607" y="409923"/>
                </a:lnTo>
                <a:lnTo>
                  <a:pt x="46307" y="449070"/>
                </a:lnTo>
                <a:lnTo>
                  <a:pt x="117177" y="455802"/>
                </a:lnTo>
                <a:lnTo>
                  <a:pt x="1653609" y="455802"/>
                </a:lnTo>
                <a:lnTo>
                  <a:pt x="1724479" y="449070"/>
                </a:lnTo>
                <a:lnTo>
                  <a:pt x="1768987" y="413515"/>
                </a:lnTo>
                <a:lnTo>
                  <a:pt x="117177" y="413515"/>
                </a:lnTo>
                <a:lnTo>
                  <a:pt x="81266" y="412028"/>
                </a:lnTo>
                <a:lnTo>
                  <a:pt x="46957" y="400061"/>
                </a:lnTo>
                <a:lnTo>
                  <a:pt x="49239" y="394313"/>
                </a:lnTo>
                <a:lnTo>
                  <a:pt x="49679" y="392470"/>
                </a:lnTo>
                <a:lnTo>
                  <a:pt x="96510" y="311518"/>
                </a:lnTo>
                <a:lnTo>
                  <a:pt x="143823" y="242574"/>
                </a:lnTo>
                <a:lnTo>
                  <a:pt x="201124" y="162396"/>
                </a:lnTo>
                <a:lnTo>
                  <a:pt x="1626304" y="162396"/>
                </a:lnTo>
                <a:lnTo>
                  <a:pt x="1586163" y="107200"/>
                </a:lnTo>
                <a:lnTo>
                  <a:pt x="1544483" y="50987"/>
                </a:lnTo>
                <a:lnTo>
                  <a:pt x="1513157" y="9318"/>
                </a:lnTo>
                <a:lnTo>
                  <a:pt x="1508728" y="3486"/>
                </a:lnTo>
                <a:lnTo>
                  <a:pt x="1501368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316683" y="7482876"/>
            <a:ext cx="201093" cy="2511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532242" y="7536158"/>
            <a:ext cx="208799" cy="121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015036" y="6501742"/>
            <a:ext cx="1233805" cy="772795"/>
          </a:xfrm>
          <a:custGeom>
            <a:avLst/>
            <a:gdLst/>
            <a:ahLst/>
            <a:cxnLst/>
            <a:rect l="l" t="t" r="r" b="b"/>
            <a:pathLst>
              <a:path w="1233804" h="772795">
                <a:moveTo>
                  <a:pt x="1145133" y="0"/>
                </a:moveTo>
                <a:lnTo>
                  <a:pt x="88061" y="0"/>
                </a:lnTo>
                <a:lnTo>
                  <a:pt x="53793" y="6166"/>
                </a:lnTo>
                <a:lnTo>
                  <a:pt x="25797" y="23002"/>
                </a:lnTo>
                <a:lnTo>
                  <a:pt x="6920" y="47962"/>
                </a:lnTo>
                <a:lnTo>
                  <a:pt x="0" y="78544"/>
                </a:lnTo>
                <a:lnTo>
                  <a:pt x="0" y="772293"/>
                </a:lnTo>
                <a:lnTo>
                  <a:pt x="1233195" y="772293"/>
                </a:lnTo>
                <a:lnTo>
                  <a:pt x="1233195" y="693760"/>
                </a:lnTo>
                <a:lnTo>
                  <a:pt x="63289" y="693760"/>
                </a:lnTo>
                <a:lnTo>
                  <a:pt x="63289" y="51417"/>
                </a:lnTo>
                <a:lnTo>
                  <a:pt x="1227028" y="51417"/>
                </a:lnTo>
                <a:lnTo>
                  <a:pt x="1226243" y="47962"/>
                </a:lnTo>
                <a:lnTo>
                  <a:pt x="1207387" y="23002"/>
                </a:lnTo>
                <a:lnTo>
                  <a:pt x="1179401" y="6166"/>
                </a:lnTo>
                <a:lnTo>
                  <a:pt x="1145133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180584" y="6553165"/>
            <a:ext cx="67945" cy="642620"/>
          </a:xfrm>
          <a:custGeom>
            <a:avLst/>
            <a:gdLst/>
            <a:ahLst/>
            <a:cxnLst/>
            <a:rect l="l" t="t" r="r" b="b"/>
            <a:pathLst>
              <a:path w="67945" h="642620">
                <a:moveTo>
                  <a:pt x="61478" y="0"/>
                </a:moveTo>
                <a:lnTo>
                  <a:pt x="0" y="0"/>
                </a:lnTo>
                <a:lnTo>
                  <a:pt x="0" y="642332"/>
                </a:lnTo>
                <a:lnTo>
                  <a:pt x="67645" y="642332"/>
                </a:lnTo>
                <a:lnTo>
                  <a:pt x="67613" y="27116"/>
                </a:lnTo>
                <a:lnTo>
                  <a:pt x="61478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025233" y="1733797"/>
            <a:ext cx="6036883" cy="2297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224828" y="9125739"/>
            <a:ext cx="11704191" cy="1869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9101466" y="4476745"/>
            <a:ext cx="663575" cy="780415"/>
          </a:xfrm>
          <a:custGeom>
            <a:avLst/>
            <a:gdLst/>
            <a:ahLst/>
            <a:cxnLst/>
            <a:rect l="l" t="t" r="r" b="b"/>
            <a:pathLst>
              <a:path w="663575" h="780414">
                <a:moveTo>
                  <a:pt x="0" y="376326"/>
                </a:moveTo>
                <a:lnTo>
                  <a:pt x="85653" y="780010"/>
                </a:lnTo>
                <a:lnTo>
                  <a:pt x="489337" y="694356"/>
                </a:lnTo>
                <a:lnTo>
                  <a:pt x="367008" y="614849"/>
                </a:lnTo>
                <a:lnTo>
                  <a:pt x="470350" y="455833"/>
                </a:lnTo>
                <a:lnTo>
                  <a:pt x="122329" y="455833"/>
                </a:lnTo>
                <a:lnTo>
                  <a:pt x="0" y="376326"/>
                </a:lnTo>
                <a:close/>
              </a:path>
              <a:path w="663575" h="780414">
                <a:moveTo>
                  <a:pt x="418582" y="0"/>
                </a:moveTo>
                <a:lnTo>
                  <a:pt x="122329" y="455833"/>
                </a:lnTo>
                <a:lnTo>
                  <a:pt x="470350" y="455833"/>
                </a:lnTo>
                <a:lnTo>
                  <a:pt x="663251" y="159015"/>
                </a:lnTo>
                <a:lnTo>
                  <a:pt x="418582" y="0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101466" y="4476745"/>
            <a:ext cx="663575" cy="780415"/>
          </a:xfrm>
          <a:custGeom>
            <a:avLst/>
            <a:gdLst/>
            <a:ahLst/>
            <a:cxnLst/>
            <a:rect l="l" t="t" r="r" b="b"/>
            <a:pathLst>
              <a:path w="663575" h="780414">
                <a:moveTo>
                  <a:pt x="663251" y="159015"/>
                </a:moveTo>
                <a:lnTo>
                  <a:pt x="367008" y="614849"/>
                </a:lnTo>
                <a:lnTo>
                  <a:pt x="489337" y="694356"/>
                </a:lnTo>
                <a:lnTo>
                  <a:pt x="85653" y="780010"/>
                </a:lnTo>
                <a:lnTo>
                  <a:pt x="0" y="376326"/>
                </a:lnTo>
                <a:lnTo>
                  <a:pt x="122329" y="455833"/>
                </a:lnTo>
                <a:lnTo>
                  <a:pt x="418582" y="0"/>
                </a:lnTo>
                <a:lnTo>
                  <a:pt x="663251" y="159015"/>
                </a:lnTo>
                <a:close/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706406" y="4499588"/>
            <a:ext cx="675640" cy="758190"/>
          </a:xfrm>
          <a:custGeom>
            <a:avLst/>
            <a:gdLst/>
            <a:ahLst/>
            <a:cxnLst/>
            <a:rect l="l" t="t" r="r" b="b"/>
            <a:pathLst>
              <a:path w="675640" h="758189">
                <a:moveTo>
                  <a:pt x="234355" y="0"/>
                </a:moveTo>
                <a:lnTo>
                  <a:pt x="0" y="173861"/>
                </a:lnTo>
                <a:lnTo>
                  <a:pt x="323893" y="610472"/>
                </a:lnTo>
                <a:lnTo>
                  <a:pt x="206715" y="697403"/>
                </a:lnTo>
                <a:lnTo>
                  <a:pt x="614932" y="757897"/>
                </a:lnTo>
                <a:lnTo>
                  <a:pt x="662554" y="436611"/>
                </a:lnTo>
                <a:lnTo>
                  <a:pt x="558259" y="436611"/>
                </a:lnTo>
                <a:lnTo>
                  <a:pt x="234355" y="0"/>
                </a:lnTo>
                <a:close/>
              </a:path>
              <a:path w="675640" h="758189">
                <a:moveTo>
                  <a:pt x="675437" y="349691"/>
                </a:moveTo>
                <a:lnTo>
                  <a:pt x="558259" y="436611"/>
                </a:lnTo>
                <a:lnTo>
                  <a:pt x="662554" y="436611"/>
                </a:lnTo>
                <a:lnTo>
                  <a:pt x="675437" y="349691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706406" y="4499586"/>
            <a:ext cx="675640" cy="758190"/>
          </a:xfrm>
          <a:custGeom>
            <a:avLst/>
            <a:gdLst/>
            <a:ahLst/>
            <a:cxnLst/>
            <a:rect l="l" t="t" r="r" b="b"/>
            <a:pathLst>
              <a:path w="675640" h="758189">
                <a:moveTo>
                  <a:pt x="234355" y="0"/>
                </a:moveTo>
                <a:lnTo>
                  <a:pt x="558259" y="436611"/>
                </a:lnTo>
                <a:lnTo>
                  <a:pt x="675437" y="349691"/>
                </a:lnTo>
                <a:lnTo>
                  <a:pt x="614932" y="757898"/>
                </a:lnTo>
                <a:lnTo>
                  <a:pt x="206715" y="697403"/>
                </a:lnTo>
                <a:lnTo>
                  <a:pt x="323893" y="610472"/>
                </a:lnTo>
                <a:lnTo>
                  <a:pt x="0" y="173861"/>
                </a:lnTo>
                <a:lnTo>
                  <a:pt x="234355" y="0"/>
                </a:lnTo>
                <a:close/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075083" y="7821983"/>
            <a:ext cx="584835" cy="835660"/>
          </a:xfrm>
          <a:custGeom>
            <a:avLst/>
            <a:gdLst/>
            <a:ahLst/>
            <a:cxnLst/>
            <a:rect l="l" t="t" r="r" b="b"/>
            <a:pathLst>
              <a:path w="584834" h="835659">
                <a:moveTo>
                  <a:pt x="584214" y="543382"/>
                </a:moveTo>
                <a:lnTo>
                  <a:pt x="0" y="543382"/>
                </a:lnTo>
                <a:lnTo>
                  <a:pt x="292107" y="835489"/>
                </a:lnTo>
                <a:lnTo>
                  <a:pt x="584214" y="543382"/>
                </a:lnTo>
                <a:close/>
              </a:path>
              <a:path w="584834" h="835659">
                <a:moveTo>
                  <a:pt x="438160" y="0"/>
                </a:moveTo>
                <a:lnTo>
                  <a:pt x="146053" y="0"/>
                </a:lnTo>
                <a:lnTo>
                  <a:pt x="146053" y="543382"/>
                </a:lnTo>
                <a:lnTo>
                  <a:pt x="438160" y="543382"/>
                </a:lnTo>
                <a:lnTo>
                  <a:pt x="438160" y="0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075083" y="7821983"/>
            <a:ext cx="584835" cy="835660"/>
          </a:xfrm>
          <a:custGeom>
            <a:avLst/>
            <a:gdLst/>
            <a:ahLst/>
            <a:cxnLst/>
            <a:rect l="l" t="t" r="r" b="b"/>
            <a:pathLst>
              <a:path w="584834" h="835659">
                <a:moveTo>
                  <a:pt x="438160" y="0"/>
                </a:moveTo>
                <a:lnTo>
                  <a:pt x="438160" y="543382"/>
                </a:lnTo>
                <a:lnTo>
                  <a:pt x="584214" y="543382"/>
                </a:lnTo>
                <a:lnTo>
                  <a:pt x="292107" y="835489"/>
                </a:lnTo>
                <a:lnTo>
                  <a:pt x="0" y="543382"/>
                </a:lnTo>
                <a:lnTo>
                  <a:pt x="146053" y="543382"/>
                </a:lnTo>
                <a:lnTo>
                  <a:pt x="146053" y="0"/>
                </a:lnTo>
                <a:lnTo>
                  <a:pt x="438160" y="0"/>
                </a:lnTo>
                <a:close/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4631047" y="10953812"/>
            <a:ext cx="911225" cy="2520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-5" b="1">
                <a:latin typeface="Arial"/>
                <a:cs typeface="Arial"/>
              </a:rPr>
              <a:t>(incl</a:t>
            </a:r>
            <a:r>
              <a:rPr dirty="0" sz="1450" spc="-40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EHR)</a:t>
            </a:r>
            <a:endParaRPr sz="14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131630" y="10341895"/>
            <a:ext cx="207645" cy="2520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-105">
                <a:solidFill>
                  <a:srgbClr val="262261"/>
                </a:solidFill>
                <a:latin typeface="Arial"/>
                <a:cs typeface="Arial"/>
              </a:rPr>
              <a:t>11</a:t>
            </a:r>
            <a:endParaRPr sz="145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5409445" y="1595596"/>
            <a:ext cx="3343214" cy="26392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2138295" y="2595827"/>
            <a:ext cx="2455545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u="heavy" sz="2950" spc="0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Joinallofus.org</a:t>
            </a:r>
            <a:endParaRPr sz="29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288388" y="4298760"/>
            <a:ext cx="6565900" cy="212534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14"/>
              </a:spcBef>
            </a:pP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“all of</a:t>
            </a:r>
            <a:r>
              <a:rPr dirty="0" sz="2950" spc="-8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us”</a:t>
            </a:r>
            <a:endParaRPr sz="2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300">
              <a:latin typeface="Times New Roman"/>
              <a:cs typeface="Times New Roman"/>
            </a:endParaRPr>
          </a:p>
          <a:p>
            <a:pPr marL="37465" marR="2839085" indent="-25400">
              <a:lnSpc>
                <a:spcPct val="100600"/>
              </a:lnSpc>
              <a:spcBef>
                <a:spcPts val="2055"/>
              </a:spcBef>
            </a:pPr>
            <a:r>
              <a:rPr dirty="0" sz="2950" spc="0" b="1">
                <a:latin typeface="Arial"/>
                <a:cs typeface="Arial"/>
              </a:rPr>
              <a:t>Health Care</a:t>
            </a:r>
            <a:r>
              <a:rPr dirty="0" sz="2950" spc="-75" b="1">
                <a:latin typeface="Arial"/>
                <a:cs typeface="Arial"/>
              </a:rPr>
              <a:t> </a:t>
            </a:r>
            <a:r>
              <a:rPr dirty="0" sz="2950" spc="-15" b="1">
                <a:latin typeface="Arial"/>
                <a:cs typeface="Arial"/>
              </a:rPr>
              <a:t>Provider  </a:t>
            </a:r>
            <a:r>
              <a:rPr dirty="0" sz="2950" spc="-10" b="1">
                <a:latin typeface="Arial"/>
                <a:cs typeface="Arial"/>
              </a:rPr>
              <a:t>Organizations</a:t>
            </a:r>
            <a:r>
              <a:rPr dirty="0" sz="2950" spc="-30" b="1">
                <a:latin typeface="Arial"/>
                <a:cs typeface="Arial"/>
              </a:rPr>
              <a:t> </a:t>
            </a:r>
            <a:r>
              <a:rPr dirty="0" sz="2950" spc="-10" b="1">
                <a:latin typeface="Arial"/>
                <a:cs typeface="Arial"/>
              </a:rPr>
              <a:t>(HPO)</a:t>
            </a:r>
            <a:endParaRPr sz="295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1948131" y="6374011"/>
            <a:ext cx="2228429" cy="1564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0961" y="0"/>
            <a:ext cx="12626340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3950" spc="-5"/>
              <a:t>Current </a:t>
            </a:r>
            <a:r>
              <a:rPr dirty="0" u="none" sz="3950"/>
              <a:t>Enrollment </a:t>
            </a:r>
            <a:r>
              <a:rPr dirty="0" u="none" sz="3950" spc="-5"/>
              <a:t>Centers </a:t>
            </a:r>
            <a:r>
              <a:rPr dirty="0" u="none" sz="3950"/>
              <a:t>and Zip-code</a:t>
            </a:r>
            <a:r>
              <a:rPr dirty="0" u="none" sz="3950" spc="165"/>
              <a:t> </a:t>
            </a:r>
            <a:r>
              <a:rPr dirty="0" u="none" sz="3950" spc="-5"/>
              <a:t>Catchment</a:t>
            </a:r>
            <a:endParaRPr sz="3950"/>
          </a:p>
        </p:txBody>
      </p:sp>
      <p:sp>
        <p:nvSpPr>
          <p:cNvPr id="3" name="object 3"/>
          <p:cNvSpPr/>
          <p:nvPr/>
        </p:nvSpPr>
        <p:spPr>
          <a:xfrm>
            <a:off x="2093" y="871087"/>
            <a:ext cx="20102006" cy="10281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02039" y="6983353"/>
            <a:ext cx="153035" cy="215900"/>
          </a:xfrm>
          <a:custGeom>
            <a:avLst/>
            <a:gdLst/>
            <a:ahLst/>
            <a:cxnLst/>
            <a:rect l="l" t="t" r="r" b="b"/>
            <a:pathLst>
              <a:path w="153034" h="215900">
                <a:moveTo>
                  <a:pt x="0" y="0"/>
                </a:moveTo>
                <a:lnTo>
                  <a:pt x="152859" y="0"/>
                </a:lnTo>
                <a:lnTo>
                  <a:pt x="152859" y="215677"/>
                </a:lnTo>
                <a:lnTo>
                  <a:pt x="0" y="215677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74818" y="6644132"/>
            <a:ext cx="207645" cy="230504"/>
          </a:xfrm>
          <a:custGeom>
            <a:avLst/>
            <a:gdLst/>
            <a:ahLst/>
            <a:cxnLst/>
            <a:rect l="l" t="t" r="r" b="b"/>
            <a:pathLst>
              <a:path w="207645" h="230504">
                <a:moveTo>
                  <a:pt x="0" y="0"/>
                </a:moveTo>
                <a:lnTo>
                  <a:pt x="207301" y="0"/>
                </a:lnTo>
                <a:lnTo>
                  <a:pt x="207301" y="230335"/>
                </a:lnTo>
                <a:lnTo>
                  <a:pt x="0" y="230335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2039" y="10448856"/>
            <a:ext cx="153035" cy="215900"/>
          </a:xfrm>
          <a:custGeom>
            <a:avLst/>
            <a:gdLst/>
            <a:ahLst/>
            <a:cxnLst/>
            <a:rect l="l" t="t" r="r" b="b"/>
            <a:pathLst>
              <a:path w="153034" h="215900">
                <a:moveTo>
                  <a:pt x="0" y="0"/>
                </a:moveTo>
                <a:lnTo>
                  <a:pt x="152859" y="0"/>
                </a:lnTo>
                <a:lnTo>
                  <a:pt x="152859" y="215677"/>
                </a:lnTo>
                <a:lnTo>
                  <a:pt x="0" y="215677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16306" y="9977735"/>
            <a:ext cx="234950" cy="2520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5">
                <a:solidFill>
                  <a:srgbClr val="262261"/>
                </a:solidFill>
                <a:latin typeface="Arial"/>
                <a:cs typeface="Arial"/>
              </a:rPr>
              <a:t>1</a:t>
            </a:r>
            <a:r>
              <a:rPr dirty="0" sz="1450" spc="10">
                <a:solidFill>
                  <a:srgbClr val="262261"/>
                </a:solidFill>
                <a:latin typeface="Arial"/>
                <a:cs typeface="Arial"/>
              </a:rPr>
              <a:t>3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025" y="112580"/>
            <a:ext cx="13869035" cy="829944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u="none" sz="5250" spc="0">
                <a:solidFill>
                  <a:srgbClr val="002060"/>
                </a:solidFill>
              </a:rPr>
              <a:t>Invent </a:t>
            </a:r>
            <a:r>
              <a:rPr dirty="0" u="none" sz="5250" spc="5">
                <a:solidFill>
                  <a:srgbClr val="002060"/>
                </a:solidFill>
              </a:rPr>
              <a:t>Network </a:t>
            </a:r>
            <a:r>
              <a:rPr dirty="0" u="none" sz="5250" spc="0">
                <a:solidFill>
                  <a:srgbClr val="002060"/>
                </a:solidFill>
              </a:rPr>
              <a:t>of </a:t>
            </a:r>
            <a:r>
              <a:rPr dirty="0" u="none" sz="5250" spc="5">
                <a:solidFill>
                  <a:srgbClr val="002060"/>
                </a:solidFill>
              </a:rPr>
              <a:t>Direct </a:t>
            </a:r>
            <a:r>
              <a:rPr dirty="0" u="none" sz="5250" spc="-35">
                <a:solidFill>
                  <a:srgbClr val="002060"/>
                </a:solidFill>
              </a:rPr>
              <a:t>Volunteer</a:t>
            </a:r>
            <a:r>
              <a:rPr dirty="0" u="none" sz="5250" spc="65">
                <a:solidFill>
                  <a:srgbClr val="002060"/>
                </a:solidFill>
              </a:rPr>
              <a:t> </a:t>
            </a:r>
            <a:r>
              <a:rPr dirty="0" u="none" sz="5250" spc="5">
                <a:solidFill>
                  <a:srgbClr val="002060"/>
                </a:solidFill>
              </a:rPr>
              <a:t>Partners</a:t>
            </a:r>
            <a:endParaRPr sz="5250"/>
          </a:p>
        </p:txBody>
      </p:sp>
      <p:sp>
        <p:nvSpPr>
          <p:cNvPr id="4" name="object 4"/>
          <p:cNvSpPr/>
          <p:nvPr/>
        </p:nvSpPr>
        <p:spPr>
          <a:xfrm>
            <a:off x="16366235" y="305034"/>
            <a:ext cx="3286034" cy="6507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6078" y="1771438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9903" y="1645801"/>
            <a:ext cx="8044815" cy="5784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600" spc="0" b="1">
                <a:solidFill>
                  <a:srgbClr val="262261"/>
                </a:solidFill>
                <a:latin typeface="Arial"/>
                <a:cs typeface="Arial"/>
              </a:rPr>
              <a:t>Potential capacity of the </a:t>
            </a:r>
            <a:r>
              <a:rPr dirty="0" sz="3600" spc="10" b="1">
                <a:solidFill>
                  <a:srgbClr val="262261"/>
                </a:solidFill>
                <a:latin typeface="Arial"/>
                <a:cs typeface="Arial"/>
              </a:rPr>
              <a:t>DV</a:t>
            </a:r>
            <a:r>
              <a:rPr dirty="0" sz="3600" spc="8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10" b="1">
                <a:solidFill>
                  <a:srgbClr val="262261"/>
                </a:solidFill>
                <a:latin typeface="Arial"/>
                <a:cs typeface="Arial"/>
              </a:rPr>
              <a:t>Network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99070" y="2828888"/>
            <a:ext cx="9812020" cy="55537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Reach 90%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where all people live, within 20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– </a:t>
            </a:r>
            <a:r>
              <a:rPr dirty="0" sz="3600">
                <a:solidFill>
                  <a:srgbClr val="262261"/>
                </a:solidFill>
                <a:latin typeface="Arial"/>
                <a:cs typeface="Arial"/>
              </a:rPr>
              <a:t>45 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minutes</a:t>
            </a:r>
            <a:endParaRPr sz="3600">
              <a:latin typeface="Arial"/>
              <a:cs typeface="Arial"/>
            </a:endParaRPr>
          </a:p>
          <a:p>
            <a:pPr marL="781050" marR="265430" indent="-753745">
              <a:lnSpc>
                <a:spcPts val="4350"/>
              </a:lnSpc>
              <a:spcBef>
                <a:spcPts val="155"/>
              </a:spcBef>
              <a:tabLst>
                <a:tab pos="780415" algn="l"/>
              </a:tabLst>
            </a:pPr>
            <a:r>
              <a:rPr dirty="0" baseline="4629" sz="5400" spc="15">
                <a:solidFill>
                  <a:srgbClr val="262261"/>
                </a:solidFill>
                <a:latin typeface="Courier New"/>
                <a:cs typeface="Courier New"/>
              </a:rPr>
              <a:t>o	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Not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all at once--Cycle up or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down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locations  depending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on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need (~50 at</a:t>
            </a:r>
            <a:r>
              <a:rPr dirty="0" sz="3600" spc="12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time)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Convenient</a:t>
            </a:r>
            <a:r>
              <a:rPr dirty="0" sz="3600" spc="4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locations</a:t>
            </a:r>
            <a:endParaRPr sz="3600">
              <a:latin typeface="Arial"/>
              <a:cs typeface="Arial"/>
            </a:endParaRPr>
          </a:p>
          <a:p>
            <a:pPr marL="12700" marR="3616960">
              <a:lnSpc>
                <a:spcPct val="201500"/>
              </a:lnSpc>
            </a:pP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In-Home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enrollment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(EMSI)  AoU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on wheels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–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Journey</a:t>
            </a:r>
            <a:r>
              <a:rPr dirty="0" sz="3600" spc="5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Bus</a:t>
            </a:r>
            <a:endParaRPr sz="3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838136" y="1386201"/>
            <a:ext cx="7034329" cy="4227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5053515" y="2263681"/>
            <a:ext cx="224980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5" b="1">
                <a:solidFill>
                  <a:srgbClr val="262261"/>
                </a:solidFill>
                <a:latin typeface="Arial"/>
                <a:cs typeface="Arial"/>
              </a:rPr>
              <a:t>Quest: 2000</a:t>
            </a:r>
            <a:r>
              <a:rPr dirty="0" sz="1650" spc="-4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1650" spc="-5" b="1">
                <a:solidFill>
                  <a:srgbClr val="262261"/>
                </a:solidFill>
                <a:latin typeface="Arial"/>
                <a:cs typeface="Arial"/>
              </a:rPr>
              <a:t>locations.</a:t>
            </a:r>
            <a:endParaRPr sz="16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40" y="10462466"/>
            <a:ext cx="20101560" cy="845185"/>
          </a:xfrm>
          <a:custGeom>
            <a:avLst/>
            <a:gdLst/>
            <a:ahLst/>
            <a:cxnLst/>
            <a:rect l="l" t="t" r="r" b="b"/>
            <a:pathLst>
              <a:path w="20101560" h="845184">
                <a:moveTo>
                  <a:pt x="0" y="844912"/>
                </a:moveTo>
                <a:lnTo>
                  <a:pt x="20100959" y="844912"/>
                </a:lnTo>
                <a:lnTo>
                  <a:pt x="20100959" y="0"/>
                </a:lnTo>
                <a:lnTo>
                  <a:pt x="0" y="0"/>
                </a:lnTo>
                <a:lnTo>
                  <a:pt x="0" y="844912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40" y="10462466"/>
            <a:ext cx="20102195" cy="846455"/>
          </a:xfrm>
          <a:custGeom>
            <a:avLst/>
            <a:gdLst/>
            <a:ahLst/>
            <a:cxnLst/>
            <a:rect l="l" t="t" r="r" b="b"/>
            <a:pathLst>
              <a:path w="20102195" h="846454">
                <a:moveTo>
                  <a:pt x="0" y="0"/>
                </a:moveTo>
                <a:lnTo>
                  <a:pt x="20102007" y="0"/>
                </a:lnTo>
                <a:lnTo>
                  <a:pt x="20102007" y="845959"/>
                </a:lnTo>
                <a:lnTo>
                  <a:pt x="0" y="845959"/>
                </a:lnTo>
                <a:lnTo>
                  <a:pt x="0" y="0"/>
                </a:lnTo>
                <a:close/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054279" y="6024320"/>
            <a:ext cx="10991190" cy="24687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45828" y="9357903"/>
            <a:ext cx="7502102" cy="9991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054279" y="9441660"/>
            <a:ext cx="4647583" cy="8516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046581" y="10635300"/>
            <a:ext cx="18014315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Once proven, this 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capability—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“to </a:t>
            </a:r>
            <a:r>
              <a:rPr dirty="0" sz="2950" spc="5" b="1">
                <a:solidFill>
                  <a:srgbClr val="FFFFFF"/>
                </a:solidFill>
                <a:latin typeface="Arial"/>
                <a:cs typeface="Arial"/>
              </a:rPr>
              <a:t>go </a:t>
            </a:r>
            <a:r>
              <a:rPr dirty="0" sz="2950" spc="15" b="1">
                <a:solidFill>
                  <a:srgbClr val="FFFFFF"/>
                </a:solidFill>
                <a:latin typeface="Arial"/>
                <a:cs typeface="Arial"/>
              </a:rPr>
              <a:t>where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the people are”—may prove valuable for future</a:t>
            </a:r>
            <a:r>
              <a:rPr dirty="0" sz="2950" spc="1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research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5524" y="500110"/>
            <a:ext cx="8566785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3950" spc="-95"/>
              <a:t>Two </a:t>
            </a:r>
            <a:r>
              <a:rPr dirty="0" u="none" sz="3950" spc="-5"/>
              <a:t>pathways </a:t>
            </a:r>
            <a:r>
              <a:rPr dirty="0" u="none" sz="3950"/>
              <a:t>for EHR data</a:t>
            </a:r>
            <a:r>
              <a:rPr dirty="0" u="none" sz="3950" spc="175"/>
              <a:t> </a:t>
            </a:r>
            <a:r>
              <a:rPr dirty="0" u="none" sz="3950" spc="-5"/>
              <a:t>sharing</a:t>
            </a:r>
            <a:endParaRPr sz="3950"/>
          </a:p>
        </p:txBody>
      </p:sp>
      <p:sp>
        <p:nvSpPr>
          <p:cNvPr id="3" name="object 3"/>
          <p:cNvSpPr txBox="1"/>
          <p:nvPr/>
        </p:nvSpPr>
        <p:spPr>
          <a:xfrm>
            <a:off x="772529" y="1470549"/>
            <a:ext cx="1737360" cy="4279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u="heavy" sz="2600" spc="15" b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FOR</a:t>
            </a:r>
            <a:r>
              <a:rPr dirty="0" u="heavy" sz="2600" spc="-60" b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600" spc="15" b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HPOs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529" y="2065233"/>
            <a:ext cx="226060" cy="2667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5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155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2529" y="2567784"/>
            <a:ext cx="226060" cy="2667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5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1550"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6354" y="1872590"/>
            <a:ext cx="5692140" cy="15436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26800"/>
              </a:lnSpc>
              <a:spcBef>
                <a:spcPts val="90"/>
              </a:spcBef>
            </a:pP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Using </a:t>
            </a:r>
            <a:r>
              <a:rPr dirty="0" sz="2600" spc="15">
                <a:solidFill>
                  <a:srgbClr val="262261"/>
                </a:solidFill>
                <a:latin typeface="Arial"/>
                <a:cs typeface="Arial"/>
              </a:rPr>
              <a:t>OMOP v5 Common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Data</a:t>
            </a:r>
            <a:r>
              <a:rPr dirty="0" sz="2600" spc="-114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Model  </a:t>
            </a: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Starts </a:t>
            </a:r>
            <a:r>
              <a:rPr dirty="0" sz="2600">
                <a:solidFill>
                  <a:srgbClr val="262261"/>
                </a:solidFill>
                <a:latin typeface="Arial"/>
                <a:cs typeface="Arial"/>
              </a:rPr>
              <a:t>with </a:t>
            </a: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limited </a:t>
            </a:r>
            <a:r>
              <a:rPr dirty="0" sz="2600" spc="25">
                <a:solidFill>
                  <a:srgbClr val="262261"/>
                </a:solidFill>
                <a:latin typeface="Arial"/>
                <a:cs typeface="Arial"/>
              </a:rPr>
              <a:t>EHR </a:t>
            </a: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fields</a:t>
            </a:r>
            <a:endParaRPr sz="2600">
              <a:latin typeface="Arial"/>
              <a:cs typeface="Arial"/>
            </a:endParaRPr>
          </a:p>
          <a:p>
            <a:pPr marL="588010" indent="-376555">
              <a:lnSpc>
                <a:spcPct val="100000"/>
              </a:lnSpc>
              <a:spcBef>
                <a:spcPts val="840"/>
              </a:spcBef>
              <a:buSzPct val="115384"/>
              <a:buChar char="•"/>
              <a:tabLst>
                <a:tab pos="588010" algn="l"/>
                <a:tab pos="588645" algn="l"/>
              </a:tabLst>
            </a:pP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Labs, </a:t>
            </a: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Dx,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medications,</a:t>
            </a:r>
            <a:r>
              <a:rPr dirty="0" sz="2600" spc="-3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etc.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2529" y="3572884"/>
            <a:ext cx="226060" cy="2667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5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1550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6354" y="3480750"/>
            <a:ext cx="6884034" cy="4279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600" spc="15">
                <a:solidFill>
                  <a:srgbClr val="262261"/>
                </a:solidFill>
                <a:latin typeface="Arial"/>
                <a:cs typeface="Arial"/>
              </a:rPr>
              <a:t>Focus on </a:t>
            </a: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quality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improvement </a:t>
            </a:r>
            <a:r>
              <a:rPr dirty="0" sz="2600" spc="15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mapping</a:t>
            </a:r>
            <a:r>
              <a:rPr dirty="0" sz="2600" spc="-114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to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2529" y="4577984"/>
            <a:ext cx="226060" cy="2667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5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1550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26354" y="3882790"/>
            <a:ext cx="7573009" cy="1030605"/>
          </a:xfrm>
          <a:prstGeom prst="rect">
            <a:avLst/>
          </a:prstGeom>
        </p:spPr>
        <p:txBody>
          <a:bodyPr wrap="square" lIns="0" tIns="1181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standards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Will grow </a:t>
            </a:r>
            <a:r>
              <a:rPr dirty="0" sz="2600" spc="15">
                <a:solidFill>
                  <a:srgbClr val="262261"/>
                </a:solidFill>
                <a:latin typeface="Arial"/>
                <a:cs typeface="Arial"/>
              </a:rPr>
              <a:t>over </a:t>
            </a: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time to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include expanded data</a:t>
            </a:r>
            <a:r>
              <a:rPr dirty="0" sz="2600" spc="-12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types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05284" y="1466361"/>
            <a:ext cx="4179570" cy="4025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u="heavy" sz="2450" spc="10" b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FOR </a:t>
            </a:r>
            <a:r>
              <a:rPr dirty="0" u="heavy" sz="2450" spc="5" b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DIRECT</a:t>
            </a:r>
            <a:r>
              <a:rPr dirty="0" u="heavy" sz="2450" spc="-45" b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50" spc="5" b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VOLUNTEERS</a:t>
            </a:r>
            <a:endParaRPr sz="2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05284" y="2023354"/>
            <a:ext cx="213360" cy="2520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1450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05284" y="4253421"/>
            <a:ext cx="213360" cy="2520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1450">
              <a:latin typeface="Cambria Math"/>
              <a:cs typeface="Cambria Math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059109" y="1843272"/>
            <a:ext cx="7960995" cy="3197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6200"/>
              </a:lnSpc>
              <a:spcBef>
                <a:spcPts val="95"/>
              </a:spcBef>
            </a:pPr>
            <a:r>
              <a:rPr dirty="0" sz="2450" spc="0">
                <a:solidFill>
                  <a:srgbClr val="262261"/>
                </a:solidFill>
                <a:latin typeface="Arial"/>
                <a:cs typeface="Arial"/>
              </a:rPr>
              <a:t>Start </a:t>
            </a:r>
            <a:r>
              <a:rPr dirty="0" sz="2450" spc="-5">
                <a:solidFill>
                  <a:srgbClr val="262261"/>
                </a:solidFill>
                <a:latin typeface="Arial"/>
                <a:cs typeface="Arial"/>
              </a:rPr>
              <a:t>with </a:t>
            </a:r>
            <a:r>
              <a:rPr dirty="0" sz="2450">
                <a:solidFill>
                  <a:srgbClr val="262261"/>
                </a:solidFill>
                <a:latin typeface="Arial"/>
                <a:cs typeface="Arial"/>
              </a:rPr>
              <a:t>pilot of Sync </a:t>
            </a:r>
            <a:r>
              <a:rPr dirty="0" sz="2450" spc="0">
                <a:solidFill>
                  <a:srgbClr val="262261"/>
                </a:solidFill>
                <a:latin typeface="Arial"/>
                <a:cs typeface="Arial"/>
              </a:rPr>
              <a:t>for Science program </a:t>
            </a:r>
            <a:r>
              <a:rPr dirty="0" sz="2450" spc="-5">
                <a:solidFill>
                  <a:srgbClr val="262261"/>
                </a:solidFill>
                <a:latin typeface="Arial"/>
                <a:cs typeface="Arial"/>
              </a:rPr>
              <a:t>with </a:t>
            </a:r>
            <a:r>
              <a:rPr dirty="0" sz="2450" spc="0">
                <a:solidFill>
                  <a:srgbClr val="262261"/>
                </a:solidFill>
                <a:latin typeface="Arial"/>
                <a:cs typeface="Arial"/>
              </a:rPr>
              <a:t>top </a:t>
            </a:r>
            <a:r>
              <a:rPr dirty="0" sz="2450" spc="5">
                <a:solidFill>
                  <a:srgbClr val="262261"/>
                </a:solidFill>
                <a:latin typeface="Arial"/>
                <a:cs typeface="Arial"/>
              </a:rPr>
              <a:t>EHR  </a:t>
            </a:r>
            <a:r>
              <a:rPr dirty="0" sz="2450" spc="0">
                <a:solidFill>
                  <a:srgbClr val="262261"/>
                </a:solidFill>
                <a:latin typeface="Arial"/>
                <a:cs typeface="Arial"/>
              </a:rPr>
              <a:t>vendors </a:t>
            </a:r>
            <a:r>
              <a:rPr dirty="0" sz="2450" spc="-5">
                <a:solidFill>
                  <a:srgbClr val="262261"/>
                </a:solidFill>
                <a:latin typeface="Arial"/>
                <a:cs typeface="Arial"/>
              </a:rPr>
              <a:t>with </a:t>
            </a:r>
            <a:r>
              <a:rPr dirty="0" sz="2450" spc="0">
                <a:solidFill>
                  <a:srgbClr val="262261"/>
                </a:solidFill>
                <a:latin typeface="Arial"/>
                <a:cs typeface="Arial"/>
              </a:rPr>
              <a:t>the </a:t>
            </a:r>
            <a:r>
              <a:rPr dirty="0" sz="2450">
                <a:solidFill>
                  <a:srgbClr val="262261"/>
                </a:solidFill>
                <a:latin typeface="Arial"/>
                <a:cs typeface="Arial"/>
              </a:rPr>
              <a:t>goal </a:t>
            </a:r>
            <a:r>
              <a:rPr dirty="0" sz="2450" spc="0">
                <a:solidFill>
                  <a:srgbClr val="262261"/>
                </a:solidFill>
                <a:latin typeface="Arial"/>
                <a:cs typeface="Arial"/>
              </a:rPr>
              <a:t>to “donate </a:t>
            </a:r>
            <a:r>
              <a:rPr dirty="0" sz="2450" spc="-5">
                <a:solidFill>
                  <a:srgbClr val="262261"/>
                </a:solidFill>
                <a:latin typeface="Arial"/>
                <a:cs typeface="Arial"/>
              </a:rPr>
              <a:t>your </a:t>
            </a:r>
            <a:r>
              <a:rPr dirty="0" sz="2450" spc="5">
                <a:solidFill>
                  <a:srgbClr val="262261"/>
                </a:solidFill>
                <a:latin typeface="Arial"/>
                <a:cs typeface="Arial"/>
              </a:rPr>
              <a:t>EHR </a:t>
            </a:r>
            <a:r>
              <a:rPr dirty="0" sz="2450">
                <a:solidFill>
                  <a:srgbClr val="262261"/>
                </a:solidFill>
                <a:latin typeface="Arial"/>
                <a:cs typeface="Arial"/>
              </a:rPr>
              <a:t>at </a:t>
            </a:r>
            <a:r>
              <a:rPr dirty="0" sz="2450" spc="0">
                <a:solidFill>
                  <a:srgbClr val="262261"/>
                </a:solidFill>
                <a:latin typeface="Arial"/>
                <a:cs typeface="Arial"/>
              </a:rPr>
              <a:t>touch </a:t>
            </a:r>
            <a:r>
              <a:rPr dirty="0" sz="2450">
                <a:solidFill>
                  <a:srgbClr val="262261"/>
                </a:solidFill>
                <a:latin typeface="Arial"/>
                <a:cs typeface="Arial"/>
              </a:rPr>
              <a:t>of </a:t>
            </a:r>
            <a:r>
              <a:rPr dirty="0" sz="2450" spc="5">
                <a:solidFill>
                  <a:srgbClr val="262261"/>
                </a:solidFill>
                <a:latin typeface="Arial"/>
                <a:cs typeface="Arial"/>
              </a:rPr>
              <a:t>a  </a:t>
            </a:r>
            <a:r>
              <a:rPr dirty="0" sz="2450">
                <a:solidFill>
                  <a:srgbClr val="262261"/>
                </a:solidFill>
                <a:latin typeface="Arial"/>
                <a:cs typeface="Arial"/>
              </a:rPr>
              <a:t>button”</a:t>
            </a:r>
            <a:endParaRPr sz="2450">
              <a:latin typeface="Arial"/>
              <a:cs typeface="Arial"/>
            </a:endParaRPr>
          </a:p>
          <a:p>
            <a:pPr marL="751840" marR="407034">
              <a:lnSpc>
                <a:spcPct val="124600"/>
              </a:lnSpc>
              <a:spcBef>
                <a:spcPts val="20"/>
              </a:spcBef>
            </a:pPr>
            <a:r>
              <a:rPr dirty="0" sz="2150" spc="-10">
                <a:solidFill>
                  <a:srgbClr val="002060"/>
                </a:solidFill>
                <a:latin typeface="Arial"/>
                <a:cs typeface="Arial"/>
              </a:rPr>
              <a:t>patient-initiated using an industry-adopted</a:t>
            </a:r>
            <a:r>
              <a:rPr dirty="0" sz="2150" spc="-10" b="1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dirty="0" sz="2150" spc="-10">
                <a:solidFill>
                  <a:srgbClr val="002060"/>
                </a:solidFill>
                <a:latin typeface="Arial"/>
                <a:cs typeface="Arial"/>
              </a:rPr>
              <a:t>standard </a:t>
            </a:r>
            <a:r>
              <a:rPr dirty="0" sz="2150" spc="-5">
                <a:solidFill>
                  <a:srgbClr val="002060"/>
                </a:solidFill>
                <a:latin typeface="Arial"/>
                <a:cs typeface="Arial"/>
              </a:rPr>
              <a:t>API  </a:t>
            </a:r>
            <a:r>
              <a:rPr dirty="0" sz="2150" spc="-10">
                <a:solidFill>
                  <a:srgbClr val="002060"/>
                </a:solidFill>
                <a:latin typeface="Arial"/>
                <a:cs typeface="Arial"/>
              </a:rPr>
              <a:t>technology to read data from </a:t>
            </a:r>
            <a:r>
              <a:rPr dirty="0" sz="2150" spc="-5">
                <a:solidFill>
                  <a:srgbClr val="002060"/>
                </a:solidFill>
                <a:latin typeface="Arial"/>
                <a:cs typeface="Arial"/>
              </a:rPr>
              <a:t>a </a:t>
            </a:r>
            <a:r>
              <a:rPr dirty="0" sz="2150" spc="-10">
                <a:solidFill>
                  <a:srgbClr val="002060"/>
                </a:solidFill>
                <a:latin typeface="Arial"/>
                <a:cs typeface="Arial"/>
              </a:rPr>
              <a:t>Patient</a:t>
            </a:r>
            <a:r>
              <a:rPr dirty="0" sz="2150" spc="175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 sz="2150" spc="-10">
                <a:solidFill>
                  <a:srgbClr val="002060"/>
                </a:solidFill>
                <a:latin typeface="Arial"/>
                <a:cs typeface="Arial"/>
              </a:rPr>
              <a:t>Portal</a:t>
            </a:r>
            <a:endParaRPr sz="2150">
              <a:latin typeface="Arial"/>
              <a:cs typeface="Arial"/>
            </a:endParaRPr>
          </a:p>
          <a:p>
            <a:pPr marL="12700" marR="342265">
              <a:lnSpc>
                <a:spcPts val="3710"/>
              </a:lnSpc>
              <a:spcBef>
                <a:spcPts val="229"/>
              </a:spcBef>
            </a:pPr>
            <a:r>
              <a:rPr dirty="0" sz="2450">
                <a:solidFill>
                  <a:srgbClr val="262261"/>
                </a:solidFill>
                <a:latin typeface="Arial"/>
                <a:cs typeface="Arial"/>
              </a:rPr>
              <a:t>Exploring </a:t>
            </a:r>
            <a:r>
              <a:rPr dirty="0" sz="2450" spc="0">
                <a:solidFill>
                  <a:srgbClr val="262261"/>
                </a:solidFill>
                <a:latin typeface="Arial"/>
                <a:cs typeface="Arial"/>
              </a:rPr>
              <a:t>partnership </a:t>
            </a:r>
            <a:r>
              <a:rPr dirty="0" sz="2450">
                <a:solidFill>
                  <a:srgbClr val="262261"/>
                </a:solidFill>
                <a:latin typeface="Arial"/>
                <a:cs typeface="Arial"/>
              </a:rPr>
              <a:t>opportunities </a:t>
            </a:r>
            <a:r>
              <a:rPr dirty="0" sz="2450" spc="-5">
                <a:solidFill>
                  <a:srgbClr val="262261"/>
                </a:solidFill>
                <a:latin typeface="Arial"/>
                <a:cs typeface="Arial"/>
              </a:rPr>
              <a:t>with </a:t>
            </a:r>
            <a:r>
              <a:rPr dirty="0" sz="2450">
                <a:solidFill>
                  <a:srgbClr val="262261"/>
                </a:solidFill>
                <a:latin typeface="Arial"/>
                <a:cs typeface="Arial"/>
              </a:rPr>
              <a:t>aggregators </a:t>
            </a:r>
            <a:r>
              <a:rPr dirty="0" sz="2450" spc="0">
                <a:solidFill>
                  <a:srgbClr val="262261"/>
                </a:solidFill>
                <a:latin typeface="Arial"/>
                <a:cs typeface="Arial"/>
              </a:rPr>
              <a:t>to  </a:t>
            </a:r>
            <a:r>
              <a:rPr dirty="0" sz="2450">
                <a:solidFill>
                  <a:srgbClr val="262261"/>
                </a:solidFill>
                <a:latin typeface="Arial"/>
                <a:cs typeface="Arial"/>
              </a:rPr>
              <a:t>bring </a:t>
            </a:r>
            <a:r>
              <a:rPr dirty="0" sz="2450" spc="0">
                <a:solidFill>
                  <a:srgbClr val="262261"/>
                </a:solidFill>
                <a:latin typeface="Arial"/>
                <a:cs typeface="Arial"/>
              </a:rPr>
              <a:t>in </a:t>
            </a:r>
            <a:r>
              <a:rPr dirty="0" sz="2450" spc="5">
                <a:solidFill>
                  <a:srgbClr val="262261"/>
                </a:solidFill>
                <a:latin typeface="Arial"/>
                <a:cs typeface="Arial"/>
              </a:rPr>
              <a:t>more </a:t>
            </a:r>
            <a:r>
              <a:rPr dirty="0" sz="2450" spc="0">
                <a:solidFill>
                  <a:srgbClr val="262261"/>
                </a:solidFill>
                <a:latin typeface="Arial"/>
                <a:cs typeface="Arial"/>
              </a:rPr>
              <a:t>data </a:t>
            </a:r>
            <a:r>
              <a:rPr dirty="0" sz="2450" spc="5">
                <a:solidFill>
                  <a:srgbClr val="262261"/>
                </a:solidFill>
                <a:latin typeface="Arial"/>
                <a:cs typeface="Arial"/>
              </a:rPr>
              <a:t>– </a:t>
            </a:r>
            <a:r>
              <a:rPr dirty="0" sz="2450" spc="0" i="1">
                <a:solidFill>
                  <a:srgbClr val="262261"/>
                </a:solidFill>
                <a:latin typeface="Arial"/>
                <a:cs typeface="Arial"/>
              </a:rPr>
              <a:t>Need to be</a:t>
            </a:r>
            <a:r>
              <a:rPr dirty="0" sz="2450" spc="-20" i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450" spc="0" i="1">
                <a:solidFill>
                  <a:srgbClr val="262261"/>
                </a:solidFill>
                <a:latin typeface="Arial"/>
                <a:cs typeface="Arial"/>
              </a:rPr>
              <a:t>tested</a:t>
            </a:r>
            <a:endParaRPr sz="24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129624" y="10380854"/>
            <a:ext cx="209550" cy="210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35"/>
              </a:lnSpc>
            </a:pPr>
            <a:r>
              <a:rPr dirty="0" sz="1450" spc="5">
                <a:latin typeface="Arial"/>
                <a:cs typeface="Arial"/>
              </a:rPr>
              <a:t>1</a:t>
            </a:r>
            <a:r>
              <a:rPr dirty="0" sz="1450" spc="10">
                <a:latin typeface="Arial"/>
                <a:cs typeface="Arial"/>
              </a:rPr>
              <a:t>4</a:t>
            </a:r>
            <a:endParaRPr sz="14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9504480"/>
            <a:ext cx="20104100" cy="1803400"/>
          </a:xfrm>
          <a:custGeom>
            <a:avLst/>
            <a:gdLst/>
            <a:ahLst/>
            <a:cxnLst/>
            <a:rect l="l" t="t" r="r" b="b"/>
            <a:pathLst>
              <a:path w="20104100" h="1803400">
                <a:moveTo>
                  <a:pt x="0" y="1802898"/>
                </a:moveTo>
                <a:lnTo>
                  <a:pt x="20104089" y="1802898"/>
                </a:lnTo>
                <a:lnTo>
                  <a:pt x="20104089" y="0"/>
                </a:lnTo>
                <a:lnTo>
                  <a:pt x="0" y="0"/>
                </a:lnTo>
                <a:lnTo>
                  <a:pt x="0" y="1802898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1823054" y="5401885"/>
          <a:ext cx="16465550" cy="38950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51190"/>
                <a:gridCol w="8197850"/>
              </a:tblGrid>
              <a:tr h="603250">
                <a:tc>
                  <a:txBody>
                    <a:bodyPr/>
                    <a:lstStyle/>
                    <a:p>
                      <a:pPr marL="259588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2950" spc="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Initial Data</a:t>
                      </a:r>
                      <a:r>
                        <a:rPr dirty="0" sz="29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950" spc="-4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Types</a:t>
                      </a:r>
                      <a:endParaRPr sz="2950">
                        <a:latin typeface="Arial"/>
                        <a:cs typeface="Arial"/>
                      </a:endParaRPr>
                    </a:p>
                  </a:txBody>
                  <a:tcPr marL="0" marR="0" marB="0" marT="2920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62261"/>
                    </a:solidFill>
                  </a:tcPr>
                </a:tc>
                <a:tc>
                  <a:txBody>
                    <a:bodyPr/>
                    <a:lstStyle/>
                    <a:p>
                      <a:pPr marL="90360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295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Expanded </a:t>
                      </a:r>
                      <a:r>
                        <a:rPr dirty="0" sz="2950" spc="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 </a:t>
                      </a:r>
                      <a:r>
                        <a:rPr dirty="0" sz="2950" spc="-4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Types </a:t>
                      </a:r>
                      <a:r>
                        <a:rPr dirty="0" sz="2950" spc="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(May</a:t>
                      </a:r>
                      <a:r>
                        <a:rPr dirty="0" sz="2950" spc="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950" spc="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Include)</a:t>
                      </a:r>
                      <a:endParaRPr sz="2950">
                        <a:latin typeface="Arial"/>
                        <a:cs typeface="Arial"/>
                      </a:endParaRPr>
                    </a:p>
                  </a:txBody>
                  <a:tcPr marL="0" marR="0" marB="0" marT="2920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62261"/>
                    </a:solidFill>
                  </a:tcPr>
                </a:tc>
              </a:tr>
              <a:tr h="3280410">
                <a:tc>
                  <a:txBody>
                    <a:bodyPr/>
                    <a:lstStyle/>
                    <a:p>
                      <a:pPr marL="457200" indent="-377190">
                        <a:lnSpc>
                          <a:spcPct val="100000"/>
                        </a:lnSpc>
                        <a:spcBef>
                          <a:spcPts val="229"/>
                        </a:spcBef>
                        <a:buChar char="•"/>
                        <a:tabLst>
                          <a:tab pos="457200" algn="l"/>
                          <a:tab pos="457834" algn="l"/>
                        </a:tabLst>
                      </a:pP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Demographics</a:t>
                      </a:r>
                      <a:endParaRPr sz="2950">
                        <a:latin typeface="Arial"/>
                        <a:cs typeface="Arial"/>
                      </a:endParaRPr>
                    </a:p>
                    <a:p>
                      <a:pPr marL="457200" indent="-377190">
                        <a:lnSpc>
                          <a:spcPct val="100000"/>
                        </a:lnSpc>
                        <a:spcBef>
                          <a:spcPts val="20"/>
                        </a:spcBef>
                        <a:buChar char="•"/>
                        <a:tabLst>
                          <a:tab pos="457200" algn="l"/>
                          <a:tab pos="457834" algn="l"/>
                        </a:tabLst>
                      </a:pPr>
                      <a:r>
                        <a:rPr dirty="0" sz="2950" spc="-5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Visits</a:t>
                      </a:r>
                      <a:endParaRPr sz="2950">
                        <a:latin typeface="Arial"/>
                        <a:cs typeface="Arial"/>
                      </a:endParaRPr>
                    </a:p>
                    <a:p>
                      <a:pPr marL="457200" indent="-377190">
                        <a:lnSpc>
                          <a:spcPct val="100000"/>
                        </a:lnSpc>
                        <a:spcBef>
                          <a:spcPts val="25"/>
                        </a:spcBef>
                        <a:buChar char="•"/>
                        <a:tabLst>
                          <a:tab pos="457200" algn="l"/>
                          <a:tab pos="457834" algn="l"/>
                        </a:tabLst>
                      </a:pP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Diagnoses</a:t>
                      </a:r>
                      <a:endParaRPr sz="2950">
                        <a:latin typeface="Arial"/>
                        <a:cs typeface="Arial"/>
                      </a:endParaRPr>
                    </a:p>
                    <a:p>
                      <a:pPr marL="457200" indent="-377190">
                        <a:lnSpc>
                          <a:spcPct val="100000"/>
                        </a:lnSpc>
                        <a:spcBef>
                          <a:spcPts val="20"/>
                        </a:spcBef>
                        <a:buChar char="•"/>
                        <a:tabLst>
                          <a:tab pos="457200" algn="l"/>
                          <a:tab pos="457834" algn="l"/>
                        </a:tabLst>
                      </a:pP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Procedures</a:t>
                      </a:r>
                      <a:endParaRPr sz="2950">
                        <a:latin typeface="Arial"/>
                        <a:cs typeface="Arial"/>
                      </a:endParaRPr>
                    </a:p>
                    <a:p>
                      <a:pPr marL="457200" indent="-377190">
                        <a:lnSpc>
                          <a:spcPct val="100000"/>
                        </a:lnSpc>
                        <a:spcBef>
                          <a:spcPts val="20"/>
                        </a:spcBef>
                        <a:buChar char="•"/>
                        <a:tabLst>
                          <a:tab pos="457200" algn="l"/>
                          <a:tab pos="457834" algn="l"/>
                        </a:tabLst>
                      </a:pP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Medications</a:t>
                      </a:r>
                      <a:endParaRPr sz="2950">
                        <a:latin typeface="Arial"/>
                        <a:cs typeface="Arial"/>
                      </a:endParaRPr>
                    </a:p>
                    <a:p>
                      <a:pPr marL="457200" indent="-377190">
                        <a:lnSpc>
                          <a:spcPct val="100000"/>
                        </a:lnSpc>
                        <a:spcBef>
                          <a:spcPts val="25"/>
                        </a:spcBef>
                        <a:buChar char="•"/>
                        <a:tabLst>
                          <a:tab pos="457200" algn="l"/>
                          <a:tab pos="457834" algn="l"/>
                        </a:tabLst>
                      </a:pP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Laboratory</a:t>
                      </a:r>
                      <a:r>
                        <a:rPr dirty="0" sz="295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950" spc="-5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Visits</a:t>
                      </a:r>
                      <a:endParaRPr sz="2950">
                        <a:latin typeface="Arial"/>
                        <a:cs typeface="Arial"/>
                      </a:endParaRPr>
                    </a:p>
                    <a:p>
                      <a:pPr marL="457200" indent="-377190">
                        <a:lnSpc>
                          <a:spcPct val="100000"/>
                        </a:lnSpc>
                        <a:spcBef>
                          <a:spcPts val="20"/>
                        </a:spcBef>
                        <a:buChar char="•"/>
                        <a:tabLst>
                          <a:tab pos="457200" algn="l"/>
                          <a:tab pos="457834" algn="l"/>
                        </a:tabLst>
                      </a:pPr>
                      <a:r>
                        <a:rPr dirty="0" sz="2950" spc="-5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Vital</a:t>
                      </a:r>
                      <a:r>
                        <a:rPr dirty="0" sz="295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Signs</a:t>
                      </a:r>
                      <a:endParaRPr sz="2950">
                        <a:latin typeface="Arial"/>
                        <a:cs typeface="Arial"/>
                      </a:endParaRPr>
                    </a:p>
                  </a:txBody>
                  <a:tcPr marL="0" marR="0" marB="0" marT="2920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CD2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76555">
                        <a:lnSpc>
                          <a:spcPct val="100000"/>
                        </a:lnSpc>
                        <a:spcBef>
                          <a:spcPts val="229"/>
                        </a:spcBef>
                        <a:buChar char="•"/>
                        <a:tabLst>
                          <a:tab pos="457200" algn="l"/>
                          <a:tab pos="457834" algn="l"/>
                        </a:tabLst>
                      </a:pP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Physician</a:t>
                      </a:r>
                      <a:r>
                        <a:rPr dirty="0" sz="295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Notes</a:t>
                      </a:r>
                      <a:endParaRPr sz="2950">
                        <a:latin typeface="Arial"/>
                        <a:cs typeface="Arial"/>
                      </a:endParaRPr>
                    </a:p>
                    <a:p>
                      <a:pPr marL="457200" indent="-376555">
                        <a:lnSpc>
                          <a:spcPct val="100000"/>
                        </a:lnSpc>
                        <a:spcBef>
                          <a:spcPts val="20"/>
                        </a:spcBef>
                        <a:buChar char="•"/>
                        <a:tabLst>
                          <a:tab pos="457200" algn="l"/>
                          <a:tab pos="457834" algn="l"/>
                        </a:tabLst>
                      </a:pP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Mental Health</a:t>
                      </a:r>
                      <a:r>
                        <a:rPr dirty="0" sz="295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Data</a:t>
                      </a:r>
                      <a:endParaRPr sz="2950">
                        <a:latin typeface="Arial"/>
                        <a:cs typeface="Arial"/>
                      </a:endParaRPr>
                    </a:p>
                    <a:p>
                      <a:pPr marL="457200" indent="-376555">
                        <a:lnSpc>
                          <a:spcPct val="100000"/>
                        </a:lnSpc>
                        <a:spcBef>
                          <a:spcPts val="25"/>
                        </a:spcBef>
                        <a:buChar char="•"/>
                        <a:tabLst>
                          <a:tab pos="457200" algn="l"/>
                          <a:tab pos="457834" algn="l"/>
                        </a:tabLst>
                      </a:pP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HIV</a:t>
                      </a:r>
                      <a:r>
                        <a:rPr dirty="0" sz="295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Status</a:t>
                      </a:r>
                      <a:endParaRPr sz="2950">
                        <a:latin typeface="Arial"/>
                        <a:cs typeface="Arial"/>
                      </a:endParaRPr>
                    </a:p>
                    <a:p>
                      <a:pPr marL="457200" indent="-376555">
                        <a:lnSpc>
                          <a:spcPct val="100000"/>
                        </a:lnSpc>
                        <a:spcBef>
                          <a:spcPts val="20"/>
                        </a:spcBef>
                        <a:buChar char="•"/>
                        <a:tabLst>
                          <a:tab pos="457200" algn="l"/>
                          <a:tab pos="457834" algn="l"/>
                        </a:tabLst>
                      </a:pP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Substance Abuse </a:t>
                      </a:r>
                      <a:r>
                        <a:rPr dirty="0" sz="2950" spc="5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&amp; </a:t>
                      </a: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Alcohol</a:t>
                      </a:r>
                      <a:r>
                        <a:rPr dirty="0" sz="2950" spc="-355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use/misuse</a:t>
                      </a:r>
                      <a:endParaRPr sz="2950">
                        <a:latin typeface="Arial"/>
                        <a:cs typeface="Arial"/>
                      </a:endParaRPr>
                    </a:p>
                    <a:p>
                      <a:pPr marL="457200" indent="-376555">
                        <a:lnSpc>
                          <a:spcPct val="100000"/>
                        </a:lnSpc>
                        <a:spcBef>
                          <a:spcPts val="20"/>
                        </a:spcBef>
                        <a:buChar char="•"/>
                        <a:tabLst>
                          <a:tab pos="457200" algn="l"/>
                          <a:tab pos="457834" algn="l"/>
                        </a:tabLst>
                      </a:pP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Genomic</a:t>
                      </a:r>
                      <a:r>
                        <a:rPr dirty="0" sz="295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Information</a:t>
                      </a:r>
                      <a:endParaRPr sz="2950">
                        <a:latin typeface="Arial"/>
                        <a:cs typeface="Arial"/>
                      </a:endParaRPr>
                    </a:p>
                    <a:p>
                      <a:pPr marL="457200" indent="-376555">
                        <a:lnSpc>
                          <a:spcPct val="100000"/>
                        </a:lnSpc>
                        <a:spcBef>
                          <a:spcPts val="25"/>
                        </a:spcBef>
                        <a:buChar char="•"/>
                        <a:tabLst>
                          <a:tab pos="457200" algn="l"/>
                          <a:tab pos="457834" algn="l"/>
                        </a:tabLst>
                      </a:pP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Images</a:t>
                      </a:r>
                      <a:endParaRPr sz="2950">
                        <a:latin typeface="Arial"/>
                        <a:cs typeface="Arial"/>
                      </a:endParaRPr>
                    </a:p>
                    <a:p>
                      <a:pPr marL="457200" indent="-376555">
                        <a:lnSpc>
                          <a:spcPct val="100000"/>
                        </a:lnSpc>
                        <a:spcBef>
                          <a:spcPts val="20"/>
                        </a:spcBef>
                        <a:buChar char="•"/>
                        <a:tabLst>
                          <a:tab pos="457200" algn="l"/>
                          <a:tab pos="457834" algn="l"/>
                        </a:tabLst>
                      </a:pPr>
                      <a:r>
                        <a:rPr dirty="0" sz="295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Dental </a:t>
                      </a:r>
                      <a:r>
                        <a:rPr dirty="0" sz="2950" spc="0">
                          <a:solidFill>
                            <a:srgbClr val="262261"/>
                          </a:solidFill>
                          <a:latin typeface="Arial"/>
                          <a:cs typeface="Arial"/>
                        </a:rPr>
                        <a:t>Records</a:t>
                      </a:r>
                      <a:endParaRPr sz="2950">
                        <a:latin typeface="Arial"/>
                        <a:cs typeface="Arial"/>
                      </a:endParaRPr>
                    </a:p>
                  </a:txBody>
                  <a:tcPr marL="0" marR="0" marB="0" marT="2920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CD2"/>
                    </a:solidFill>
                  </a:tcPr>
                </a:tc>
              </a:tr>
            </a:tbl>
          </a:graphicData>
        </a:graphic>
      </p:graphicFrame>
      <p:sp>
        <p:nvSpPr>
          <p:cNvPr id="18" name="object 18"/>
          <p:cNvSpPr txBox="1"/>
          <p:nvPr/>
        </p:nvSpPr>
        <p:spPr>
          <a:xfrm>
            <a:off x="1205999" y="9863556"/>
            <a:ext cx="17691100" cy="10598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30200" marR="5080" indent="-318135">
              <a:lnSpc>
                <a:spcPct val="114999"/>
              </a:lnSpc>
              <a:spcBef>
                <a:spcPts val="95"/>
              </a:spcBef>
            </a:pPr>
            <a:r>
              <a:rPr dirty="0" sz="2950" spc="5" b="1">
                <a:solidFill>
                  <a:srgbClr val="FFFFFF"/>
                </a:solidFill>
                <a:latin typeface="Arial"/>
                <a:cs typeface="Arial"/>
              </a:rPr>
              <a:t>HITECH and CURES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Acts: making progress </a:t>
            </a:r>
            <a:r>
              <a:rPr dirty="0" sz="2950" spc="5" b="1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2950" spc="0" b="1">
                <a:solidFill>
                  <a:srgbClr val="FFFF99"/>
                </a:solidFill>
                <a:latin typeface="Arial"/>
                <a:cs typeface="Arial"/>
              </a:rPr>
              <a:t>provider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access </a:t>
            </a:r>
            <a:r>
              <a:rPr dirty="0" sz="2950" spc="5" b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use of health information, </a:t>
            </a:r>
            <a:r>
              <a:rPr dirty="0" sz="2950" spc="15" b="1">
                <a:solidFill>
                  <a:srgbClr val="FFFFFF"/>
                </a:solidFill>
                <a:latin typeface="Arial"/>
                <a:cs typeface="Arial"/>
              </a:rPr>
              <a:t>with  </a:t>
            </a:r>
            <a:r>
              <a:rPr dirty="0" sz="2950" spc="0" b="1">
                <a:solidFill>
                  <a:srgbClr val="FFFF99"/>
                </a:solidFill>
                <a:latin typeface="Arial"/>
                <a:cs typeface="Arial"/>
              </a:rPr>
              <a:t>individuals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at the center of their care, </a:t>
            </a:r>
            <a:r>
              <a:rPr dirty="0" sz="2950" spc="5" b="1">
                <a:solidFill>
                  <a:srgbClr val="FFFFFF"/>
                </a:solidFill>
                <a:latin typeface="Arial"/>
                <a:cs typeface="Arial"/>
              </a:rPr>
              <a:t>and S4S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enabling </a:t>
            </a:r>
            <a:r>
              <a:rPr dirty="0" sz="2950" spc="-10" b="1">
                <a:solidFill>
                  <a:srgbClr val="FFFFFF"/>
                </a:solidFill>
                <a:latin typeface="Arial"/>
                <a:cs typeface="Arial"/>
              </a:rPr>
              <a:t>patient’s </a:t>
            </a:r>
            <a:r>
              <a:rPr dirty="0" sz="2950" spc="0" b="1">
                <a:solidFill>
                  <a:srgbClr val="FFFF99"/>
                </a:solidFill>
                <a:latin typeface="Arial"/>
                <a:cs typeface="Arial"/>
              </a:rPr>
              <a:t>sharing </a:t>
            </a:r>
            <a:r>
              <a:rPr dirty="0" sz="2950" spc="5" b="1">
                <a:solidFill>
                  <a:srgbClr val="FFFF99"/>
                </a:solidFill>
                <a:latin typeface="Arial"/>
                <a:cs typeface="Arial"/>
              </a:rPr>
              <a:t>EHR </a:t>
            </a:r>
            <a:r>
              <a:rPr dirty="0" sz="2950" spc="15" b="1">
                <a:solidFill>
                  <a:srgbClr val="FFFF99"/>
                </a:solidFill>
                <a:latin typeface="Arial"/>
                <a:cs typeface="Arial"/>
              </a:rPr>
              <a:t>with</a:t>
            </a:r>
            <a:r>
              <a:rPr dirty="0" sz="2950" spc="35" b="1">
                <a:solidFill>
                  <a:srgbClr val="FFFF99"/>
                </a:solidFill>
                <a:latin typeface="Arial"/>
                <a:cs typeface="Arial"/>
              </a:rPr>
              <a:t> </a:t>
            </a:r>
            <a:r>
              <a:rPr dirty="0" sz="2950" spc="0" b="1">
                <a:solidFill>
                  <a:srgbClr val="FFFF99"/>
                </a:solidFill>
                <a:latin typeface="Arial"/>
                <a:cs typeface="Arial"/>
              </a:rPr>
              <a:t>researchers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4583" y="502287"/>
            <a:ext cx="5808345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3950"/>
              <a:t>AoU Genomics</a:t>
            </a:r>
            <a:r>
              <a:rPr dirty="0" u="none" sz="3950" spc="-5"/>
              <a:t> Platform</a:t>
            </a:r>
            <a:endParaRPr sz="3950"/>
          </a:p>
        </p:txBody>
      </p:sp>
      <p:sp>
        <p:nvSpPr>
          <p:cNvPr id="3" name="object 3"/>
          <p:cNvSpPr/>
          <p:nvPr/>
        </p:nvSpPr>
        <p:spPr>
          <a:xfrm>
            <a:off x="584214" y="1859435"/>
            <a:ext cx="569556" cy="571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52212" y="1934085"/>
            <a:ext cx="236220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5" b="1">
                <a:solidFill>
                  <a:srgbClr val="131130"/>
                </a:solidFill>
                <a:latin typeface="Arial"/>
                <a:cs typeface="Arial"/>
              </a:rPr>
              <a:t>1.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27060" y="1691918"/>
            <a:ext cx="6168803" cy="959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506038" y="1754005"/>
            <a:ext cx="8211184" cy="2887980"/>
          </a:xfrm>
          <a:prstGeom prst="rect">
            <a:avLst/>
          </a:prstGeom>
        </p:spPr>
        <p:txBody>
          <a:bodyPr wrap="square" lIns="0" tIns="812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3300" spc="-10" b="1">
                <a:solidFill>
                  <a:srgbClr val="131130"/>
                </a:solidFill>
                <a:latin typeface="Arial"/>
                <a:cs typeface="Arial"/>
              </a:rPr>
              <a:t>AoU </a:t>
            </a:r>
            <a:r>
              <a:rPr dirty="0" sz="3300" spc="-5" b="1">
                <a:solidFill>
                  <a:srgbClr val="131130"/>
                </a:solidFill>
                <a:latin typeface="Arial"/>
                <a:cs typeface="Arial"/>
              </a:rPr>
              <a:t>Genome </a:t>
            </a:r>
            <a:r>
              <a:rPr dirty="0" sz="3300" spc="-10" b="1">
                <a:solidFill>
                  <a:srgbClr val="131130"/>
                </a:solidFill>
                <a:latin typeface="Arial"/>
                <a:cs typeface="Arial"/>
              </a:rPr>
              <a:t>Centers</a:t>
            </a:r>
            <a:r>
              <a:rPr dirty="0" sz="3300" spc="15" b="1">
                <a:solidFill>
                  <a:srgbClr val="131130"/>
                </a:solidFill>
                <a:latin typeface="Arial"/>
                <a:cs typeface="Arial"/>
              </a:rPr>
              <a:t> </a:t>
            </a:r>
            <a:r>
              <a:rPr dirty="0" sz="3300" spc="-10" b="1">
                <a:solidFill>
                  <a:srgbClr val="131130"/>
                </a:solidFill>
                <a:latin typeface="Arial"/>
                <a:cs typeface="Arial"/>
              </a:rPr>
              <a:t>(GCs)</a:t>
            </a:r>
            <a:endParaRPr sz="3300">
              <a:latin typeface="Arial"/>
              <a:cs typeface="Arial"/>
            </a:endParaRPr>
          </a:p>
          <a:p>
            <a:pPr marL="751840">
              <a:lnSpc>
                <a:spcPct val="100000"/>
              </a:lnSpc>
              <a:spcBef>
                <a:spcPts val="540"/>
              </a:spcBef>
            </a:pP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Genotyping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WGS</a:t>
            </a:r>
            <a:r>
              <a:rPr dirty="0" sz="330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platforms</a:t>
            </a:r>
            <a:endParaRPr sz="3300">
              <a:latin typeface="Arial"/>
              <a:cs typeface="Arial"/>
            </a:endParaRPr>
          </a:p>
          <a:p>
            <a:pPr marL="751840" marR="5080">
              <a:lnSpc>
                <a:spcPct val="113900"/>
              </a:lnSpc>
              <a:spcBef>
                <a:spcPts val="10"/>
              </a:spcBef>
            </a:pP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Analysis pipeline includes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variant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calling  and clinical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interpretation (in program- 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defined</a:t>
            </a:r>
            <a:r>
              <a:rPr dirty="0" sz="3300" spc="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regions)</a:t>
            </a:r>
            <a:endParaRPr sz="33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4214" y="5295622"/>
            <a:ext cx="569556" cy="571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52212" y="5370271"/>
            <a:ext cx="236220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5" b="1">
                <a:solidFill>
                  <a:srgbClr val="131130"/>
                </a:solidFill>
                <a:latin typeface="Arial"/>
                <a:cs typeface="Arial"/>
              </a:rPr>
              <a:t>2.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27060" y="5128105"/>
            <a:ext cx="7699487" cy="9590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506038" y="5188097"/>
            <a:ext cx="7769225" cy="1173480"/>
          </a:xfrm>
          <a:prstGeom prst="rect">
            <a:avLst/>
          </a:prstGeom>
        </p:spPr>
        <p:txBody>
          <a:bodyPr wrap="square" lIns="0" tIns="831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dirty="0" sz="3300" spc="-5" b="1">
                <a:solidFill>
                  <a:srgbClr val="131130"/>
                </a:solidFill>
                <a:latin typeface="Arial"/>
                <a:cs typeface="Arial"/>
              </a:rPr>
              <a:t>Clinical </a:t>
            </a:r>
            <a:r>
              <a:rPr dirty="0" sz="3300" spc="-25" b="1">
                <a:solidFill>
                  <a:srgbClr val="131130"/>
                </a:solidFill>
                <a:latin typeface="Arial"/>
                <a:cs typeface="Arial"/>
              </a:rPr>
              <a:t>Validation </a:t>
            </a:r>
            <a:r>
              <a:rPr dirty="0" sz="3300" spc="-5" b="1">
                <a:solidFill>
                  <a:srgbClr val="131130"/>
                </a:solidFill>
                <a:latin typeface="Arial"/>
                <a:cs typeface="Arial"/>
              </a:rPr>
              <a:t>Laboratory </a:t>
            </a:r>
            <a:r>
              <a:rPr dirty="0" sz="3300" spc="-10" b="1">
                <a:solidFill>
                  <a:srgbClr val="131130"/>
                </a:solidFill>
                <a:latin typeface="Arial"/>
                <a:cs typeface="Arial"/>
              </a:rPr>
              <a:t>(CVL)</a:t>
            </a:r>
            <a:endParaRPr sz="3300">
              <a:latin typeface="Arial"/>
              <a:cs typeface="Arial"/>
            </a:endParaRPr>
          </a:p>
          <a:p>
            <a:pPr marL="751840">
              <a:lnSpc>
                <a:spcPct val="100000"/>
              </a:lnSpc>
              <a:spcBef>
                <a:spcPts val="560"/>
              </a:spcBef>
            </a:pP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CLIA/CAP validation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assay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w/</a:t>
            </a:r>
            <a:r>
              <a:rPr dirty="0" sz="3300" spc="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300" spc="-20">
                <a:solidFill>
                  <a:srgbClr val="262261"/>
                </a:solidFill>
                <a:latin typeface="Arial"/>
                <a:cs typeface="Arial"/>
              </a:rPr>
              <a:t>sign-off</a:t>
            </a:r>
            <a:endParaRPr sz="33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4214" y="7014762"/>
            <a:ext cx="569556" cy="5716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52212" y="7089412"/>
            <a:ext cx="236220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5" b="1">
                <a:solidFill>
                  <a:srgbClr val="131130"/>
                </a:solidFill>
                <a:latin typeface="Arial"/>
                <a:cs typeface="Arial"/>
              </a:rPr>
              <a:t>3.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27059" y="6847246"/>
            <a:ext cx="7862816" cy="9590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506038" y="6907238"/>
            <a:ext cx="8122920" cy="17449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51840" marR="5080" indent="-739775">
              <a:lnSpc>
                <a:spcPct val="113900"/>
              </a:lnSpc>
              <a:spcBef>
                <a:spcPts val="105"/>
              </a:spcBef>
            </a:pPr>
            <a:r>
              <a:rPr dirty="0" sz="3300" spc="-5" b="1">
                <a:solidFill>
                  <a:srgbClr val="131130"/>
                </a:solidFill>
                <a:latin typeface="Arial"/>
                <a:cs typeface="Arial"/>
              </a:rPr>
              <a:t>Genetic </a:t>
            </a:r>
            <a:r>
              <a:rPr dirty="0" sz="3300" spc="-10" b="1">
                <a:solidFill>
                  <a:srgbClr val="131130"/>
                </a:solidFill>
                <a:latin typeface="Arial"/>
                <a:cs typeface="Arial"/>
              </a:rPr>
              <a:t>Counseling Resource (GCR) 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Responsible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return of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actionable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results 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Case work</a:t>
            </a:r>
            <a:r>
              <a:rPr dirty="0" sz="3300" spc="2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approach</a:t>
            </a:r>
            <a:endParaRPr sz="33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750250" y="1765731"/>
            <a:ext cx="2778760" cy="802640"/>
          </a:xfrm>
          <a:custGeom>
            <a:avLst/>
            <a:gdLst/>
            <a:ahLst/>
            <a:cxnLst/>
            <a:rect l="l" t="t" r="r" b="b"/>
            <a:pathLst>
              <a:path w="2778759" h="802639">
                <a:moveTo>
                  <a:pt x="0" y="0"/>
                </a:moveTo>
                <a:lnTo>
                  <a:pt x="0" y="687865"/>
                </a:lnTo>
                <a:lnTo>
                  <a:pt x="2199" y="694370"/>
                </a:lnTo>
                <a:lnTo>
                  <a:pt x="53029" y="719342"/>
                </a:lnTo>
                <a:lnTo>
                  <a:pt x="102021" y="731064"/>
                </a:lnTo>
                <a:lnTo>
                  <a:pt x="165480" y="742172"/>
                </a:lnTo>
                <a:lnTo>
                  <a:pt x="242468" y="752591"/>
                </a:lnTo>
                <a:lnTo>
                  <a:pt x="285742" y="757517"/>
                </a:lnTo>
                <a:lnTo>
                  <a:pt x="332047" y="762241"/>
                </a:lnTo>
                <a:lnTo>
                  <a:pt x="433278" y="771047"/>
                </a:lnTo>
                <a:lnTo>
                  <a:pt x="545223" y="778929"/>
                </a:lnTo>
                <a:lnTo>
                  <a:pt x="731176" y="788853"/>
                </a:lnTo>
                <a:lnTo>
                  <a:pt x="935959" y="796266"/>
                </a:lnTo>
                <a:lnTo>
                  <a:pt x="1232817" y="801790"/>
                </a:lnTo>
                <a:lnTo>
                  <a:pt x="1310502" y="802328"/>
                </a:lnTo>
                <a:lnTo>
                  <a:pt x="1389341" y="802509"/>
                </a:lnTo>
                <a:lnTo>
                  <a:pt x="1697306" y="799683"/>
                </a:lnTo>
                <a:lnTo>
                  <a:pt x="1912881" y="794090"/>
                </a:lnTo>
                <a:lnTo>
                  <a:pt x="2111739" y="785811"/>
                </a:lnTo>
                <a:lnTo>
                  <a:pt x="2233460" y="778929"/>
                </a:lnTo>
                <a:lnTo>
                  <a:pt x="2345405" y="771047"/>
                </a:lnTo>
                <a:lnTo>
                  <a:pt x="2446636" y="762241"/>
                </a:lnTo>
                <a:lnTo>
                  <a:pt x="2492940" y="757517"/>
                </a:lnTo>
                <a:lnTo>
                  <a:pt x="2536214" y="752591"/>
                </a:lnTo>
                <a:lnTo>
                  <a:pt x="2576341" y="747473"/>
                </a:lnTo>
                <a:lnTo>
                  <a:pt x="2646682" y="736700"/>
                </a:lnTo>
                <a:lnTo>
                  <a:pt x="2703025" y="725275"/>
                </a:lnTo>
                <a:lnTo>
                  <a:pt x="2744432" y="713276"/>
                </a:lnTo>
                <a:lnTo>
                  <a:pt x="2778683" y="687865"/>
                </a:lnTo>
                <a:lnTo>
                  <a:pt x="2778683" y="114644"/>
                </a:lnTo>
                <a:lnTo>
                  <a:pt x="1389341" y="114644"/>
                </a:lnTo>
                <a:lnTo>
                  <a:pt x="1081376" y="111818"/>
                </a:lnTo>
                <a:lnTo>
                  <a:pt x="865801" y="106226"/>
                </a:lnTo>
                <a:lnTo>
                  <a:pt x="666943" y="97948"/>
                </a:lnTo>
                <a:lnTo>
                  <a:pt x="545223" y="91067"/>
                </a:lnTo>
                <a:lnTo>
                  <a:pt x="433278" y="83185"/>
                </a:lnTo>
                <a:lnTo>
                  <a:pt x="332047" y="74380"/>
                </a:lnTo>
                <a:lnTo>
                  <a:pt x="285742" y="69656"/>
                </a:lnTo>
                <a:lnTo>
                  <a:pt x="242468" y="64730"/>
                </a:lnTo>
                <a:lnTo>
                  <a:pt x="202342" y="59612"/>
                </a:lnTo>
                <a:lnTo>
                  <a:pt x="132001" y="48839"/>
                </a:lnTo>
                <a:lnTo>
                  <a:pt x="75658" y="37413"/>
                </a:lnTo>
                <a:lnTo>
                  <a:pt x="34251" y="25413"/>
                </a:lnTo>
                <a:lnTo>
                  <a:pt x="2199" y="6506"/>
                </a:lnTo>
                <a:lnTo>
                  <a:pt x="0" y="0"/>
                </a:lnTo>
                <a:close/>
              </a:path>
              <a:path w="2778759" h="802639">
                <a:moveTo>
                  <a:pt x="2778683" y="0"/>
                </a:moveTo>
                <a:lnTo>
                  <a:pt x="2744432" y="25413"/>
                </a:lnTo>
                <a:lnTo>
                  <a:pt x="2703025" y="37413"/>
                </a:lnTo>
                <a:lnTo>
                  <a:pt x="2646682" y="48839"/>
                </a:lnTo>
                <a:lnTo>
                  <a:pt x="2576341" y="59612"/>
                </a:lnTo>
                <a:lnTo>
                  <a:pt x="2536214" y="64730"/>
                </a:lnTo>
                <a:lnTo>
                  <a:pt x="2492940" y="69656"/>
                </a:lnTo>
                <a:lnTo>
                  <a:pt x="2446636" y="74380"/>
                </a:lnTo>
                <a:lnTo>
                  <a:pt x="2345405" y="83185"/>
                </a:lnTo>
                <a:lnTo>
                  <a:pt x="2233460" y="91067"/>
                </a:lnTo>
                <a:lnTo>
                  <a:pt x="2111739" y="97948"/>
                </a:lnTo>
                <a:lnTo>
                  <a:pt x="1912881" y="106226"/>
                </a:lnTo>
                <a:lnTo>
                  <a:pt x="1697306" y="111818"/>
                </a:lnTo>
                <a:lnTo>
                  <a:pt x="1389341" y="114644"/>
                </a:lnTo>
                <a:lnTo>
                  <a:pt x="2778683" y="114644"/>
                </a:lnTo>
                <a:lnTo>
                  <a:pt x="2778683" y="0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750250" y="1651087"/>
            <a:ext cx="2778760" cy="229870"/>
          </a:xfrm>
          <a:custGeom>
            <a:avLst/>
            <a:gdLst/>
            <a:ahLst/>
            <a:cxnLst/>
            <a:rect l="l" t="t" r="r" b="b"/>
            <a:pathLst>
              <a:path w="2778759" h="229869">
                <a:moveTo>
                  <a:pt x="1389341" y="0"/>
                </a:moveTo>
                <a:lnTo>
                  <a:pt x="1232817" y="719"/>
                </a:lnTo>
                <a:lnTo>
                  <a:pt x="935959" y="6242"/>
                </a:lnTo>
                <a:lnTo>
                  <a:pt x="731176" y="13653"/>
                </a:lnTo>
                <a:lnTo>
                  <a:pt x="545223" y="23577"/>
                </a:lnTo>
                <a:lnTo>
                  <a:pt x="433278" y="31458"/>
                </a:lnTo>
                <a:lnTo>
                  <a:pt x="332047" y="40263"/>
                </a:lnTo>
                <a:lnTo>
                  <a:pt x="285742" y="44987"/>
                </a:lnTo>
                <a:lnTo>
                  <a:pt x="242468" y="49913"/>
                </a:lnTo>
                <a:lnTo>
                  <a:pt x="202342" y="55031"/>
                </a:lnTo>
                <a:lnTo>
                  <a:pt x="132001" y="65805"/>
                </a:lnTo>
                <a:lnTo>
                  <a:pt x="75658" y="77230"/>
                </a:lnTo>
                <a:lnTo>
                  <a:pt x="34251" y="89230"/>
                </a:lnTo>
                <a:lnTo>
                  <a:pt x="0" y="114644"/>
                </a:lnTo>
                <a:lnTo>
                  <a:pt x="2199" y="121150"/>
                </a:lnTo>
                <a:lnTo>
                  <a:pt x="53029" y="146125"/>
                </a:lnTo>
                <a:lnTo>
                  <a:pt x="102021" y="157847"/>
                </a:lnTo>
                <a:lnTo>
                  <a:pt x="165480" y="168956"/>
                </a:lnTo>
                <a:lnTo>
                  <a:pt x="242468" y="179374"/>
                </a:lnTo>
                <a:lnTo>
                  <a:pt x="285742" y="184300"/>
                </a:lnTo>
                <a:lnTo>
                  <a:pt x="332047" y="189024"/>
                </a:lnTo>
                <a:lnTo>
                  <a:pt x="433278" y="197829"/>
                </a:lnTo>
                <a:lnTo>
                  <a:pt x="545223" y="205711"/>
                </a:lnTo>
                <a:lnTo>
                  <a:pt x="666943" y="212593"/>
                </a:lnTo>
                <a:lnTo>
                  <a:pt x="865801" y="220870"/>
                </a:lnTo>
                <a:lnTo>
                  <a:pt x="1081376" y="226462"/>
                </a:lnTo>
                <a:lnTo>
                  <a:pt x="1389341" y="229288"/>
                </a:lnTo>
                <a:lnTo>
                  <a:pt x="1697306" y="226462"/>
                </a:lnTo>
                <a:lnTo>
                  <a:pt x="1912881" y="220870"/>
                </a:lnTo>
                <a:lnTo>
                  <a:pt x="2111739" y="212593"/>
                </a:lnTo>
                <a:lnTo>
                  <a:pt x="2233460" y="205711"/>
                </a:lnTo>
                <a:lnTo>
                  <a:pt x="2345405" y="197829"/>
                </a:lnTo>
                <a:lnTo>
                  <a:pt x="2446636" y="189024"/>
                </a:lnTo>
                <a:lnTo>
                  <a:pt x="2492940" y="184300"/>
                </a:lnTo>
                <a:lnTo>
                  <a:pt x="2536214" y="179374"/>
                </a:lnTo>
                <a:lnTo>
                  <a:pt x="2576341" y="174256"/>
                </a:lnTo>
                <a:lnTo>
                  <a:pt x="2646682" y="163483"/>
                </a:lnTo>
                <a:lnTo>
                  <a:pt x="2703025" y="152058"/>
                </a:lnTo>
                <a:lnTo>
                  <a:pt x="2744432" y="140058"/>
                </a:lnTo>
                <a:lnTo>
                  <a:pt x="2778683" y="114644"/>
                </a:lnTo>
                <a:lnTo>
                  <a:pt x="2776484" y="108138"/>
                </a:lnTo>
                <a:lnTo>
                  <a:pt x="2725654" y="83163"/>
                </a:lnTo>
                <a:lnTo>
                  <a:pt x="2676662" y="71441"/>
                </a:lnTo>
                <a:lnTo>
                  <a:pt x="2613203" y="60332"/>
                </a:lnTo>
                <a:lnTo>
                  <a:pt x="2536214" y="49913"/>
                </a:lnTo>
                <a:lnTo>
                  <a:pt x="2492940" y="44987"/>
                </a:lnTo>
                <a:lnTo>
                  <a:pt x="2446636" y="40263"/>
                </a:lnTo>
                <a:lnTo>
                  <a:pt x="2345405" y="31458"/>
                </a:lnTo>
                <a:lnTo>
                  <a:pt x="2233460" y="23577"/>
                </a:lnTo>
                <a:lnTo>
                  <a:pt x="2047506" y="13653"/>
                </a:lnTo>
                <a:lnTo>
                  <a:pt x="1842724" y="6242"/>
                </a:lnTo>
                <a:lnTo>
                  <a:pt x="1545866" y="719"/>
                </a:lnTo>
                <a:lnTo>
                  <a:pt x="1389341" y="0"/>
                </a:lnTo>
                <a:close/>
              </a:path>
            </a:pathLst>
          </a:custGeom>
          <a:solidFill>
            <a:srgbClr val="7D7A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750251" y="1651087"/>
            <a:ext cx="2778760" cy="229870"/>
          </a:xfrm>
          <a:custGeom>
            <a:avLst/>
            <a:gdLst/>
            <a:ahLst/>
            <a:cxnLst/>
            <a:rect l="l" t="t" r="r" b="b"/>
            <a:pathLst>
              <a:path w="2778759" h="229869">
                <a:moveTo>
                  <a:pt x="2778683" y="114644"/>
                </a:moveTo>
                <a:lnTo>
                  <a:pt x="2744432" y="140058"/>
                </a:lnTo>
                <a:lnTo>
                  <a:pt x="2703025" y="152058"/>
                </a:lnTo>
                <a:lnTo>
                  <a:pt x="2646682" y="163483"/>
                </a:lnTo>
                <a:lnTo>
                  <a:pt x="2576341" y="174256"/>
                </a:lnTo>
                <a:lnTo>
                  <a:pt x="2536215" y="179374"/>
                </a:lnTo>
                <a:lnTo>
                  <a:pt x="2492940" y="184300"/>
                </a:lnTo>
                <a:lnTo>
                  <a:pt x="2446636" y="189024"/>
                </a:lnTo>
                <a:lnTo>
                  <a:pt x="2397418" y="193537"/>
                </a:lnTo>
                <a:lnTo>
                  <a:pt x="2345405" y="197829"/>
                </a:lnTo>
                <a:lnTo>
                  <a:pt x="2290713" y="201890"/>
                </a:lnTo>
                <a:lnTo>
                  <a:pt x="2233460" y="205711"/>
                </a:lnTo>
                <a:lnTo>
                  <a:pt x="2173763" y="209282"/>
                </a:lnTo>
                <a:lnTo>
                  <a:pt x="2111739" y="212593"/>
                </a:lnTo>
                <a:lnTo>
                  <a:pt x="2047506" y="215634"/>
                </a:lnTo>
                <a:lnTo>
                  <a:pt x="1981181" y="218397"/>
                </a:lnTo>
                <a:lnTo>
                  <a:pt x="1912881" y="220870"/>
                </a:lnTo>
                <a:lnTo>
                  <a:pt x="1842724" y="223045"/>
                </a:lnTo>
                <a:lnTo>
                  <a:pt x="1770827" y="224913"/>
                </a:lnTo>
                <a:lnTo>
                  <a:pt x="1697306" y="226462"/>
                </a:lnTo>
                <a:lnTo>
                  <a:pt x="1622280" y="227684"/>
                </a:lnTo>
                <a:lnTo>
                  <a:pt x="1545866" y="228569"/>
                </a:lnTo>
                <a:lnTo>
                  <a:pt x="1468180" y="229107"/>
                </a:lnTo>
                <a:lnTo>
                  <a:pt x="1389341" y="229288"/>
                </a:lnTo>
                <a:lnTo>
                  <a:pt x="1310502" y="229107"/>
                </a:lnTo>
                <a:lnTo>
                  <a:pt x="1232817" y="228569"/>
                </a:lnTo>
                <a:lnTo>
                  <a:pt x="1156402" y="227684"/>
                </a:lnTo>
                <a:lnTo>
                  <a:pt x="1081376" y="226462"/>
                </a:lnTo>
                <a:lnTo>
                  <a:pt x="1007856" y="224913"/>
                </a:lnTo>
                <a:lnTo>
                  <a:pt x="935959" y="223045"/>
                </a:lnTo>
                <a:lnTo>
                  <a:pt x="865801" y="220870"/>
                </a:lnTo>
                <a:lnTo>
                  <a:pt x="797501" y="218397"/>
                </a:lnTo>
                <a:lnTo>
                  <a:pt x="731176" y="215634"/>
                </a:lnTo>
                <a:lnTo>
                  <a:pt x="666943" y="212593"/>
                </a:lnTo>
                <a:lnTo>
                  <a:pt x="604920" y="209282"/>
                </a:lnTo>
                <a:lnTo>
                  <a:pt x="545223" y="205711"/>
                </a:lnTo>
                <a:lnTo>
                  <a:pt x="487970" y="201890"/>
                </a:lnTo>
                <a:lnTo>
                  <a:pt x="433278" y="197829"/>
                </a:lnTo>
                <a:lnTo>
                  <a:pt x="381264" y="193537"/>
                </a:lnTo>
                <a:lnTo>
                  <a:pt x="332047" y="189024"/>
                </a:lnTo>
                <a:lnTo>
                  <a:pt x="285742" y="184300"/>
                </a:lnTo>
                <a:lnTo>
                  <a:pt x="242468" y="179374"/>
                </a:lnTo>
                <a:lnTo>
                  <a:pt x="202342" y="174256"/>
                </a:lnTo>
                <a:lnTo>
                  <a:pt x="132001" y="163483"/>
                </a:lnTo>
                <a:lnTo>
                  <a:pt x="75658" y="152058"/>
                </a:lnTo>
                <a:lnTo>
                  <a:pt x="34251" y="140058"/>
                </a:lnTo>
                <a:lnTo>
                  <a:pt x="0" y="114644"/>
                </a:lnTo>
                <a:lnTo>
                  <a:pt x="2199" y="108138"/>
                </a:lnTo>
                <a:lnTo>
                  <a:pt x="53029" y="83163"/>
                </a:lnTo>
                <a:lnTo>
                  <a:pt x="102021" y="71441"/>
                </a:lnTo>
                <a:lnTo>
                  <a:pt x="165480" y="60332"/>
                </a:lnTo>
                <a:lnTo>
                  <a:pt x="242468" y="49913"/>
                </a:lnTo>
                <a:lnTo>
                  <a:pt x="285742" y="44987"/>
                </a:lnTo>
                <a:lnTo>
                  <a:pt x="332047" y="40263"/>
                </a:lnTo>
                <a:lnTo>
                  <a:pt x="381264" y="35750"/>
                </a:lnTo>
                <a:lnTo>
                  <a:pt x="433278" y="31458"/>
                </a:lnTo>
                <a:lnTo>
                  <a:pt x="487970" y="27397"/>
                </a:lnTo>
                <a:lnTo>
                  <a:pt x="545223" y="23577"/>
                </a:lnTo>
                <a:lnTo>
                  <a:pt x="604920" y="20006"/>
                </a:lnTo>
                <a:lnTo>
                  <a:pt x="666943" y="16695"/>
                </a:lnTo>
                <a:lnTo>
                  <a:pt x="731176" y="13653"/>
                </a:lnTo>
                <a:lnTo>
                  <a:pt x="797501" y="10891"/>
                </a:lnTo>
                <a:lnTo>
                  <a:pt x="865801" y="8417"/>
                </a:lnTo>
                <a:lnTo>
                  <a:pt x="935959" y="6242"/>
                </a:lnTo>
                <a:lnTo>
                  <a:pt x="1007856" y="4375"/>
                </a:lnTo>
                <a:lnTo>
                  <a:pt x="1081376" y="2826"/>
                </a:lnTo>
                <a:lnTo>
                  <a:pt x="1156402" y="1604"/>
                </a:lnTo>
                <a:lnTo>
                  <a:pt x="1232817" y="719"/>
                </a:lnTo>
                <a:lnTo>
                  <a:pt x="1310502" y="181"/>
                </a:lnTo>
                <a:lnTo>
                  <a:pt x="1389341" y="0"/>
                </a:lnTo>
                <a:lnTo>
                  <a:pt x="1468180" y="181"/>
                </a:lnTo>
                <a:lnTo>
                  <a:pt x="1545866" y="719"/>
                </a:lnTo>
                <a:lnTo>
                  <a:pt x="1622280" y="1604"/>
                </a:lnTo>
                <a:lnTo>
                  <a:pt x="1697306" y="2826"/>
                </a:lnTo>
                <a:lnTo>
                  <a:pt x="1770827" y="4375"/>
                </a:lnTo>
                <a:lnTo>
                  <a:pt x="1842724" y="6242"/>
                </a:lnTo>
                <a:lnTo>
                  <a:pt x="1912881" y="8417"/>
                </a:lnTo>
                <a:lnTo>
                  <a:pt x="1981181" y="10891"/>
                </a:lnTo>
                <a:lnTo>
                  <a:pt x="2047506" y="13653"/>
                </a:lnTo>
                <a:lnTo>
                  <a:pt x="2111739" y="16695"/>
                </a:lnTo>
                <a:lnTo>
                  <a:pt x="2173763" y="20006"/>
                </a:lnTo>
                <a:lnTo>
                  <a:pt x="2233460" y="23577"/>
                </a:lnTo>
                <a:lnTo>
                  <a:pt x="2290713" y="27397"/>
                </a:lnTo>
                <a:lnTo>
                  <a:pt x="2345405" y="31458"/>
                </a:lnTo>
                <a:lnTo>
                  <a:pt x="2397418" y="35750"/>
                </a:lnTo>
                <a:lnTo>
                  <a:pt x="2446636" y="40263"/>
                </a:lnTo>
                <a:lnTo>
                  <a:pt x="2492940" y="44987"/>
                </a:lnTo>
                <a:lnTo>
                  <a:pt x="2536215" y="49913"/>
                </a:lnTo>
                <a:lnTo>
                  <a:pt x="2576341" y="55031"/>
                </a:lnTo>
                <a:lnTo>
                  <a:pt x="2646682" y="65805"/>
                </a:lnTo>
                <a:lnTo>
                  <a:pt x="2703025" y="77230"/>
                </a:lnTo>
                <a:lnTo>
                  <a:pt x="2744432" y="89230"/>
                </a:lnTo>
                <a:lnTo>
                  <a:pt x="2778683" y="114644"/>
                </a:lnTo>
                <a:close/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750251" y="1765731"/>
            <a:ext cx="2778760" cy="802640"/>
          </a:xfrm>
          <a:custGeom>
            <a:avLst/>
            <a:gdLst/>
            <a:ahLst/>
            <a:cxnLst/>
            <a:rect l="l" t="t" r="r" b="b"/>
            <a:pathLst>
              <a:path w="2778759" h="802639">
                <a:moveTo>
                  <a:pt x="2778683" y="0"/>
                </a:moveTo>
                <a:lnTo>
                  <a:pt x="2778683" y="687865"/>
                </a:lnTo>
                <a:lnTo>
                  <a:pt x="2776484" y="694370"/>
                </a:lnTo>
                <a:lnTo>
                  <a:pt x="2725654" y="719342"/>
                </a:lnTo>
                <a:lnTo>
                  <a:pt x="2676662" y="731064"/>
                </a:lnTo>
                <a:lnTo>
                  <a:pt x="2613203" y="742172"/>
                </a:lnTo>
                <a:lnTo>
                  <a:pt x="2536215" y="752591"/>
                </a:lnTo>
                <a:lnTo>
                  <a:pt x="2492940" y="757517"/>
                </a:lnTo>
                <a:lnTo>
                  <a:pt x="2446636" y="762241"/>
                </a:lnTo>
                <a:lnTo>
                  <a:pt x="2397418" y="766754"/>
                </a:lnTo>
                <a:lnTo>
                  <a:pt x="2345405" y="771047"/>
                </a:lnTo>
                <a:lnTo>
                  <a:pt x="2290713" y="775108"/>
                </a:lnTo>
                <a:lnTo>
                  <a:pt x="2233460" y="778929"/>
                </a:lnTo>
                <a:lnTo>
                  <a:pt x="2173763" y="782500"/>
                </a:lnTo>
                <a:lnTo>
                  <a:pt x="2111739" y="785811"/>
                </a:lnTo>
                <a:lnTo>
                  <a:pt x="2047506" y="788853"/>
                </a:lnTo>
                <a:lnTo>
                  <a:pt x="1981181" y="791616"/>
                </a:lnTo>
                <a:lnTo>
                  <a:pt x="1912881" y="794090"/>
                </a:lnTo>
                <a:lnTo>
                  <a:pt x="1842724" y="796266"/>
                </a:lnTo>
                <a:lnTo>
                  <a:pt x="1770827" y="798133"/>
                </a:lnTo>
                <a:lnTo>
                  <a:pt x="1697306" y="799683"/>
                </a:lnTo>
                <a:lnTo>
                  <a:pt x="1622280" y="800905"/>
                </a:lnTo>
                <a:lnTo>
                  <a:pt x="1545866" y="801790"/>
                </a:lnTo>
                <a:lnTo>
                  <a:pt x="1468180" y="802328"/>
                </a:lnTo>
                <a:lnTo>
                  <a:pt x="1389341" y="802509"/>
                </a:lnTo>
                <a:lnTo>
                  <a:pt x="1310502" y="802328"/>
                </a:lnTo>
                <a:lnTo>
                  <a:pt x="1232817" y="801790"/>
                </a:lnTo>
                <a:lnTo>
                  <a:pt x="1156402" y="800905"/>
                </a:lnTo>
                <a:lnTo>
                  <a:pt x="1081376" y="799683"/>
                </a:lnTo>
                <a:lnTo>
                  <a:pt x="1007856" y="798133"/>
                </a:lnTo>
                <a:lnTo>
                  <a:pt x="935959" y="796266"/>
                </a:lnTo>
                <a:lnTo>
                  <a:pt x="865801" y="794090"/>
                </a:lnTo>
                <a:lnTo>
                  <a:pt x="797501" y="791616"/>
                </a:lnTo>
                <a:lnTo>
                  <a:pt x="731176" y="788853"/>
                </a:lnTo>
                <a:lnTo>
                  <a:pt x="666943" y="785811"/>
                </a:lnTo>
                <a:lnTo>
                  <a:pt x="604920" y="782500"/>
                </a:lnTo>
                <a:lnTo>
                  <a:pt x="545223" y="778929"/>
                </a:lnTo>
                <a:lnTo>
                  <a:pt x="487970" y="775108"/>
                </a:lnTo>
                <a:lnTo>
                  <a:pt x="433278" y="771047"/>
                </a:lnTo>
                <a:lnTo>
                  <a:pt x="381264" y="766754"/>
                </a:lnTo>
                <a:lnTo>
                  <a:pt x="332047" y="762241"/>
                </a:lnTo>
                <a:lnTo>
                  <a:pt x="285742" y="757517"/>
                </a:lnTo>
                <a:lnTo>
                  <a:pt x="242468" y="752591"/>
                </a:lnTo>
                <a:lnTo>
                  <a:pt x="202342" y="747473"/>
                </a:lnTo>
                <a:lnTo>
                  <a:pt x="132001" y="736700"/>
                </a:lnTo>
                <a:lnTo>
                  <a:pt x="75658" y="725275"/>
                </a:lnTo>
                <a:lnTo>
                  <a:pt x="34251" y="713276"/>
                </a:lnTo>
                <a:lnTo>
                  <a:pt x="0" y="687865"/>
                </a:lnTo>
                <a:lnTo>
                  <a:pt x="0" y="0"/>
                </a:lnTo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750250" y="6236334"/>
            <a:ext cx="2778760" cy="802640"/>
          </a:xfrm>
          <a:custGeom>
            <a:avLst/>
            <a:gdLst/>
            <a:ahLst/>
            <a:cxnLst/>
            <a:rect l="l" t="t" r="r" b="b"/>
            <a:pathLst>
              <a:path w="2778759" h="802640">
                <a:moveTo>
                  <a:pt x="0" y="0"/>
                </a:moveTo>
                <a:lnTo>
                  <a:pt x="0" y="687865"/>
                </a:lnTo>
                <a:lnTo>
                  <a:pt x="2199" y="694370"/>
                </a:lnTo>
                <a:lnTo>
                  <a:pt x="53029" y="719342"/>
                </a:lnTo>
                <a:lnTo>
                  <a:pt x="102021" y="731064"/>
                </a:lnTo>
                <a:lnTo>
                  <a:pt x="165480" y="742172"/>
                </a:lnTo>
                <a:lnTo>
                  <a:pt x="242468" y="752591"/>
                </a:lnTo>
                <a:lnTo>
                  <a:pt x="285742" y="757517"/>
                </a:lnTo>
                <a:lnTo>
                  <a:pt x="332047" y="762241"/>
                </a:lnTo>
                <a:lnTo>
                  <a:pt x="433278" y="771047"/>
                </a:lnTo>
                <a:lnTo>
                  <a:pt x="545223" y="778929"/>
                </a:lnTo>
                <a:lnTo>
                  <a:pt x="731176" y="788853"/>
                </a:lnTo>
                <a:lnTo>
                  <a:pt x="935959" y="796266"/>
                </a:lnTo>
                <a:lnTo>
                  <a:pt x="1232817" y="801790"/>
                </a:lnTo>
                <a:lnTo>
                  <a:pt x="1310502" y="802328"/>
                </a:lnTo>
                <a:lnTo>
                  <a:pt x="1389341" y="802509"/>
                </a:lnTo>
                <a:lnTo>
                  <a:pt x="1697306" y="799683"/>
                </a:lnTo>
                <a:lnTo>
                  <a:pt x="1912881" y="794090"/>
                </a:lnTo>
                <a:lnTo>
                  <a:pt x="2111739" y="785811"/>
                </a:lnTo>
                <a:lnTo>
                  <a:pt x="2233460" y="778929"/>
                </a:lnTo>
                <a:lnTo>
                  <a:pt x="2345405" y="771047"/>
                </a:lnTo>
                <a:lnTo>
                  <a:pt x="2446636" y="762241"/>
                </a:lnTo>
                <a:lnTo>
                  <a:pt x="2492940" y="757517"/>
                </a:lnTo>
                <a:lnTo>
                  <a:pt x="2536214" y="752591"/>
                </a:lnTo>
                <a:lnTo>
                  <a:pt x="2576341" y="747473"/>
                </a:lnTo>
                <a:lnTo>
                  <a:pt x="2646682" y="736700"/>
                </a:lnTo>
                <a:lnTo>
                  <a:pt x="2703025" y="725275"/>
                </a:lnTo>
                <a:lnTo>
                  <a:pt x="2744432" y="713276"/>
                </a:lnTo>
                <a:lnTo>
                  <a:pt x="2778683" y="687865"/>
                </a:lnTo>
                <a:lnTo>
                  <a:pt x="2778683" y="114644"/>
                </a:lnTo>
                <a:lnTo>
                  <a:pt x="1389341" y="114644"/>
                </a:lnTo>
                <a:lnTo>
                  <a:pt x="1081376" y="111818"/>
                </a:lnTo>
                <a:lnTo>
                  <a:pt x="865801" y="106226"/>
                </a:lnTo>
                <a:lnTo>
                  <a:pt x="666943" y="97948"/>
                </a:lnTo>
                <a:lnTo>
                  <a:pt x="545223" y="91067"/>
                </a:lnTo>
                <a:lnTo>
                  <a:pt x="433278" y="83185"/>
                </a:lnTo>
                <a:lnTo>
                  <a:pt x="332047" y="74380"/>
                </a:lnTo>
                <a:lnTo>
                  <a:pt x="285742" y="69656"/>
                </a:lnTo>
                <a:lnTo>
                  <a:pt x="242468" y="64730"/>
                </a:lnTo>
                <a:lnTo>
                  <a:pt x="202342" y="59612"/>
                </a:lnTo>
                <a:lnTo>
                  <a:pt x="132001" y="48839"/>
                </a:lnTo>
                <a:lnTo>
                  <a:pt x="75658" y="37413"/>
                </a:lnTo>
                <a:lnTo>
                  <a:pt x="34251" y="25413"/>
                </a:lnTo>
                <a:lnTo>
                  <a:pt x="2199" y="6506"/>
                </a:lnTo>
                <a:lnTo>
                  <a:pt x="0" y="0"/>
                </a:lnTo>
                <a:close/>
              </a:path>
              <a:path w="2778759" h="802640">
                <a:moveTo>
                  <a:pt x="2778683" y="0"/>
                </a:moveTo>
                <a:lnTo>
                  <a:pt x="2744432" y="25413"/>
                </a:lnTo>
                <a:lnTo>
                  <a:pt x="2703025" y="37413"/>
                </a:lnTo>
                <a:lnTo>
                  <a:pt x="2646682" y="48839"/>
                </a:lnTo>
                <a:lnTo>
                  <a:pt x="2576341" y="59612"/>
                </a:lnTo>
                <a:lnTo>
                  <a:pt x="2536214" y="64730"/>
                </a:lnTo>
                <a:lnTo>
                  <a:pt x="2492940" y="69656"/>
                </a:lnTo>
                <a:lnTo>
                  <a:pt x="2446636" y="74380"/>
                </a:lnTo>
                <a:lnTo>
                  <a:pt x="2345405" y="83185"/>
                </a:lnTo>
                <a:lnTo>
                  <a:pt x="2233460" y="91067"/>
                </a:lnTo>
                <a:lnTo>
                  <a:pt x="2111739" y="97948"/>
                </a:lnTo>
                <a:lnTo>
                  <a:pt x="1912881" y="106226"/>
                </a:lnTo>
                <a:lnTo>
                  <a:pt x="1697306" y="111818"/>
                </a:lnTo>
                <a:lnTo>
                  <a:pt x="1389341" y="114644"/>
                </a:lnTo>
                <a:lnTo>
                  <a:pt x="2778683" y="114644"/>
                </a:lnTo>
                <a:lnTo>
                  <a:pt x="2778683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750250" y="6121690"/>
            <a:ext cx="2778760" cy="229870"/>
          </a:xfrm>
          <a:custGeom>
            <a:avLst/>
            <a:gdLst/>
            <a:ahLst/>
            <a:cxnLst/>
            <a:rect l="l" t="t" r="r" b="b"/>
            <a:pathLst>
              <a:path w="2778759" h="229870">
                <a:moveTo>
                  <a:pt x="1389341" y="0"/>
                </a:moveTo>
                <a:lnTo>
                  <a:pt x="1232817" y="719"/>
                </a:lnTo>
                <a:lnTo>
                  <a:pt x="935959" y="6242"/>
                </a:lnTo>
                <a:lnTo>
                  <a:pt x="731176" y="13653"/>
                </a:lnTo>
                <a:lnTo>
                  <a:pt x="545223" y="23577"/>
                </a:lnTo>
                <a:lnTo>
                  <a:pt x="433278" y="31458"/>
                </a:lnTo>
                <a:lnTo>
                  <a:pt x="332047" y="40263"/>
                </a:lnTo>
                <a:lnTo>
                  <a:pt x="285742" y="44987"/>
                </a:lnTo>
                <a:lnTo>
                  <a:pt x="242468" y="49913"/>
                </a:lnTo>
                <a:lnTo>
                  <a:pt x="202342" y="55031"/>
                </a:lnTo>
                <a:lnTo>
                  <a:pt x="132001" y="65805"/>
                </a:lnTo>
                <a:lnTo>
                  <a:pt x="75658" y="77230"/>
                </a:lnTo>
                <a:lnTo>
                  <a:pt x="34251" y="89230"/>
                </a:lnTo>
                <a:lnTo>
                  <a:pt x="0" y="114644"/>
                </a:lnTo>
                <a:lnTo>
                  <a:pt x="2199" y="121150"/>
                </a:lnTo>
                <a:lnTo>
                  <a:pt x="53029" y="146125"/>
                </a:lnTo>
                <a:lnTo>
                  <a:pt x="102021" y="157847"/>
                </a:lnTo>
                <a:lnTo>
                  <a:pt x="165480" y="168956"/>
                </a:lnTo>
                <a:lnTo>
                  <a:pt x="242468" y="179374"/>
                </a:lnTo>
                <a:lnTo>
                  <a:pt x="285742" y="184300"/>
                </a:lnTo>
                <a:lnTo>
                  <a:pt x="332047" y="189024"/>
                </a:lnTo>
                <a:lnTo>
                  <a:pt x="433278" y="197829"/>
                </a:lnTo>
                <a:lnTo>
                  <a:pt x="545223" y="205711"/>
                </a:lnTo>
                <a:lnTo>
                  <a:pt x="666943" y="212593"/>
                </a:lnTo>
                <a:lnTo>
                  <a:pt x="865801" y="220870"/>
                </a:lnTo>
                <a:lnTo>
                  <a:pt x="1081376" y="226462"/>
                </a:lnTo>
                <a:lnTo>
                  <a:pt x="1389341" y="229288"/>
                </a:lnTo>
                <a:lnTo>
                  <a:pt x="1697306" y="226462"/>
                </a:lnTo>
                <a:lnTo>
                  <a:pt x="1912881" y="220870"/>
                </a:lnTo>
                <a:lnTo>
                  <a:pt x="2111739" y="212593"/>
                </a:lnTo>
                <a:lnTo>
                  <a:pt x="2233460" y="205711"/>
                </a:lnTo>
                <a:lnTo>
                  <a:pt x="2345405" y="197829"/>
                </a:lnTo>
                <a:lnTo>
                  <a:pt x="2446636" y="189024"/>
                </a:lnTo>
                <a:lnTo>
                  <a:pt x="2492940" y="184300"/>
                </a:lnTo>
                <a:lnTo>
                  <a:pt x="2536214" y="179374"/>
                </a:lnTo>
                <a:lnTo>
                  <a:pt x="2576341" y="174256"/>
                </a:lnTo>
                <a:lnTo>
                  <a:pt x="2646682" y="163483"/>
                </a:lnTo>
                <a:lnTo>
                  <a:pt x="2703025" y="152058"/>
                </a:lnTo>
                <a:lnTo>
                  <a:pt x="2744432" y="140058"/>
                </a:lnTo>
                <a:lnTo>
                  <a:pt x="2778683" y="114644"/>
                </a:lnTo>
                <a:lnTo>
                  <a:pt x="2776484" y="108138"/>
                </a:lnTo>
                <a:lnTo>
                  <a:pt x="2725654" y="83163"/>
                </a:lnTo>
                <a:lnTo>
                  <a:pt x="2676662" y="71441"/>
                </a:lnTo>
                <a:lnTo>
                  <a:pt x="2613203" y="60332"/>
                </a:lnTo>
                <a:lnTo>
                  <a:pt x="2536214" y="49913"/>
                </a:lnTo>
                <a:lnTo>
                  <a:pt x="2492940" y="44987"/>
                </a:lnTo>
                <a:lnTo>
                  <a:pt x="2446636" y="40263"/>
                </a:lnTo>
                <a:lnTo>
                  <a:pt x="2345405" y="31458"/>
                </a:lnTo>
                <a:lnTo>
                  <a:pt x="2233460" y="23577"/>
                </a:lnTo>
                <a:lnTo>
                  <a:pt x="2047506" y="13653"/>
                </a:lnTo>
                <a:lnTo>
                  <a:pt x="1842724" y="6242"/>
                </a:lnTo>
                <a:lnTo>
                  <a:pt x="1545866" y="719"/>
                </a:lnTo>
                <a:lnTo>
                  <a:pt x="1389341" y="0"/>
                </a:lnTo>
                <a:close/>
              </a:path>
            </a:pathLst>
          </a:custGeom>
          <a:solidFill>
            <a:srgbClr val="BEE3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750251" y="6121690"/>
            <a:ext cx="2778760" cy="229870"/>
          </a:xfrm>
          <a:custGeom>
            <a:avLst/>
            <a:gdLst/>
            <a:ahLst/>
            <a:cxnLst/>
            <a:rect l="l" t="t" r="r" b="b"/>
            <a:pathLst>
              <a:path w="2778759" h="229870">
                <a:moveTo>
                  <a:pt x="2778683" y="114644"/>
                </a:moveTo>
                <a:lnTo>
                  <a:pt x="2744432" y="140058"/>
                </a:lnTo>
                <a:lnTo>
                  <a:pt x="2703025" y="152058"/>
                </a:lnTo>
                <a:lnTo>
                  <a:pt x="2646682" y="163483"/>
                </a:lnTo>
                <a:lnTo>
                  <a:pt x="2576341" y="174256"/>
                </a:lnTo>
                <a:lnTo>
                  <a:pt x="2536215" y="179374"/>
                </a:lnTo>
                <a:lnTo>
                  <a:pt x="2492940" y="184300"/>
                </a:lnTo>
                <a:lnTo>
                  <a:pt x="2446636" y="189024"/>
                </a:lnTo>
                <a:lnTo>
                  <a:pt x="2397418" y="193537"/>
                </a:lnTo>
                <a:lnTo>
                  <a:pt x="2345405" y="197829"/>
                </a:lnTo>
                <a:lnTo>
                  <a:pt x="2290713" y="201890"/>
                </a:lnTo>
                <a:lnTo>
                  <a:pt x="2233460" y="205711"/>
                </a:lnTo>
                <a:lnTo>
                  <a:pt x="2173763" y="209282"/>
                </a:lnTo>
                <a:lnTo>
                  <a:pt x="2111739" y="212593"/>
                </a:lnTo>
                <a:lnTo>
                  <a:pt x="2047506" y="215634"/>
                </a:lnTo>
                <a:lnTo>
                  <a:pt x="1981181" y="218397"/>
                </a:lnTo>
                <a:lnTo>
                  <a:pt x="1912881" y="220870"/>
                </a:lnTo>
                <a:lnTo>
                  <a:pt x="1842724" y="223045"/>
                </a:lnTo>
                <a:lnTo>
                  <a:pt x="1770827" y="224913"/>
                </a:lnTo>
                <a:lnTo>
                  <a:pt x="1697306" y="226462"/>
                </a:lnTo>
                <a:lnTo>
                  <a:pt x="1622280" y="227684"/>
                </a:lnTo>
                <a:lnTo>
                  <a:pt x="1545866" y="228569"/>
                </a:lnTo>
                <a:lnTo>
                  <a:pt x="1468180" y="229107"/>
                </a:lnTo>
                <a:lnTo>
                  <a:pt x="1389341" y="229288"/>
                </a:lnTo>
                <a:lnTo>
                  <a:pt x="1310502" y="229107"/>
                </a:lnTo>
                <a:lnTo>
                  <a:pt x="1232817" y="228569"/>
                </a:lnTo>
                <a:lnTo>
                  <a:pt x="1156402" y="227684"/>
                </a:lnTo>
                <a:lnTo>
                  <a:pt x="1081376" y="226462"/>
                </a:lnTo>
                <a:lnTo>
                  <a:pt x="1007856" y="224913"/>
                </a:lnTo>
                <a:lnTo>
                  <a:pt x="935959" y="223045"/>
                </a:lnTo>
                <a:lnTo>
                  <a:pt x="865801" y="220870"/>
                </a:lnTo>
                <a:lnTo>
                  <a:pt x="797501" y="218397"/>
                </a:lnTo>
                <a:lnTo>
                  <a:pt x="731176" y="215634"/>
                </a:lnTo>
                <a:lnTo>
                  <a:pt x="666943" y="212593"/>
                </a:lnTo>
                <a:lnTo>
                  <a:pt x="604920" y="209282"/>
                </a:lnTo>
                <a:lnTo>
                  <a:pt x="545223" y="205711"/>
                </a:lnTo>
                <a:lnTo>
                  <a:pt x="487970" y="201890"/>
                </a:lnTo>
                <a:lnTo>
                  <a:pt x="433278" y="197829"/>
                </a:lnTo>
                <a:lnTo>
                  <a:pt x="381264" y="193537"/>
                </a:lnTo>
                <a:lnTo>
                  <a:pt x="332047" y="189024"/>
                </a:lnTo>
                <a:lnTo>
                  <a:pt x="285742" y="184300"/>
                </a:lnTo>
                <a:lnTo>
                  <a:pt x="242468" y="179374"/>
                </a:lnTo>
                <a:lnTo>
                  <a:pt x="202342" y="174256"/>
                </a:lnTo>
                <a:lnTo>
                  <a:pt x="132001" y="163483"/>
                </a:lnTo>
                <a:lnTo>
                  <a:pt x="75658" y="152058"/>
                </a:lnTo>
                <a:lnTo>
                  <a:pt x="34251" y="140058"/>
                </a:lnTo>
                <a:lnTo>
                  <a:pt x="0" y="114644"/>
                </a:lnTo>
                <a:lnTo>
                  <a:pt x="2199" y="108138"/>
                </a:lnTo>
                <a:lnTo>
                  <a:pt x="53029" y="83163"/>
                </a:lnTo>
                <a:lnTo>
                  <a:pt x="102021" y="71441"/>
                </a:lnTo>
                <a:lnTo>
                  <a:pt x="165480" y="60332"/>
                </a:lnTo>
                <a:lnTo>
                  <a:pt x="242468" y="49913"/>
                </a:lnTo>
                <a:lnTo>
                  <a:pt x="285742" y="44987"/>
                </a:lnTo>
                <a:lnTo>
                  <a:pt x="332047" y="40263"/>
                </a:lnTo>
                <a:lnTo>
                  <a:pt x="381264" y="35750"/>
                </a:lnTo>
                <a:lnTo>
                  <a:pt x="433278" y="31458"/>
                </a:lnTo>
                <a:lnTo>
                  <a:pt x="487970" y="27397"/>
                </a:lnTo>
                <a:lnTo>
                  <a:pt x="545223" y="23577"/>
                </a:lnTo>
                <a:lnTo>
                  <a:pt x="604920" y="20006"/>
                </a:lnTo>
                <a:lnTo>
                  <a:pt x="666943" y="16695"/>
                </a:lnTo>
                <a:lnTo>
                  <a:pt x="731176" y="13653"/>
                </a:lnTo>
                <a:lnTo>
                  <a:pt x="797501" y="10891"/>
                </a:lnTo>
                <a:lnTo>
                  <a:pt x="865801" y="8417"/>
                </a:lnTo>
                <a:lnTo>
                  <a:pt x="935959" y="6242"/>
                </a:lnTo>
                <a:lnTo>
                  <a:pt x="1007856" y="4375"/>
                </a:lnTo>
                <a:lnTo>
                  <a:pt x="1081376" y="2826"/>
                </a:lnTo>
                <a:lnTo>
                  <a:pt x="1156402" y="1604"/>
                </a:lnTo>
                <a:lnTo>
                  <a:pt x="1232817" y="719"/>
                </a:lnTo>
                <a:lnTo>
                  <a:pt x="1310502" y="181"/>
                </a:lnTo>
                <a:lnTo>
                  <a:pt x="1389341" y="0"/>
                </a:lnTo>
                <a:lnTo>
                  <a:pt x="1468180" y="181"/>
                </a:lnTo>
                <a:lnTo>
                  <a:pt x="1545866" y="719"/>
                </a:lnTo>
                <a:lnTo>
                  <a:pt x="1622280" y="1604"/>
                </a:lnTo>
                <a:lnTo>
                  <a:pt x="1697306" y="2826"/>
                </a:lnTo>
                <a:lnTo>
                  <a:pt x="1770827" y="4375"/>
                </a:lnTo>
                <a:lnTo>
                  <a:pt x="1842724" y="6242"/>
                </a:lnTo>
                <a:lnTo>
                  <a:pt x="1912881" y="8417"/>
                </a:lnTo>
                <a:lnTo>
                  <a:pt x="1981181" y="10891"/>
                </a:lnTo>
                <a:lnTo>
                  <a:pt x="2047506" y="13653"/>
                </a:lnTo>
                <a:lnTo>
                  <a:pt x="2111739" y="16695"/>
                </a:lnTo>
                <a:lnTo>
                  <a:pt x="2173763" y="20006"/>
                </a:lnTo>
                <a:lnTo>
                  <a:pt x="2233460" y="23577"/>
                </a:lnTo>
                <a:lnTo>
                  <a:pt x="2290713" y="27397"/>
                </a:lnTo>
                <a:lnTo>
                  <a:pt x="2345405" y="31458"/>
                </a:lnTo>
                <a:lnTo>
                  <a:pt x="2397418" y="35750"/>
                </a:lnTo>
                <a:lnTo>
                  <a:pt x="2446636" y="40263"/>
                </a:lnTo>
                <a:lnTo>
                  <a:pt x="2492940" y="44987"/>
                </a:lnTo>
                <a:lnTo>
                  <a:pt x="2536215" y="49913"/>
                </a:lnTo>
                <a:lnTo>
                  <a:pt x="2576341" y="55031"/>
                </a:lnTo>
                <a:lnTo>
                  <a:pt x="2646682" y="65805"/>
                </a:lnTo>
                <a:lnTo>
                  <a:pt x="2703025" y="77230"/>
                </a:lnTo>
                <a:lnTo>
                  <a:pt x="2744432" y="89230"/>
                </a:lnTo>
                <a:lnTo>
                  <a:pt x="2778683" y="114644"/>
                </a:lnTo>
                <a:close/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750251" y="6236334"/>
            <a:ext cx="2778760" cy="802640"/>
          </a:xfrm>
          <a:custGeom>
            <a:avLst/>
            <a:gdLst/>
            <a:ahLst/>
            <a:cxnLst/>
            <a:rect l="l" t="t" r="r" b="b"/>
            <a:pathLst>
              <a:path w="2778759" h="802640">
                <a:moveTo>
                  <a:pt x="2778683" y="0"/>
                </a:moveTo>
                <a:lnTo>
                  <a:pt x="2778683" y="687865"/>
                </a:lnTo>
                <a:lnTo>
                  <a:pt x="2776484" y="694370"/>
                </a:lnTo>
                <a:lnTo>
                  <a:pt x="2725654" y="719342"/>
                </a:lnTo>
                <a:lnTo>
                  <a:pt x="2676662" y="731064"/>
                </a:lnTo>
                <a:lnTo>
                  <a:pt x="2613203" y="742172"/>
                </a:lnTo>
                <a:lnTo>
                  <a:pt x="2536215" y="752591"/>
                </a:lnTo>
                <a:lnTo>
                  <a:pt x="2492940" y="757517"/>
                </a:lnTo>
                <a:lnTo>
                  <a:pt x="2446636" y="762241"/>
                </a:lnTo>
                <a:lnTo>
                  <a:pt x="2397418" y="766754"/>
                </a:lnTo>
                <a:lnTo>
                  <a:pt x="2345405" y="771047"/>
                </a:lnTo>
                <a:lnTo>
                  <a:pt x="2290713" y="775108"/>
                </a:lnTo>
                <a:lnTo>
                  <a:pt x="2233460" y="778929"/>
                </a:lnTo>
                <a:lnTo>
                  <a:pt x="2173763" y="782500"/>
                </a:lnTo>
                <a:lnTo>
                  <a:pt x="2111739" y="785811"/>
                </a:lnTo>
                <a:lnTo>
                  <a:pt x="2047506" y="788853"/>
                </a:lnTo>
                <a:lnTo>
                  <a:pt x="1981181" y="791616"/>
                </a:lnTo>
                <a:lnTo>
                  <a:pt x="1912881" y="794090"/>
                </a:lnTo>
                <a:lnTo>
                  <a:pt x="1842724" y="796266"/>
                </a:lnTo>
                <a:lnTo>
                  <a:pt x="1770827" y="798133"/>
                </a:lnTo>
                <a:lnTo>
                  <a:pt x="1697306" y="799683"/>
                </a:lnTo>
                <a:lnTo>
                  <a:pt x="1622280" y="800905"/>
                </a:lnTo>
                <a:lnTo>
                  <a:pt x="1545866" y="801790"/>
                </a:lnTo>
                <a:lnTo>
                  <a:pt x="1468180" y="802328"/>
                </a:lnTo>
                <a:lnTo>
                  <a:pt x="1389341" y="802509"/>
                </a:lnTo>
                <a:lnTo>
                  <a:pt x="1310502" y="802328"/>
                </a:lnTo>
                <a:lnTo>
                  <a:pt x="1232817" y="801790"/>
                </a:lnTo>
                <a:lnTo>
                  <a:pt x="1156402" y="800905"/>
                </a:lnTo>
                <a:lnTo>
                  <a:pt x="1081376" y="799683"/>
                </a:lnTo>
                <a:lnTo>
                  <a:pt x="1007856" y="798133"/>
                </a:lnTo>
                <a:lnTo>
                  <a:pt x="935959" y="796266"/>
                </a:lnTo>
                <a:lnTo>
                  <a:pt x="865801" y="794090"/>
                </a:lnTo>
                <a:lnTo>
                  <a:pt x="797501" y="791616"/>
                </a:lnTo>
                <a:lnTo>
                  <a:pt x="731176" y="788853"/>
                </a:lnTo>
                <a:lnTo>
                  <a:pt x="666943" y="785811"/>
                </a:lnTo>
                <a:lnTo>
                  <a:pt x="604920" y="782500"/>
                </a:lnTo>
                <a:lnTo>
                  <a:pt x="545223" y="778929"/>
                </a:lnTo>
                <a:lnTo>
                  <a:pt x="487970" y="775108"/>
                </a:lnTo>
                <a:lnTo>
                  <a:pt x="433278" y="771047"/>
                </a:lnTo>
                <a:lnTo>
                  <a:pt x="381264" y="766754"/>
                </a:lnTo>
                <a:lnTo>
                  <a:pt x="332047" y="762241"/>
                </a:lnTo>
                <a:lnTo>
                  <a:pt x="285742" y="757517"/>
                </a:lnTo>
                <a:lnTo>
                  <a:pt x="242468" y="752591"/>
                </a:lnTo>
                <a:lnTo>
                  <a:pt x="202342" y="747473"/>
                </a:lnTo>
                <a:lnTo>
                  <a:pt x="132001" y="736700"/>
                </a:lnTo>
                <a:lnTo>
                  <a:pt x="75658" y="725275"/>
                </a:lnTo>
                <a:lnTo>
                  <a:pt x="34251" y="713276"/>
                </a:lnTo>
                <a:lnTo>
                  <a:pt x="0" y="687865"/>
                </a:lnTo>
                <a:lnTo>
                  <a:pt x="0" y="0"/>
                </a:lnTo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2474761" y="3621503"/>
            <a:ext cx="291465" cy="1164590"/>
          </a:xfrm>
          <a:custGeom>
            <a:avLst/>
            <a:gdLst/>
            <a:ahLst/>
            <a:cxnLst/>
            <a:rect l="l" t="t" r="r" b="b"/>
            <a:pathLst>
              <a:path w="291465" h="1164589">
                <a:moveTo>
                  <a:pt x="291060" y="0"/>
                </a:moveTo>
                <a:lnTo>
                  <a:pt x="0" y="291060"/>
                </a:lnTo>
                <a:lnTo>
                  <a:pt x="0" y="1164241"/>
                </a:lnTo>
                <a:lnTo>
                  <a:pt x="291060" y="873180"/>
                </a:lnTo>
                <a:lnTo>
                  <a:pt x="291060" y="0"/>
                </a:lnTo>
                <a:close/>
              </a:path>
            </a:pathLst>
          </a:custGeom>
          <a:solidFill>
            <a:srgbClr val="CD9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344023" y="3621503"/>
            <a:ext cx="1422400" cy="291465"/>
          </a:xfrm>
          <a:custGeom>
            <a:avLst/>
            <a:gdLst/>
            <a:ahLst/>
            <a:cxnLst/>
            <a:rect l="l" t="t" r="r" b="b"/>
            <a:pathLst>
              <a:path w="1422400" h="291464">
                <a:moveTo>
                  <a:pt x="1421798" y="0"/>
                </a:moveTo>
                <a:lnTo>
                  <a:pt x="291060" y="0"/>
                </a:lnTo>
                <a:lnTo>
                  <a:pt x="0" y="291060"/>
                </a:lnTo>
                <a:lnTo>
                  <a:pt x="1130737" y="291060"/>
                </a:lnTo>
                <a:lnTo>
                  <a:pt x="1421798" y="0"/>
                </a:lnTo>
                <a:close/>
              </a:path>
            </a:pathLst>
          </a:custGeom>
          <a:solidFill>
            <a:srgbClr val="FFCC3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344023" y="3621504"/>
            <a:ext cx="1422400" cy="1164590"/>
          </a:xfrm>
          <a:custGeom>
            <a:avLst/>
            <a:gdLst/>
            <a:ahLst/>
            <a:cxnLst/>
            <a:rect l="l" t="t" r="r" b="b"/>
            <a:pathLst>
              <a:path w="1422400" h="1164589">
                <a:moveTo>
                  <a:pt x="0" y="291060"/>
                </a:moveTo>
                <a:lnTo>
                  <a:pt x="291060" y="0"/>
                </a:lnTo>
                <a:lnTo>
                  <a:pt x="1421798" y="0"/>
                </a:lnTo>
                <a:lnTo>
                  <a:pt x="1421798" y="873180"/>
                </a:lnTo>
                <a:lnTo>
                  <a:pt x="1130737" y="1164241"/>
                </a:lnTo>
                <a:lnTo>
                  <a:pt x="0" y="1164241"/>
                </a:lnTo>
                <a:lnTo>
                  <a:pt x="0" y="291060"/>
                </a:lnTo>
                <a:close/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344023" y="3621504"/>
            <a:ext cx="1422400" cy="291465"/>
          </a:xfrm>
          <a:custGeom>
            <a:avLst/>
            <a:gdLst/>
            <a:ahLst/>
            <a:cxnLst/>
            <a:rect l="l" t="t" r="r" b="b"/>
            <a:pathLst>
              <a:path w="1422400" h="291464">
                <a:moveTo>
                  <a:pt x="0" y="291060"/>
                </a:moveTo>
                <a:lnTo>
                  <a:pt x="1130737" y="291060"/>
                </a:lnTo>
                <a:lnTo>
                  <a:pt x="1421798" y="0"/>
                </a:lnTo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474761" y="3912564"/>
            <a:ext cx="0" cy="873760"/>
          </a:xfrm>
          <a:custGeom>
            <a:avLst/>
            <a:gdLst/>
            <a:ahLst/>
            <a:cxnLst/>
            <a:rect l="l" t="t" r="r" b="b"/>
            <a:pathLst>
              <a:path w="0" h="873760">
                <a:moveTo>
                  <a:pt x="0" y="0"/>
                </a:moveTo>
                <a:lnTo>
                  <a:pt x="0" y="873180"/>
                </a:lnTo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4853499" y="3581717"/>
            <a:ext cx="291465" cy="1164590"/>
          </a:xfrm>
          <a:custGeom>
            <a:avLst/>
            <a:gdLst/>
            <a:ahLst/>
            <a:cxnLst/>
            <a:rect l="l" t="t" r="r" b="b"/>
            <a:pathLst>
              <a:path w="291465" h="1164589">
                <a:moveTo>
                  <a:pt x="291060" y="0"/>
                </a:moveTo>
                <a:lnTo>
                  <a:pt x="0" y="291060"/>
                </a:lnTo>
                <a:lnTo>
                  <a:pt x="0" y="1164241"/>
                </a:lnTo>
                <a:lnTo>
                  <a:pt x="291060" y="873180"/>
                </a:lnTo>
                <a:lnTo>
                  <a:pt x="291060" y="0"/>
                </a:lnTo>
                <a:close/>
              </a:path>
            </a:pathLst>
          </a:custGeom>
          <a:solidFill>
            <a:srgbClr val="CD9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722760" y="3581717"/>
            <a:ext cx="1422400" cy="291465"/>
          </a:xfrm>
          <a:custGeom>
            <a:avLst/>
            <a:gdLst/>
            <a:ahLst/>
            <a:cxnLst/>
            <a:rect l="l" t="t" r="r" b="b"/>
            <a:pathLst>
              <a:path w="1422400" h="291464">
                <a:moveTo>
                  <a:pt x="1421798" y="0"/>
                </a:moveTo>
                <a:lnTo>
                  <a:pt x="291060" y="0"/>
                </a:lnTo>
                <a:lnTo>
                  <a:pt x="0" y="291060"/>
                </a:lnTo>
                <a:lnTo>
                  <a:pt x="1130737" y="291060"/>
                </a:lnTo>
                <a:lnTo>
                  <a:pt x="1421798" y="0"/>
                </a:lnTo>
                <a:close/>
              </a:path>
            </a:pathLst>
          </a:custGeom>
          <a:solidFill>
            <a:srgbClr val="FFCC3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3722760" y="3581716"/>
            <a:ext cx="1422400" cy="1164590"/>
          </a:xfrm>
          <a:custGeom>
            <a:avLst/>
            <a:gdLst/>
            <a:ahLst/>
            <a:cxnLst/>
            <a:rect l="l" t="t" r="r" b="b"/>
            <a:pathLst>
              <a:path w="1422400" h="1164589">
                <a:moveTo>
                  <a:pt x="0" y="291060"/>
                </a:moveTo>
                <a:lnTo>
                  <a:pt x="291060" y="0"/>
                </a:lnTo>
                <a:lnTo>
                  <a:pt x="1421798" y="0"/>
                </a:lnTo>
                <a:lnTo>
                  <a:pt x="1421798" y="873180"/>
                </a:lnTo>
                <a:lnTo>
                  <a:pt x="1130737" y="1164241"/>
                </a:lnTo>
                <a:lnTo>
                  <a:pt x="0" y="1164241"/>
                </a:lnTo>
                <a:lnTo>
                  <a:pt x="0" y="291060"/>
                </a:lnTo>
                <a:close/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722760" y="3581716"/>
            <a:ext cx="1422400" cy="291465"/>
          </a:xfrm>
          <a:custGeom>
            <a:avLst/>
            <a:gdLst/>
            <a:ahLst/>
            <a:cxnLst/>
            <a:rect l="l" t="t" r="r" b="b"/>
            <a:pathLst>
              <a:path w="1422400" h="291464">
                <a:moveTo>
                  <a:pt x="0" y="291060"/>
                </a:moveTo>
                <a:lnTo>
                  <a:pt x="1130737" y="291060"/>
                </a:lnTo>
                <a:lnTo>
                  <a:pt x="1421798" y="0"/>
                </a:lnTo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4848786" y="3872777"/>
            <a:ext cx="0" cy="873760"/>
          </a:xfrm>
          <a:custGeom>
            <a:avLst/>
            <a:gdLst/>
            <a:ahLst/>
            <a:cxnLst/>
            <a:rect l="l" t="t" r="r" b="b"/>
            <a:pathLst>
              <a:path w="0" h="873760">
                <a:moveTo>
                  <a:pt x="0" y="0"/>
                </a:moveTo>
                <a:lnTo>
                  <a:pt x="0" y="873180"/>
                </a:lnTo>
              </a:path>
            </a:pathLst>
          </a:custGeom>
          <a:ln w="3175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256989" y="8575285"/>
            <a:ext cx="1765300" cy="1418590"/>
          </a:xfrm>
          <a:custGeom>
            <a:avLst/>
            <a:gdLst/>
            <a:ahLst/>
            <a:cxnLst/>
            <a:rect l="l" t="t" r="r" b="b"/>
            <a:pathLst>
              <a:path w="1765300" h="1418590">
                <a:moveTo>
                  <a:pt x="0" y="0"/>
                </a:moveTo>
                <a:lnTo>
                  <a:pt x="0" y="1215543"/>
                </a:lnTo>
                <a:lnTo>
                  <a:pt x="2925" y="1232159"/>
                </a:lnTo>
                <a:lnTo>
                  <a:pt x="25650" y="1264229"/>
                </a:lnTo>
                <a:lnTo>
                  <a:pt x="69358" y="1294401"/>
                </a:lnTo>
                <a:lnTo>
                  <a:pt x="132233" y="1322260"/>
                </a:lnTo>
                <a:lnTo>
                  <a:pt x="170290" y="1335191"/>
                </a:lnTo>
                <a:lnTo>
                  <a:pt x="212457" y="1347388"/>
                </a:lnTo>
                <a:lnTo>
                  <a:pt x="258507" y="1358797"/>
                </a:lnTo>
                <a:lnTo>
                  <a:pt x="308212" y="1369367"/>
                </a:lnTo>
                <a:lnTo>
                  <a:pt x="361347" y="1379046"/>
                </a:lnTo>
                <a:lnTo>
                  <a:pt x="417683" y="1387781"/>
                </a:lnTo>
                <a:lnTo>
                  <a:pt x="476994" y="1395521"/>
                </a:lnTo>
                <a:lnTo>
                  <a:pt x="539052" y="1402213"/>
                </a:lnTo>
                <a:lnTo>
                  <a:pt x="603631" y="1407805"/>
                </a:lnTo>
                <a:lnTo>
                  <a:pt x="670502" y="1412246"/>
                </a:lnTo>
                <a:lnTo>
                  <a:pt x="739439" y="1415482"/>
                </a:lnTo>
                <a:lnTo>
                  <a:pt x="810215" y="1417462"/>
                </a:lnTo>
                <a:lnTo>
                  <a:pt x="882603" y="1418133"/>
                </a:lnTo>
                <a:lnTo>
                  <a:pt x="954991" y="1417462"/>
                </a:lnTo>
                <a:lnTo>
                  <a:pt x="1025767" y="1415482"/>
                </a:lnTo>
                <a:lnTo>
                  <a:pt x="1094704" y="1412246"/>
                </a:lnTo>
                <a:lnTo>
                  <a:pt x="1161576" y="1407805"/>
                </a:lnTo>
                <a:lnTo>
                  <a:pt x="1226154" y="1402213"/>
                </a:lnTo>
                <a:lnTo>
                  <a:pt x="1288212" y="1395521"/>
                </a:lnTo>
                <a:lnTo>
                  <a:pt x="1347523" y="1387781"/>
                </a:lnTo>
                <a:lnTo>
                  <a:pt x="1403859" y="1379046"/>
                </a:lnTo>
                <a:lnTo>
                  <a:pt x="1456994" y="1369367"/>
                </a:lnTo>
                <a:lnTo>
                  <a:pt x="1506700" y="1358797"/>
                </a:lnTo>
                <a:lnTo>
                  <a:pt x="1552750" y="1347388"/>
                </a:lnTo>
                <a:lnTo>
                  <a:pt x="1594917" y="1335191"/>
                </a:lnTo>
                <a:lnTo>
                  <a:pt x="1632974" y="1322260"/>
                </a:lnTo>
                <a:lnTo>
                  <a:pt x="1695848" y="1294401"/>
                </a:lnTo>
                <a:lnTo>
                  <a:pt x="1739556" y="1264229"/>
                </a:lnTo>
                <a:lnTo>
                  <a:pt x="1762281" y="1232159"/>
                </a:lnTo>
                <a:lnTo>
                  <a:pt x="1765207" y="1215543"/>
                </a:lnTo>
                <a:lnTo>
                  <a:pt x="1765207" y="202590"/>
                </a:lnTo>
                <a:lnTo>
                  <a:pt x="882603" y="202590"/>
                </a:lnTo>
                <a:lnTo>
                  <a:pt x="810215" y="201918"/>
                </a:lnTo>
                <a:lnTo>
                  <a:pt x="739439" y="199939"/>
                </a:lnTo>
                <a:lnTo>
                  <a:pt x="670502" y="196702"/>
                </a:lnTo>
                <a:lnTo>
                  <a:pt x="603631" y="192262"/>
                </a:lnTo>
                <a:lnTo>
                  <a:pt x="539052" y="186670"/>
                </a:lnTo>
                <a:lnTo>
                  <a:pt x="476994" y="179978"/>
                </a:lnTo>
                <a:lnTo>
                  <a:pt x="417683" y="172238"/>
                </a:lnTo>
                <a:lnTo>
                  <a:pt x="361347" y="163503"/>
                </a:lnTo>
                <a:lnTo>
                  <a:pt x="308212" y="153824"/>
                </a:lnTo>
                <a:lnTo>
                  <a:pt x="258507" y="143254"/>
                </a:lnTo>
                <a:lnTo>
                  <a:pt x="212457" y="131844"/>
                </a:lnTo>
                <a:lnTo>
                  <a:pt x="170290" y="119648"/>
                </a:lnTo>
                <a:lnTo>
                  <a:pt x="132233" y="106717"/>
                </a:lnTo>
                <a:lnTo>
                  <a:pt x="69358" y="78858"/>
                </a:lnTo>
                <a:lnTo>
                  <a:pt x="25650" y="48685"/>
                </a:lnTo>
                <a:lnTo>
                  <a:pt x="2925" y="16615"/>
                </a:lnTo>
                <a:lnTo>
                  <a:pt x="0" y="0"/>
                </a:lnTo>
                <a:close/>
              </a:path>
              <a:path w="1765300" h="1418590">
                <a:moveTo>
                  <a:pt x="1765207" y="0"/>
                </a:moveTo>
                <a:lnTo>
                  <a:pt x="1739556" y="48685"/>
                </a:lnTo>
                <a:lnTo>
                  <a:pt x="1695848" y="78858"/>
                </a:lnTo>
                <a:lnTo>
                  <a:pt x="1632974" y="106717"/>
                </a:lnTo>
                <a:lnTo>
                  <a:pt x="1594917" y="119648"/>
                </a:lnTo>
                <a:lnTo>
                  <a:pt x="1552750" y="131844"/>
                </a:lnTo>
                <a:lnTo>
                  <a:pt x="1506700" y="143254"/>
                </a:lnTo>
                <a:lnTo>
                  <a:pt x="1456994" y="153824"/>
                </a:lnTo>
                <a:lnTo>
                  <a:pt x="1403859" y="163503"/>
                </a:lnTo>
                <a:lnTo>
                  <a:pt x="1347523" y="172238"/>
                </a:lnTo>
                <a:lnTo>
                  <a:pt x="1288212" y="179978"/>
                </a:lnTo>
                <a:lnTo>
                  <a:pt x="1226154" y="186670"/>
                </a:lnTo>
                <a:lnTo>
                  <a:pt x="1161576" y="192262"/>
                </a:lnTo>
                <a:lnTo>
                  <a:pt x="1094704" y="196702"/>
                </a:lnTo>
                <a:lnTo>
                  <a:pt x="1025767" y="199939"/>
                </a:lnTo>
                <a:lnTo>
                  <a:pt x="954991" y="201918"/>
                </a:lnTo>
                <a:lnTo>
                  <a:pt x="882603" y="202590"/>
                </a:lnTo>
                <a:lnTo>
                  <a:pt x="1765207" y="202590"/>
                </a:lnTo>
                <a:lnTo>
                  <a:pt x="1765207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256989" y="8372695"/>
            <a:ext cx="1765300" cy="405765"/>
          </a:xfrm>
          <a:custGeom>
            <a:avLst/>
            <a:gdLst/>
            <a:ahLst/>
            <a:cxnLst/>
            <a:rect l="l" t="t" r="r" b="b"/>
            <a:pathLst>
              <a:path w="1765300" h="405765">
                <a:moveTo>
                  <a:pt x="882603" y="0"/>
                </a:moveTo>
                <a:lnTo>
                  <a:pt x="810215" y="671"/>
                </a:lnTo>
                <a:lnTo>
                  <a:pt x="739439" y="2651"/>
                </a:lnTo>
                <a:lnTo>
                  <a:pt x="670502" y="5887"/>
                </a:lnTo>
                <a:lnTo>
                  <a:pt x="603631" y="10327"/>
                </a:lnTo>
                <a:lnTo>
                  <a:pt x="539052" y="15920"/>
                </a:lnTo>
                <a:lnTo>
                  <a:pt x="476994" y="22612"/>
                </a:lnTo>
                <a:lnTo>
                  <a:pt x="417683" y="30351"/>
                </a:lnTo>
                <a:lnTo>
                  <a:pt x="361347" y="39087"/>
                </a:lnTo>
                <a:lnTo>
                  <a:pt x="308212" y="48766"/>
                </a:lnTo>
                <a:lnTo>
                  <a:pt x="258507" y="59336"/>
                </a:lnTo>
                <a:lnTo>
                  <a:pt x="212457" y="70745"/>
                </a:lnTo>
                <a:lnTo>
                  <a:pt x="170290" y="82941"/>
                </a:lnTo>
                <a:lnTo>
                  <a:pt x="132233" y="95873"/>
                </a:lnTo>
                <a:lnTo>
                  <a:pt x="69358" y="123731"/>
                </a:lnTo>
                <a:lnTo>
                  <a:pt x="25650" y="153904"/>
                </a:lnTo>
                <a:lnTo>
                  <a:pt x="2925" y="185974"/>
                </a:lnTo>
                <a:lnTo>
                  <a:pt x="0" y="202590"/>
                </a:lnTo>
                <a:lnTo>
                  <a:pt x="2925" y="219206"/>
                </a:lnTo>
                <a:lnTo>
                  <a:pt x="25650" y="251276"/>
                </a:lnTo>
                <a:lnTo>
                  <a:pt x="69358" y="281449"/>
                </a:lnTo>
                <a:lnTo>
                  <a:pt x="132233" y="309307"/>
                </a:lnTo>
                <a:lnTo>
                  <a:pt x="170290" y="322239"/>
                </a:lnTo>
                <a:lnTo>
                  <a:pt x="212457" y="334435"/>
                </a:lnTo>
                <a:lnTo>
                  <a:pt x="258507" y="345844"/>
                </a:lnTo>
                <a:lnTo>
                  <a:pt x="308212" y="356414"/>
                </a:lnTo>
                <a:lnTo>
                  <a:pt x="361347" y="366093"/>
                </a:lnTo>
                <a:lnTo>
                  <a:pt x="417683" y="374829"/>
                </a:lnTo>
                <a:lnTo>
                  <a:pt x="476994" y="382568"/>
                </a:lnTo>
                <a:lnTo>
                  <a:pt x="539052" y="389260"/>
                </a:lnTo>
                <a:lnTo>
                  <a:pt x="603631" y="394853"/>
                </a:lnTo>
                <a:lnTo>
                  <a:pt x="670502" y="399293"/>
                </a:lnTo>
                <a:lnTo>
                  <a:pt x="739439" y="402529"/>
                </a:lnTo>
                <a:lnTo>
                  <a:pt x="810215" y="404509"/>
                </a:lnTo>
                <a:lnTo>
                  <a:pt x="882603" y="405181"/>
                </a:lnTo>
                <a:lnTo>
                  <a:pt x="954991" y="404509"/>
                </a:lnTo>
                <a:lnTo>
                  <a:pt x="1025767" y="402529"/>
                </a:lnTo>
                <a:lnTo>
                  <a:pt x="1094704" y="399293"/>
                </a:lnTo>
                <a:lnTo>
                  <a:pt x="1161576" y="394853"/>
                </a:lnTo>
                <a:lnTo>
                  <a:pt x="1226154" y="389260"/>
                </a:lnTo>
                <a:lnTo>
                  <a:pt x="1288212" y="382568"/>
                </a:lnTo>
                <a:lnTo>
                  <a:pt x="1347523" y="374829"/>
                </a:lnTo>
                <a:lnTo>
                  <a:pt x="1403859" y="366093"/>
                </a:lnTo>
                <a:lnTo>
                  <a:pt x="1456994" y="356414"/>
                </a:lnTo>
                <a:lnTo>
                  <a:pt x="1506700" y="345844"/>
                </a:lnTo>
                <a:lnTo>
                  <a:pt x="1552750" y="334435"/>
                </a:lnTo>
                <a:lnTo>
                  <a:pt x="1594917" y="322239"/>
                </a:lnTo>
                <a:lnTo>
                  <a:pt x="1632974" y="309307"/>
                </a:lnTo>
                <a:lnTo>
                  <a:pt x="1695848" y="281449"/>
                </a:lnTo>
                <a:lnTo>
                  <a:pt x="1739556" y="251276"/>
                </a:lnTo>
                <a:lnTo>
                  <a:pt x="1762281" y="219206"/>
                </a:lnTo>
                <a:lnTo>
                  <a:pt x="1765207" y="202590"/>
                </a:lnTo>
                <a:lnTo>
                  <a:pt x="1762281" y="185974"/>
                </a:lnTo>
                <a:lnTo>
                  <a:pt x="1739556" y="153904"/>
                </a:lnTo>
                <a:lnTo>
                  <a:pt x="1695848" y="123731"/>
                </a:lnTo>
                <a:lnTo>
                  <a:pt x="1632974" y="95873"/>
                </a:lnTo>
                <a:lnTo>
                  <a:pt x="1594917" y="82941"/>
                </a:lnTo>
                <a:lnTo>
                  <a:pt x="1552750" y="70745"/>
                </a:lnTo>
                <a:lnTo>
                  <a:pt x="1506700" y="59336"/>
                </a:lnTo>
                <a:lnTo>
                  <a:pt x="1456994" y="48766"/>
                </a:lnTo>
                <a:lnTo>
                  <a:pt x="1403859" y="39087"/>
                </a:lnTo>
                <a:lnTo>
                  <a:pt x="1347523" y="30351"/>
                </a:lnTo>
                <a:lnTo>
                  <a:pt x="1288212" y="22612"/>
                </a:lnTo>
                <a:lnTo>
                  <a:pt x="1226154" y="15920"/>
                </a:lnTo>
                <a:lnTo>
                  <a:pt x="1161576" y="10327"/>
                </a:lnTo>
                <a:lnTo>
                  <a:pt x="1094704" y="5887"/>
                </a:lnTo>
                <a:lnTo>
                  <a:pt x="1025767" y="2651"/>
                </a:lnTo>
                <a:lnTo>
                  <a:pt x="954991" y="671"/>
                </a:lnTo>
                <a:lnTo>
                  <a:pt x="882603" y="0"/>
                </a:lnTo>
                <a:close/>
              </a:path>
            </a:pathLst>
          </a:custGeom>
          <a:solidFill>
            <a:srgbClr val="66D0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2256989" y="8372695"/>
            <a:ext cx="1765300" cy="405765"/>
          </a:xfrm>
          <a:custGeom>
            <a:avLst/>
            <a:gdLst/>
            <a:ahLst/>
            <a:cxnLst/>
            <a:rect l="l" t="t" r="r" b="b"/>
            <a:pathLst>
              <a:path w="1765300" h="405765">
                <a:moveTo>
                  <a:pt x="1765207" y="202590"/>
                </a:moveTo>
                <a:lnTo>
                  <a:pt x="1739556" y="251276"/>
                </a:lnTo>
                <a:lnTo>
                  <a:pt x="1695848" y="281449"/>
                </a:lnTo>
                <a:lnTo>
                  <a:pt x="1632974" y="309307"/>
                </a:lnTo>
                <a:lnTo>
                  <a:pt x="1594917" y="322239"/>
                </a:lnTo>
                <a:lnTo>
                  <a:pt x="1552750" y="334435"/>
                </a:lnTo>
                <a:lnTo>
                  <a:pt x="1506700" y="345844"/>
                </a:lnTo>
                <a:lnTo>
                  <a:pt x="1456994" y="356414"/>
                </a:lnTo>
                <a:lnTo>
                  <a:pt x="1403859" y="366093"/>
                </a:lnTo>
                <a:lnTo>
                  <a:pt x="1347523" y="374829"/>
                </a:lnTo>
                <a:lnTo>
                  <a:pt x="1288212" y="382568"/>
                </a:lnTo>
                <a:lnTo>
                  <a:pt x="1226154" y="389260"/>
                </a:lnTo>
                <a:lnTo>
                  <a:pt x="1161576" y="394853"/>
                </a:lnTo>
                <a:lnTo>
                  <a:pt x="1094704" y="399293"/>
                </a:lnTo>
                <a:lnTo>
                  <a:pt x="1025767" y="402529"/>
                </a:lnTo>
                <a:lnTo>
                  <a:pt x="954991" y="404509"/>
                </a:lnTo>
                <a:lnTo>
                  <a:pt x="882603" y="405181"/>
                </a:lnTo>
                <a:lnTo>
                  <a:pt x="810215" y="404509"/>
                </a:lnTo>
                <a:lnTo>
                  <a:pt x="739439" y="402529"/>
                </a:lnTo>
                <a:lnTo>
                  <a:pt x="670502" y="399293"/>
                </a:lnTo>
                <a:lnTo>
                  <a:pt x="603631" y="394853"/>
                </a:lnTo>
                <a:lnTo>
                  <a:pt x="539052" y="389260"/>
                </a:lnTo>
                <a:lnTo>
                  <a:pt x="476994" y="382568"/>
                </a:lnTo>
                <a:lnTo>
                  <a:pt x="417683" y="374829"/>
                </a:lnTo>
                <a:lnTo>
                  <a:pt x="361347" y="366093"/>
                </a:lnTo>
                <a:lnTo>
                  <a:pt x="308212" y="356414"/>
                </a:lnTo>
                <a:lnTo>
                  <a:pt x="258507" y="345844"/>
                </a:lnTo>
                <a:lnTo>
                  <a:pt x="212457" y="334435"/>
                </a:lnTo>
                <a:lnTo>
                  <a:pt x="170290" y="322239"/>
                </a:lnTo>
                <a:lnTo>
                  <a:pt x="132233" y="309307"/>
                </a:lnTo>
                <a:lnTo>
                  <a:pt x="69358" y="281449"/>
                </a:lnTo>
                <a:lnTo>
                  <a:pt x="25650" y="251276"/>
                </a:lnTo>
                <a:lnTo>
                  <a:pt x="2925" y="219206"/>
                </a:lnTo>
                <a:lnTo>
                  <a:pt x="0" y="202590"/>
                </a:lnTo>
                <a:lnTo>
                  <a:pt x="2925" y="185974"/>
                </a:lnTo>
                <a:lnTo>
                  <a:pt x="25650" y="153904"/>
                </a:lnTo>
                <a:lnTo>
                  <a:pt x="69358" y="123731"/>
                </a:lnTo>
                <a:lnTo>
                  <a:pt x="132233" y="95873"/>
                </a:lnTo>
                <a:lnTo>
                  <a:pt x="170290" y="82941"/>
                </a:lnTo>
                <a:lnTo>
                  <a:pt x="212457" y="70745"/>
                </a:lnTo>
                <a:lnTo>
                  <a:pt x="258507" y="59336"/>
                </a:lnTo>
                <a:lnTo>
                  <a:pt x="308212" y="48766"/>
                </a:lnTo>
                <a:lnTo>
                  <a:pt x="361347" y="39087"/>
                </a:lnTo>
                <a:lnTo>
                  <a:pt x="417683" y="30351"/>
                </a:lnTo>
                <a:lnTo>
                  <a:pt x="476994" y="22612"/>
                </a:lnTo>
                <a:lnTo>
                  <a:pt x="539052" y="15920"/>
                </a:lnTo>
                <a:lnTo>
                  <a:pt x="603631" y="10327"/>
                </a:lnTo>
                <a:lnTo>
                  <a:pt x="670502" y="5887"/>
                </a:lnTo>
                <a:lnTo>
                  <a:pt x="739439" y="2651"/>
                </a:lnTo>
                <a:lnTo>
                  <a:pt x="810215" y="671"/>
                </a:lnTo>
                <a:lnTo>
                  <a:pt x="882603" y="0"/>
                </a:lnTo>
                <a:lnTo>
                  <a:pt x="954991" y="671"/>
                </a:lnTo>
                <a:lnTo>
                  <a:pt x="1025767" y="2651"/>
                </a:lnTo>
                <a:lnTo>
                  <a:pt x="1094704" y="5887"/>
                </a:lnTo>
                <a:lnTo>
                  <a:pt x="1161576" y="10327"/>
                </a:lnTo>
                <a:lnTo>
                  <a:pt x="1226154" y="15920"/>
                </a:lnTo>
                <a:lnTo>
                  <a:pt x="1288212" y="22612"/>
                </a:lnTo>
                <a:lnTo>
                  <a:pt x="1347523" y="30351"/>
                </a:lnTo>
                <a:lnTo>
                  <a:pt x="1403859" y="39087"/>
                </a:lnTo>
                <a:lnTo>
                  <a:pt x="1456994" y="48766"/>
                </a:lnTo>
                <a:lnTo>
                  <a:pt x="1506700" y="59336"/>
                </a:lnTo>
                <a:lnTo>
                  <a:pt x="1552750" y="70745"/>
                </a:lnTo>
                <a:lnTo>
                  <a:pt x="1594917" y="82941"/>
                </a:lnTo>
                <a:lnTo>
                  <a:pt x="1632974" y="95873"/>
                </a:lnTo>
                <a:lnTo>
                  <a:pt x="1695848" y="123731"/>
                </a:lnTo>
                <a:lnTo>
                  <a:pt x="1739556" y="153904"/>
                </a:lnTo>
                <a:lnTo>
                  <a:pt x="1762281" y="185974"/>
                </a:lnTo>
                <a:lnTo>
                  <a:pt x="1765207" y="202590"/>
                </a:lnTo>
                <a:close/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2256989" y="8575285"/>
            <a:ext cx="1765300" cy="1418590"/>
          </a:xfrm>
          <a:custGeom>
            <a:avLst/>
            <a:gdLst/>
            <a:ahLst/>
            <a:cxnLst/>
            <a:rect l="l" t="t" r="r" b="b"/>
            <a:pathLst>
              <a:path w="1765300" h="1418590">
                <a:moveTo>
                  <a:pt x="1765207" y="0"/>
                </a:moveTo>
                <a:lnTo>
                  <a:pt x="1765207" y="1215543"/>
                </a:lnTo>
                <a:lnTo>
                  <a:pt x="1762281" y="1232159"/>
                </a:lnTo>
                <a:lnTo>
                  <a:pt x="1739556" y="1264229"/>
                </a:lnTo>
                <a:lnTo>
                  <a:pt x="1695848" y="1294401"/>
                </a:lnTo>
                <a:lnTo>
                  <a:pt x="1632974" y="1322260"/>
                </a:lnTo>
                <a:lnTo>
                  <a:pt x="1594917" y="1335191"/>
                </a:lnTo>
                <a:lnTo>
                  <a:pt x="1552750" y="1347388"/>
                </a:lnTo>
                <a:lnTo>
                  <a:pt x="1506700" y="1358797"/>
                </a:lnTo>
                <a:lnTo>
                  <a:pt x="1456994" y="1369367"/>
                </a:lnTo>
                <a:lnTo>
                  <a:pt x="1403859" y="1379046"/>
                </a:lnTo>
                <a:lnTo>
                  <a:pt x="1347523" y="1387781"/>
                </a:lnTo>
                <a:lnTo>
                  <a:pt x="1288212" y="1395521"/>
                </a:lnTo>
                <a:lnTo>
                  <a:pt x="1226154" y="1402213"/>
                </a:lnTo>
                <a:lnTo>
                  <a:pt x="1161576" y="1407805"/>
                </a:lnTo>
                <a:lnTo>
                  <a:pt x="1094704" y="1412246"/>
                </a:lnTo>
                <a:lnTo>
                  <a:pt x="1025767" y="1415482"/>
                </a:lnTo>
                <a:lnTo>
                  <a:pt x="954991" y="1417462"/>
                </a:lnTo>
                <a:lnTo>
                  <a:pt x="882603" y="1418133"/>
                </a:lnTo>
                <a:lnTo>
                  <a:pt x="810215" y="1417462"/>
                </a:lnTo>
                <a:lnTo>
                  <a:pt x="739439" y="1415482"/>
                </a:lnTo>
                <a:lnTo>
                  <a:pt x="670502" y="1412246"/>
                </a:lnTo>
                <a:lnTo>
                  <a:pt x="603631" y="1407805"/>
                </a:lnTo>
                <a:lnTo>
                  <a:pt x="539052" y="1402213"/>
                </a:lnTo>
                <a:lnTo>
                  <a:pt x="476994" y="1395521"/>
                </a:lnTo>
                <a:lnTo>
                  <a:pt x="417683" y="1387781"/>
                </a:lnTo>
                <a:lnTo>
                  <a:pt x="361347" y="1379046"/>
                </a:lnTo>
                <a:lnTo>
                  <a:pt x="308212" y="1369367"/>
                </a:lnTo>
                <a:lnTo>
                  <a:pt x="258507" y="1358797"/>
                </a:lnTo>
                <a:lnTo>
                  <a:pt x="212457" y="1347388"/>
                </a:lnTo>
                <a:lnTo>
                  <a:pt x="170290" y="1335191"/>
                </a:lnTo>
                <a:lnTo>
                  <a:pt x="132233" y="1322260"/>
                </a:lnTo>
                <a:lnTo>
                  <a:pt x="69358" y="1294401"/>
                </a:lnTo>
                <a:lnTo>
                  <a:pt x="25650" y="1264229"/>
                </a:lnTo>
                <a:lnTo>
                  <a:pt x="2925" y="1232159"/>
                </a:lnTo>
                <a:lnTo>
                  <a:pt x="0" y="1215543"/>
                </a:lnTo>
                <a:lnTo>
                  <a:pt x="0" y="0"/>
                </a:lnTo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12477274" y="8910490"/>
            <a:ext cx="1333500" cy="7289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44475" marR="5080" indent="-245110">
              <a:lnSpc>
                <a:spcPct val="100000"/>
              </a:lnSpc>
              <a:spcBef>
                <a:spcPts val="105"/>
              </a:spcBef>
            </a:pP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R</a:t>
            </a: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esea</a:t>
            </a:r>
            <a:r>
              <a:rPr dirty="0" sz="2300" spc="-10" b="1">
                <a:solidFill>
                  <a:srgbClr val="262261"/>
                </a:solidFill>
                <a:latin typeface="Arial"/>
                <a:cs typeface="Arial"/>
              </a:rPr>
              <a:t>r</a:t>
            </a: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ch  </a:t>
            </a: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Portal</a:t>
            </a:r>
            <a:endParaRPr sz="23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7416505" y="5855752"/>
            <a:ext cx="1445260" cy="1271270"/>
          </a:xfrm>
          <a:custGeom>
            <a:avLst/>
            <a:gdLst/>
            <a:ahLst/>
            <a:cxnLst/>
            <a:rect l="l" t="t" r="r" b="b"/>
            <a:pathLst>
              <a:path w="1445259" h="1271270">
                <a:moveTo>
                  <a:pt x="0" y="485494"/>
                </a:moveTo>
                <a:lnTo>
                  <a:pt x="722415" y="0"/>
                </a:lnTo>
                <a:lnTo>
                  <a:pt x="1444831" y="485494"/>
                </a:lnTo>
                <a:lnTo>
                  <a:pt x="1168889" y="1271033"/>
                </a:lnTo>
                <a:lnTo>
                  <a:pt x="275941" y="1271033"/>
                </a:lnTo>
                <a:lnTo>
                  <a:pt x="0" y="485494"/>
                </a:lnTo>
                <a:close/>
              </a:path>
            </a:pathLst>
          </a:custGeom>
          <a:ln w="52348">
            <a:solidFill>
              <a:srgbClr val="7030A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7352638" y="8555918"/>
            <a:ext cx="1650364" cy="1757045"/>
          </a:xfrm>
          <a:custGeom>
            <a:avLst/>
            <a:gdLst/>
            <a:ahLst/>
            <a:cxnLst/>
            <a:rect l="l" t="t" r="r" b="b"/>
            <a:pathLst>
              <a:path w="1650365" h="1757045">
                <a:moveTo>
                  <a:pt x="0" y="275010"/>
                </a:moveTo>
                <a:lnTo>
                  <a:pt x="4430" y="225576"/>
                </a:lnTo>
                <a:lnTo>
                  <a:pt x="17205" y="179049"/>
                </a:lnTo>
                <a:lnTo>
                  <a:pt x="37546" y="136206"/>
                </a:lnTo>
                <a:lnTo>
                  <a:pt x="64678" y="97824"/>
                </a:lnTo>
                <a:lnTo>
                  <a:pt x="97824" y="64678"/>
                </a:lnTo>
                <a:lnTo>
                  <a:pt x="136206" y="37546"/>
                </a:lnTo>
                <a:lnTo>
                  <a:pt x="179049" y="17205"/>
                </a:lnTo>
                <a:lnTo>
                  <a:pt x="225576" y="4430"/>
                </a:lnTo>
                <a:lnTo>
                  <a:pt x="275010" y="0"/>
                </a:lnTo>
                <a:lnTo>
                  <a:pt x="1375029" y="0"/>
                </a:lnTo>
                <a:lnTo>
                  <a:pt x="1424463" y="4430"/>
                </a:lnTo>
                <a:lnTo>
                  <a:pt x="1470990" y="17205"/>
                </a:lnTo>
                <a:lnTo>
                  <a:pt x="1513833" y="37546"/>
                </a:lnTo>
                <a:lnTo>
                  <a:pt x="1552215" y="64678"/>
                </a:lnTo>
                <a:lnTo>
                  <a:pt x="1585361" y="97824"/>
                </a:lnTo>
                <a:lnTo>
                  <a:pt x="1612493" y="136206"/>
                </a:lnTo>
                <a:lnTo>
                  <a:pt x="1632834" y="179049"/>
                </a:lnTo>
                <a:lnTo>
                  <a:pt x="1645609" y="225576"/>
                </a:lnTo>
                <a:lnTo>
                  <a:pt x="1650039" y="275010"/>
                </a:lnTo>
                <a:lnTo>
                  <a:pt x="1650039" y="1481821"/>
                </a:lnTo>
                <a:lnTo>
                  <a:pt x="1645609" y="1531255"/>
                </a:lnTo>
                <a:lnTo>
                  <a:pt x="1632834" y="1577782"/>
                </a:lnTo>
                <a:lnTo>
                  <a:pt x="1612493" y="1620625"/>
                </a:lnTo>
                <a:lnTo>
                  <a:pt x="1585361" y="1659007"/>
                </a:lnTo>
                <a:lnTo>
                  <a:pt x="1552215" y="1692153"/>
                </a:lnTo>
                <a:lnTo>
                  <a:pt x="1513833" y="1719285"/>
                </a:lnTo>
                <a:lnTo>
                  <a:pt x="1470990" y="1739626"/>
                </a:lnTo>
                <a:lnTo>
                  <a:pt x="1424463" y="1752400"/>
                </a:lnTo>
                <a:lnTo>
                  <a:pt x="1375029" y="1756831"/>
                </a:lnTo>
                <a:lnTo>
                  <a:pt x="275010" y="1756831"/>
                </a:lnTo>
                <a:lnTo>
                  <a:pt x="225576" y="1752400"/>
                </a:lnTo>
                <a:lnTo>
                  <a:pt x="179049" y="1739626"/>
                </a:lnTo>
                <a:lnTo>
                  <a:pt x="136206" y="1719285"/>
                </a:lnTo>
                <a:lnTo>
                  <a:pt x="97824" y="1692153"/>
                </a:lnTo>
                <a:lnTo>
                  <a:pt x="64678" y="1659007"/>
                </a:lnTo>
                <a:lnTo>
                  <a:pt x="37546" y="1620625"/>
                </a:lnTo>
                <a:lnTo>
                  <a:pt x="17205" y="1577782"/>
                </a:lnTo>
                <a:lnTo>
                  <a:pt x="4430" y="1531255"/>
                </a:lnTo>
                <a:lnTo>
                  <a:pt x="0" y="1481821"/>
                </a:lnTo>
                <a:lnTo>
                  <a:pt x="0" y="275010"/>
                </a:lnTo>
                <a:close/>
              </a:path>
            </a:pathLst>
          </a:custGeom>
          <a:ln w="37691">
            <a:solidFill>
              <a:srgbClr val="5E57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1177553" y="1938181"/>
            <a:ext cx="4140200" cy="528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19200">
              <a:lnSpc>
                <a:spcPct val="100000"/>
              </a:lnSpc>
              <a:spcBef>
                <a:spcPts val="95"/>
              </a:spcBef>
            </a:pPr>
            <a:r>
              <a:rPr dirty="0" sz="3300" spc="-10" b="1">
                <a:solidFill>
                  <a:srgbClr val="FFFFFF"/>
                </a:solidFill>
                <a:latin typeface="Arial"/>
                <a:cs typeface="Arial"/>
              </a:rPr>
              <a:t>Biobank</a:t>
            </a:r>
            <a:endParaRPr sz="33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2373172" y="2791247"/>
            <a:ext cx="391795" cy="413384"/>
          </a:xfrm>
          <a:custGeom>
            <a:avLst/>
            <a:gdLst/>
            <a:ahLst/>
            <a:cxnLst/>
            <a:rect l="l" t="t" r="r" b="b"/>
            <a:pathLst>
              <a:path w="391795" h="413385">
                <a:moveTo>
                  <a:pt x="391695" y="0"/>
                </a:moveTo>
                <a:lnTo>
                  <a:pt x="0" y="413326"/>
                </a:lnTo>
              </a:path>
            </a:pathLst>
          </a:custGeom>
          <a:ln w="104697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2193121" y="3058545"/>
            <a:ext cx="330200" cy="336550"/>
          </a:xfrm>
          <a:custGeom>
            <a:avLst/>
            <a:gdLst/>
            <a:ahLst/>
            <a:cxnLst/>
            <a:rect l="l" t="t" r="r" b="b"/>
            <a:pathLst>
              <a:path w="330200" h="336550">
                <a:moveTo>
                  <a:pt x="102049" y="0"/>
                </a:moveTo>
                <a:lnTo>
                  <a:pt x="0" y="336017"/>
                </a:lnTo>
                <a:lnTo>
                  <a:pt x="330039" y="216044"/>
                </a:lnTo>
                <a:lnTo>
                  <a:pt x="102049" y="0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3637955" y="2780777"/>
            <a:ext cx="312420" cy="427990"/>
          </a:xfrm>
          <a:custGeom>
            <a:avLst/>
            <a:gdLst/>
            <a:ahLst/>
            <a:cxnLst/>
            <a:rect l="l" t="t" r="r" b="b"/>
            <a:pathLst>
              <a:path w="312419" h="427989">
                <a:moveTo>
                  <a:pt x="0" y="0"/>
                </a:moveTo>
                <a:lnTo>
                  <a:pt x="312052" y="427471"/>
                </a:lnTo>
              </a:path>
            </a:pathLst>
          </a:custGeom>
          <a:ln w="104697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3792311" y="3073369"/>
            <a:ext cx="312420" cy="346710"/>
          </a:xfrm>
          <a:custGeom>
            <a:avLst/>
            <a:gdLst/>
            <a:ahLst/>
            <a:cxnLst/>
            <a:rect l="l" t="t" r="r" b="b"/>
            <a:pathLst>
              <a:path w="312419" h="346710">
                <a:moveTo>
                  <a:pt x="253693" y="0"/>
                </a:moveTo>
                <a:lnTo>
                  <a:pt x="0" y="185179"/>
                </a:lnTo>
                <a:lnTo>
                  <a:pt x="312031" y="346288"/>
                </a:lnTo>
                <a:lnTo>
                  <a:pt x="253693" y="0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3818004" y="5243273"/>
            <a:ext cx="391795" cy="413384"/>
          </a:xfrm>
          <a:custGeom>
            <a:avLst/>
            <a:gdLst/>
            <a:ahLst/>
            <a:cxnLst/>
            <a:rect l="l" t="t" r="r" b="b"/>
            <a:pathLst>
              <a:path w="391794" h="413385">
                <a:moveTo>
                  <a:pt x="391695" y="0"/>
                </a:moveTo>
                <a:lnTo>
                  <a:pt x="0" y="413326"/>
                </a:lnTo>
              </a:path>
            </a:pathLst>
          </a:custGeom>
          <a:ln w="104697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3637953" y="5510572"/>
            <a:ext cx="330200" cy="336550"/>
          </a:xfrm>
          <a:custGeom>
            <a:avLst/>
            <a:gdLst/>
            <a:ahLst/>
            <a:cxnLst/>
            <a:rect l="l" t="t" r="r" b="b"/>
            <a:pathLst>
              <a:path w="330200" h="336550">
                <a:moveTo>
                  <a:pt x="102049" y="0"/>
                </a:moveTo>
                <a:lnTo>
                  <a:pt x="0" y="336017"/>
                </a:lnTo>
                <a:lnTo>
                  <a:pt x="330039" y="216044"/>
                </a:lnTo>
                <a:lnTo>
                  <a:pt x="102049" y="0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2193123" y="5188830"/>
            <a:ext cx="400050" cy="460375"/>
          </a:xfrm>
          <a:custGeom>
            <a:avLst/>
            <a:gdLst/>
            <a:ahLst/>
            <a:cxnLst/>
            <a:rect l="l" t="t" r="r" b="b"/>
            <a:pathLst>
              <a:path w="400050" h="460375">
                <a:moveTo>
                  <a:pt x="0" y="0"/>
                </a:moveTo>
                <a:lnTo>
                  <a:pt x="399967" y="459864"/>
                </a:lnTo>
              </a:path>
            </a:pathLst>
          </a:custGeom>
          <a:ln w="104697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2440246" y="5506122"/>
            <a:ext cx="325120" cy="340360"/>
          </a:xfrm>
          <a:custGeom>
            <a:avLst/>
            <a:gdLst/>
            <a:ahLst/>
            <a:cxnLst/>
            <a:rect l="l" t="t" r="r" b="b"/>
            <a:pathLst>
              <a:path w="325120" h="340360">
                <a:moveTo>
                  <a:pt x="237004" y="0"/>
                </a:moveTo>
                <a:lnTo>
                  <a:pt x="0" y="206118"/>
                </a:lnTo>
                <a:lnTo>
                  <a:pt x="324626" y="340058"/>
                </a:lnTo>
                <a:lnTo>
                  <a:pt x="237004" y="0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3137498" y="7263944"/>
            <a:ext cx="0" cy="664210"/>
          </a:xfrm>
          <a:custGeom>
            <a:avLst/>
            <a:gdLst/>
            <a:ahLst/>
            <a:cxnLst/>
            <a:rect l="l" t="t" r="r" b="b"/>
            <a:pathLst>
              <a:path w="0" h="664209">
                <a:moveTo>
                  <a:pt x="0" y="0"/>
                </a:moveTo>
                <a:lnTo>
                  <a:pt x="0" y="664067"/>
                </a:lnTo>
              </a:path>
            </a:pathLst>
          </a:custGeom>
          <a:ln w="104697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2980467" y="7875657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0" y="0"/>
                </a:moveTo>
                <a:lnTo>
                  <a:pt x="157036" y="314093"/>
                </a:lnTo>
                <a:lnTo>
                  <a:pt x="314093" y="10"/>
                </a:lnTo>
                <a:lnTo>
                  <a:pt x="0" y="0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6519242" y="4039246"/>
            <a:ext cx="1659255" cy="0"/>
          </a:xfrm>
          <a:custGeom>
            <a:avLst/>
            <a:gdLst/>
            <a:ahLst/>
            <a:cxnLst/>
            <a:rect l="l" t="t" r="r" b="b"/>
            <a:pathLst>
              <a:path w="1659255" h="0">
                <a:moveTo>
                  <a:pt x="0" y="0"/>
                </a:moveTo>
                <a:lnTo>
                  <a:pt x="1659137" y="0"/>
                </a:lnTo>
              </a:path>
            </a:pathLst>
          </a:custGeom>
          <a:ln w="104697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8119027" y="4001555"/>
            <a:ext cx="26034" cy="1350645"/>
          </a:xfrm>
          <a:custGeom>
            <a:avLst/>
            <a:gdLst/>
            <a:ahLst/>
            <a:cxnLst/>
            <a:rect l="l" t="t" r="r" b="b"/>
            <a:pathLst>
              <a:path w="26034" h="1350645">
                <a:moveTo>
                  <a:pt x="0" y="0"/>
                </a:moveTo>
                <a:lnTo>
                  <a:pt x="25650" y="1350289"/>
                </a:lnTo>
              </a:path>
            </a:pathLst>
          </a:custGeom>
          <a:ln w="104697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7986674" y="5296527"/>
            <a:ext cx="314325" cy="317500"/>
          </a:xfrm>
          <a:custGeom>
            <a:avLst/>
            <a:gdLst/>
            <a:ahLst/>
            <a:cxnLst/>
            <a:rect l="l" t="t" r="r" b="b"/>
            <a:pathLst>
              <a:path w="314325" h="317500">
                <a:moveTo>
                  <a:pt x="314041" y="0"/>
                </a:moveTo>
                <a:lnTo>
                  <a:pt x="0" y="5946"/>
                </a:lnTo>
                <a:lnTo>
                  <a:pt x="162972" y="317014"/>
                </a:lnTo>
                <a:lnTo>
                  <a:pt x="314041" y="0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8137872" y="7525688"/>
            <a:ext cx="0" cy="476250"/>
          </a:xfrm>
          <a:custGeom>
            <a:avLst/>
            <a:gdLst/>
            <a:ahLst/>
            <a:cxnLst/>
            <a:rect l="l" t="t" r="r" b="b"/>
            <a:pathLst>
              <a:path w="0" h="476250">
                <a:moveTo>
                  <a:pt x="0" y="0"/>
                </a:moveTo>
                <a:lnTo>
                  <a:pt x="0" y="476239"/>
                </a:lnTo>
              </a:path>
            </a:pathLst>
          </a:custGeom>
          <a:ln w="104697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7980842" y="7949580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0" y="0"/>
                </a:moveTo>
                <a:lnTo>
                  <a:pt x="157036" y="314093"/>
                </a:lnTo>
                <a:lnTo>
                  <a:pt x="314093" y="10"/>
                </a:lnTo>
                <a:lnTo>
                  <a:pt x="0" y="0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7980842" y="7263941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036" y="0"/>
                </a:moveTo>
                <a:lnTo>
                  <a:pt x="0" y="314104"/>
                </a:lnTo>
                <a:lnTo>
                  <a:pt x="314093" y="314093"/>
                </a:lnTo>
                <a:lnTo>
                  <a:pt x="157036" y="0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11344023" y="3912562"/>
            <a:ext cx="1125855" cy="873760"/>
          </a:xfrm>
          <a:prstGeom prst="rect">
            <a:avLst/>
          </a:prstGeom>
          <a:solidFill>
            <a:srgbClr val="FFC000"/>
          </a:solidFill>
        </p:spPr>
        <p:txBody>
          <a:bodyPr wrap="square" lIns="0" tIns="162560" rIns="0" bIns="0" rtlCol="0" vert="horz">
            <a:spAutoFit/>
          </a:bodyPr>
          <a:lstStyle/>
          <a:p>
            <a:pPr marL="146050">
              <a:lnSpc>
                <a:spcPct val="100000"/>
              </a:lnSpc>
              <a:spcBef>
                <a:spcPts val="1280"/>
              </a:spcBef>
            </a:pPr>
            <a:r>
              <a:rPr dirty="0" sz="3300" spc="-10" b="1">
                <a:solidFill>
                  <a:srgbClr val="262261"/>
                </a:solidFill>
                <a:latin typeface="Arial"/>
                <a:cs typeface="Arial"/>
              </a:rPr>
              <a:t>GC1</a:t>
            </a:r>
            <a:endParaRPr sz="33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3722760" y="3872777"/>
            <a:ext cx="1130935" cy="873760"/>
          </a:xfrm>
          <a:prstGeom prst="rect">
            <a:avLst/>
          </a:prstGeom>
          <a:solidFill>
            <a:srgbClr val="FFC000"/>
          </a:solidFill>
        </p:spPr>
        <p:txBody>
          <a:bodyPr wrap="square" lIns="0" tIns="199390" rIns="0" bIns="0" rtlCol="0" vert="horz">
            <a:spAutoFit/>
          </a:bodyPr>
          <a:lstStyle/>
          <a:p>
            <a:pPr marL="131445">
              <a:lnSpc>
                <a:spcPct val="100000"/>
              </a:lnSpc>
              <a:spcBef>
                <a:spcPts val="1570"/>
              </a:spcBef>
            </a:pPr>
            <a:r>
              <a:rPr dirty="0" sz="3300" spc="-10" b="1">
                <a:solidFill>
                  <a:srgbClr val="262261"/>
                </a:solidFill>
                <a:latin typeface="Arial"/>
                <a:cs typeface="Arial"/>
              </a:rPr>
              <a:t>GC2</a:t>
            </a:r>
            <a:endParaRPr sz="33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2748766" y="6418589"/>
            <a:ext cx="917575" cy="528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3300" spc="-15" b="1">
                <a:solidFill>
                  <a:srgbClr val="262261"/>
                </a:solidFill>
                <a:latin typeface="Arial"/>
                <a:cs typeface="Arial"/>
              </a:rPr>
              <a:t>DRC</a:t>
            </a:r>
            <a:endParaRPr sz="33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7635931" y="6278712"/>
            <a:ext cx="955675" cy="528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00" b="1">
                <a:solidFill>
                  <a:srgbClr val="262261"/>
                </a:solidFill>
                <a:latin typeface="Arial"/>
                <a:cs typeface="Arial"/>
              </a:rPr>
              <a:t>G</a:t>
            </a:r>
            <a:r>
              <a:rPr dirty="0" sz="3300" spc="-15" b="1">
                <a:solidFill>
                  <a:srgbClr val="262261"/>
                </a:solidFill>
                <a:latin typeface="Arial"/>
                <a:cs typeface="Arial"/>
              </a:rPr>
              <a:t>CR</a:t>
            </a:r>
            <a:endParaRPr sz="33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7421482" y="9514175"/>
            <a:ext cx="1543050" cy="7289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5"/>
              </a:spcBef>
            </a:pPr>
            <a:r>
              <a:rPr dirty="0" sz="2300" spc="-5" b="1">
                <a:solidFill>
                  <a:srgbClr val="262261"/>
                </a:solidFill>
                <a:latin typeface="Arial"/>
                <a:cs typeface="Arial"/>
              </a:rPr>
              <a:t>P</a:t>
            </a: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a</a:t>
            </a:r>
            <a:r>
              <a:rPr dirty="0" sz="2300" spc="-10" b="1">
                <a:solidFill>
                  <a:srgbClr val="262261"/>
                </a:solidFill>
                <a:latin typeface="Arial"/>
                <a:cs typeface="Arial"/>
              </a:rPr>
              <a:t>r</a:t>
            </a:r>
            <a:r>
              <a:rPr dirty="0" sz="2300" spc="0" b="1">
                <a:solidFill>
                  <a:srgbClr val="262261"/>
                </a:solidFill>
                <a:latin typeface="Arial"/>
                <a:cs typeface="Arial"/>
              </a:rPr>
              <a:t>t</a:t>
            </a: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ici</a:t>
            </a:r>
            <a:r>
              <a:rPr dirty="0" sz="2300" spc="5" b="1">
                <a:solidFill>
                  <a:srgbClr val="262261"/>
                </a:solidFill>
                <a:latin typeface="Arial"/>
                <a:cs typeface="Arial"/>
              </a:rPr>
              <a:t>p</a:t>
            </a: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a</a:t>
            </a:r>
            <a:r>
              <a:rPr dirty="0" sz="2300" spc="5" b="1">
                <a:solidFill>
                  <a:srgbClr val="262261"/>
                </a:solidFill>
                <a:latin typeface="Arial"/>
                <a:cs typeface="Arial"/>
              </a:rPr>
              <a:t>n</a:t>
            </a: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t  </a:t>
            </a: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Portal</a:t>
            </a:r>
            <a:endParaRPr sz="23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1579305" y="4746314"/>
            <a:ext cx="697865" cy="377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C</a:t>
            </a:r>
            <a:r>
              <a:rPr dirty="0" sz="2300" spc="5" b="1">
                <a:solidFill>
                  <a:srgbClr val="262261"/>
                </a:solidFill>
                <a:latin typeface="Arial"/>
                <a:cs typeface="Arial"/>
              </a:rPr>
              <a:t>L</a:t>
            </a: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I</a:t>
            </a:r>
            <a:r>
              <a:rPr dirty="0" sz="2300" spc="0" b="1">
                <a:solidFill>
                  <a:srgbClr val="262261"/>
                </a:solidFill>
                <a:latin typeface="Arial"/>
                <a:cs typeface="Arial"/>
              </a:rPr>
              <a:t>A</a:t>
            </a:r>
            <a:endParaRPr sz="23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3946232" y="4724034"/>
            <a:ext cx="697865" cy="377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C</a:t>
            </a:r>
            <a:r>
              <a:rPr dirty="0" sz="2300" spc="5" b="1">
                <a:solidFill>
                  <a:srgbClr val="262261"/>
                </a:solidFill>
                <a:latin typeface="Arial"/>
                <a:cs typeface="Arial"/>
              </a:rPr>
              <a:t>L</a:t>
            </a: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I</a:t>
            </a:r>
            <a:r>
              <a:rPr dirty="0" sz="2300" spc="0" b="1">
                <a:solidFill>
                  <a:srgbClr val="262261"/>
                </a:solidFill>
                <a:latin typeface="Arial"/>
                <a:cs typeface="Arial"/>
              </a:rPr>
              <a:t>A</a:t>
            </a:r>
            <a:endParaRPr sz="23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6552572" y="3582785"/>
            <a:ext cx="1995805" cy="377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Clinical</a:t>
            </a:r>
            <a:r>
              <a:rPr dirty="0" sz="2300" spc="-13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300" spc="-15" b="1">
                <a:solidFill>
                  <a:srgbClr val="262261"/>
                </a:solidFill>
                <a:latin typeface="Arial"/>
                <a:cs typeface="Arial"/>
              </a:rPr>
              <a:t>Assay</a:t>
            </a:r>
            <a:endParaRPr sz="23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7542262" y="8557319"/>
            <a:ext cx="1153160" cy="7289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129539">
              <a:lnSpc>
                <a:spcPct val="100000"/>
              </a:lnSpc>
              <a:spcBef>
                <a:spcPts val="105"/>
              </a:spcBef>
            </a:pP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Opt-in  </a:t>
            </a: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c</a:t>
            </a:r>
            <a:r>
              <a:rPr dirty="0" sz="2300" spc="5" b="1">
                <a:solidFill>
                  <a:srgbClr val="262261"/>
                </a:solidFill>
                <a:latin typeface="Arial"/>
                <a:cs typeface="Arial"/>
              </a:rPr>
              <a:t>o</a:t>
            </a:r>
            <a:r>
              <a:rPr dirty="0" sz="2300" spc="5" b="1">
                <a:solidFill>
                  <a:srgbClr val="262261"/>
                </a:solidFill>
                <a:latin typeface="Arial"/>
                <a:cs typeface="Arial"/>
              </a:rPr>
              <a:t>n</a:t>
            </a: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se</a:t>
            </a:r>
            <a:r>
              <a:rPr dirty="0" sz="2300" spc="0" b="1">
                <a:solidFill>
                  <a:srgbClr val="262261"/>
                </a:solidFill>
                <a:latin typeface="Arial"/>
                <a:cs typeface="Arial"/>
              </a:rPr>
              <a:t>n</a:t>
            </a:r>
            <a:r>
              <a:rPr dirty="0" sz="2300" b="1">
                <a:solidFill>
                  <a:srgbClr val="262261"/>
                </a:solidFill>
                <a:latin typeface="Arial"/>
                <a:cs typeface="Arial"/>
              </a:rPr>
              <a:t>t</a:t>
            </a:r>
            <a:endParaRPr sz="23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1146144" y="1386200"/>
            <a:ext cx="4203065" cy="9057005"/>
          </a:xfrm>
          <a:custGeom>
            <a:avLst/>
            <a:gdLst/>
            <a:ahLst/>
            <a:cxnLst/>
            <a:rect l="l" t="t" r="r" b="b"/>
            <a:pathLst>
              <a:path w="4203065" h="9057005">
                <a:moveTo>
                  <a:pt x="0" y="0"/>
                </a:moveTo>
                <a:lnTo>
                  <a:pt x="4202575" y="0"/>
                </a:lnTo>
                <a:lnTo>
                  <a:pt x="4202575" y="9056372"/>
                </a:lnTo>
                <a:lnTo>
                  <a:pt x="0" y="9056372"/>
                </a:lnTo>
                <a:lnTo>
                  <a:pt x="0" y="0"/>
                </a:lnTo>
                <a:close/>
              </a:path>
            </a:pathLst>
          </a:custGeom>
          <a:ln w="62818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4453793" y="7195587"/>
            <a:ext cx="2581910" cy="1800225"/>
          </a:xfrm>
          <a:custGeom>
            <a:avLst/>
            <a:gdLst/>
            <a:ahLst/>
            <a:cxnLst/>
            <a:rect l="l" t="t" r="r" b="b"/>
            <a:pathLst>
              <a:path w="2581909" h="1800225">
                <a:moveTo>
                  <a:pt x="345555" y="0"/>
                </a:moveTo>
                <a:lnTo>
                  <a:pt x="0" y="706585"/>
                </a:lnTo>
                <a:lnTo>
                  <a:pt x="2235877" y="1800061"/>
                </a:lnTo>
                <a:lnTo>
                  <a:pt x="2581443" y="1093475"/>
                </a:lnTo>
                <a:lnTo>
                  <a:pt x="3455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4590005" y="7108990"/>
            <a:ext cx="2172274" cy="14396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/>
          <p:nvPr/>
        </p:nvSpPr>
        <p:spPr>
          <a:xfrm>
            <a:off x="11693269" y="10483619"/>
            <a:ext cx="3123565" cy="4279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600" spc="15" b="1">
                <a:solidFill>
                  <a:srgbClr val="262261"/>
                </a:solidFill>
                <a:latin typeface="Arial"/>
                <a:cs typeface="Arial"/>
              </a:rPr>
              <a:t>Research</a:t>
            </a:r>
            <a:r>
              <a:rPr dirty="0" sz="2600" spc="-85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600" spc="5" b="1">
                <a:solidFill>
                  <a:srgbClr val="262261"/>
                </a:solidFill>
                <a:latin typeface="Arial"/>
                <a:cs typeface="Arial"/>
              </a:rPr>
              <a:t>Workflow</a:t>
            </a:r>
            <a:endParaRPr sz="260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4849310" y="3872777"/>
            <a:ext cx="1130935" cy="873760"/>
          </a:xfrm>
          <a:custGeom>
            <a:avLst/>
            <a:gdLst/>
            <a:ahLst/>
            <a:cxnLst/>
            <a:rect l="l" t="t" r="r" b="b"/>
            <a:pathLst>
              <a:path w="1130934" h="873760">
                <a:moveTo>
                  <a:pt x="0" y="0"/>
                </a:moveTo>
                <a:lnTo>
                  <a:pt x="1130737" y="0"/>
                </a:lnTo>
                <a:lnTo>
                  <a:pt x="1130737" y="873180"/>
                </a:lnTo>
                <a:lnTo>
                  <a:pt x="0" y="873180"/>
                </a:lnTo>
                <a:lnTo>
                  <a:pt x="0" y="0"/>
                </a:lnTo>
                <a:close/>
              </a:path>
            </a:pathLst>
          </a:custGeom>
          <a:solidFill>
            <a:srgbClr val="BB0F1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5980047" y="3581717"/>
            <a:ext cx="291465" cy="1164590"/>
          </a:xfrm>
          <a:custGeom>
            <a:avLst/>
            <a:gdLst/>
            <a:ahLst/>
            <a:cxnLst/>
            <a:rect l="l" t="t" r="r" b="b"/>
            <a:pathLst>
              <a:path w="291465" h="1164589">
                <a:moveTo>
                  <a:pt x="291060" y="0"/>
                </a:moveTo>
                <a:lnTo>
                  <a:pt x="0" y="291060"/>
                </a:lnTo>
                <a:lnTo>
                  <a:pt x="0" y="1164241"/>
                </a:lnTo>
                <a:lnTo>
                  <a:pt x="291060" y="873180"/>
                </a:lnTo>
                <a:lnTo>
                  <a:pt x="291060" y="0"/>
                </a:lnTo>
                <a:close/>
              </a:path>
            </a:pathLst>
          </a:custGeom>
          <a:solidFill>
            <a:srgbClr val="960C0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4849310" y="3581717"/>
            <a:ext cx="1422400" cy="291465"/>
          </a:xfrm>
          <a:custGeom>
            <a:avLst/>
            <a:gdLst/>
            <a:ahLst/>
            <a:cxnLst/>
            <a:rect l="l" t="t" r="r" b="b"/>
            <a:pathLst>
              <a:path w="1422400" h="291464">
                <a:moveTo>
                  <a:pt x="1421798" y="0"/>
                </a:moveTo>
                <a:lnTo>
                  <a:pt x="291060" y="0"/>
                </a:lnTo>
                <a:lnTo>
                  <a:pt x="0" y="291060"/>
                </a:lnTo>
                <a:lnTo>
                  <a:pt x="1130737" y="291060"/>
                </a:lnTo>
                <a:lnTo>
                  <a:pt x="1421798" y="0"/>
                </a:lnTo>
                <a:close/>
              </a:path>
            </a:pathLst>
          </a:custGeom>
          <a:solidFill>
            <a:srgbClr val="C83E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4849310" y="3581716"/>
            <a:ext cx="1422400" cy="1164590"/>
          </a:xfrm>
          <a:custGeom>
            <a:avLst/>
            <a:gdLst/>
            <a:ahLst/>
            <a:cxnLst/>
            <a:rect l="l" t="t" r="r" b="b"/>
            <a:pathLst>
              <a:path w="1422400" h="1164589">
                <a:moveTo>
                  <a:pt x="0" y="291060"/>
                </a:moveTo>
                <a:lnTo>
                  <a:pt x="291060" y="0"/>
                </a:lnTo>
                <a:lnTo>
                  <a:pt x="1421798" y="0"/>
                </a:lnTo>
                <a:lnTo>
                  <a:pt x="1421798" y="873180"/>
                </a:lnTo>
                <a:lnTo>
                  <a:pt x="1130737" y="1164241"/>
                </a:lnTo>
                <a:lnTo>
                  <a:pt x="0" y="1164241"/>
                </a:lnTo>
                <a:lnTo>
                  <a:pt x="0" y="291060"/>
                </a:lnTo>
                <a:close/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4849310" y="3581716"/>
            <a:ext cx="1422400" cy="291465"/>
          </a:xfrm>
          <a:custGeom>
            <a:avLst/>
            <a:gdLst/>
            <a:ahLst/>
            <a:cxnLst/>
            <a:rect l="l" t="t" r="r" b="b"/>
            <a:pathLst>
              <a:path w="1422400" h="291464">
                <a:moveTo>
                  <a:pt x="0" y="291060"/>
                </a:moveTo>
                <a:lnTo>
                  <a:pt x="1130737" y="291060"/>
                </a:lnTo>
                <a:lnTo>
                  <a:pt x="1421798" y="0"/>
                </a:lnTo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5980047" y="3872777"/>
            <a:ext cx="0" cy="873760"/>
          </a:xfrm>
          <a:custGeom>
            <a:avLst/>
            <a:gdLst/>
            <a:ahLst/>
            <a:cxnLst/>
            <a:rect l="l" t="t" r="r" b="b"/>
            <a:pathLst>
              <a:path w="0" h="873760">
                <a:moveTo>
                  <a:pt x="0" y="0"/>
                </a:moveTo>
                <a:lnTo>
                  <a:pt x="0" y="873180"/>
                </a:lnTo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15380129" y="3872777"/>
            <a:ext cx="594995" cy="873760"/>
          </a:xfrm>
          <a:prstGeom prst="rect">
            <a:avLst/>
          </a:prstGeom>
          <a:solidFill>
            <a:srgbClr val="BB0F12"/>
          </a:solidFill>
        </p:spPr>
        <p:txBody>
          <a:bodyPr wrap="square" lIns="0" tIns="172720" rIns="0" bIns="0" rtlCol="0" vert="horz">
            <a:spAutoFit/>
          </a:bodyPr>
          <a:lstStyle/>
          <a:p>
            <a:pPr marL="188595">
              <a:lnSpc>
                <a:spcPct val="100000"/>
              </a:lnSpc>
              <a:spcBef>
                <a:spcPts val="1360"/>
              </a:spcBef>
            </a:pPr>
            <a:r>
              <a:rPr dirty="0" sz="3300" spc="-1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33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4849310" y="4033552"/>
            <a:ext cx="732790" cy="528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39700">
              <a:lnSpc>
                <a:spcPct val="100000"/>
              </a:lnSpc>
              <a:spcBef>
                <a:spcPts val="95"/>
              </a:spcBef>
            </a:pPr>
            <a:r>
              <a:rPr dirty="0" sz="3300" spc="-1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3300" spc="-15" b="1">
                <a:solidFill>
                  <a:srgbClr val="FFFFFF"/>
                </a:solidFill>
                <a:latin typeface="Arial"/>
                <a:cs typeface="Arial"/>
              </a:rPr>
              <a:t>V</a:t>
            </a:r>
            <a:endParaRPr sz="3300">
              <a:latin typeface="Arial"/>
              <a:cs typeface="Arial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7785041" y="9434332"/>
            <a:ext cx="786765" cy="0"/>
          </a:xfrm>
          <a:custGeom>
            <a:avLst/>
            <a:gdLst/>
            <a:ahLst/>
            <a:cxnLst/>
            <a:rect l="l" t="t" r="r" b="b"/>
            <a:pathLst>
              <a:path w="786765" h="0">
                <a:moveTo>
                  <a:pt x="0" y="0"/>
                </a:moveTo>
                <a:lnTo>
                  <a:pt x="786543" y="0"/>
                </a:lnTo>
              </a:path>
            </a:pathLst>
          </a:custGeom>
          <a:ln w="27221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4800102" y="7037796"/>
            <a:ext cx="2139315" cy="1036955"/>
          </a:xfrm>
          <a:custGeom>
            <a:avLst/>
            <a:gdLst/>
            <a:ahLst/>
            <a:cxnLst/>
            <a:rect l="l" t="t" r="r" b="b"/>
            <a:pathLst>
              <a:path w="2139315" h="1036954">
                <a:moveTo>
                  <a:pt x="0" y="0"/>
                </a:moveTo>
                <a:lnTo>
                  <a:pt x="2139073" y="1036645"/>
                </a:lnTo>
              </a:path>
            </a:pathLst>
          </a:custGeom>
          <a:ln w="104697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6823568" y="7910278"/>
            <a:ext cx="351155" cy="283210"/>
          </a:xfrm>
          <a:custGeom>
            <a:avLst/>
            <a:gdLst/>
            <a:ahLst/>
            <a:cxnLst/>
            <a:rect l="l" t="t" r="r" b="b"/>
            <a:pathLst>
              <a:path w="351155" h="283209">
                <a:moveTo>
                  <a:pt x="136997" y="0"/>
                </a:moveTo>
                <a:lnTo>
                  <a:pt x="0" y="282642"/>
                </a:lnTo>
                <a:lnTo>
                  <a:pt x="351146" y="278318"/>
                </a:lnTo>
                <a:lnTo>
                  <a:pt x="136997" y="0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/>
          <p:nvPr/>
        </p:nvSpPr>
        <p:spPr>
          <a:xfrm>
            <a:off x="16437415" y="10549324"/>
            <a:ext cx="3444240" cy="4279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600" spc="10" b="1">
                <a:solidFill>
                  <a:srgbClr val="262261"/>
                </a:solidFill>
                <a:latin typeface="Arial"/>
                <a:cs typeface="Arial"/>
              </a:rPr>
              <a:t>Return of</a:t>
            </a:r>
            <a:r>
              <a:rPr dirty="0" sz="2600" spc="-65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600" spc="5" b="1">
                <a:solidFill>
                  <a:srgbClr val="262261"/>
                </a:solidFill>
                <a:latin typeface="Arial"/>
                <a:cs typeface="Arial"/>
              </a:rPr>
              <a:t>Information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594" y="308839"/>
            <a:ext cx="19058255" cy="628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b="1">
                <a:solidFill>
                  <a:srgbClr val="262261"/>
                </a:solidFill>
                <a:latin typeface="Arial"/>
                <a:cs typeface="Arial"/>
              </a:rPr>
              <a:t>Ongoing scientific </a:t>
            </a:r>
            <a:r>
              <a:rPr dirty="0" sz="3950" spc="-5" b="1">
                <a:solidFill>
                  <a:srgbClr val="262261"/>
                </a:solidFill>
                <a:latin typeface="Arial"/>
                <a:cs typeface="Arial"/>
              </a:rPr>
              <a:t>requirements </a:t>
            </a:r>
            <a:r>
              <a:rPr dirty="0" sz="3950" b="1">
                <a:solidFill>
                  <a:srgbClr val="262261"/>
                </a:solidFill>
                <a:latin typeface="Arial"/>
                <a:cs typeface="Arial"/>
              </a:rPr>
              <a:t>gathering to </a:t>
            </a:r>
            <a:r>
              <a:rPr dirty="0" sz="3950" spc="-5" b="1">
                <a:solidFill>
                  <a:srgbClr val="262261"/>
                </a:solidFill>
                <a:latin typeface="Arial"/>
                <a:cs typeface="Arial"/>
              </a:rPr>
              <a:t>drive precision </a:t>
            </a:r>
            <a:r>
              <a:rPr dirty="0" sz="3950" b="1">
                <a:solidFill>
                  <a:srgbClr val="262261"/>
                </a:solidFill>
                <a:latin typeface="Arial"/>
                <a:cs typeface="Arial"/>
              </a:rPr>
              <a:t>medicine</a:t>
            </a:r>
            <a:r>
              <a:rPr dirty="0" sz="3950" spc="335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950" spc="-10" b="1">
                <a:solidFill>
                  <a:srgbClr val="262261"/>
                </a:solidFill>
                <a:latin typeface="Arial"/>
                <a:cs typeface="Arial"/>
              </a:rPr>
              <a:t>research</a:t>
            </a:r>
            <a:endParaRPr sz="39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24266" y="7529876"/>
            <a:ext cx="3097530" cy="3099435"/>
          </a:xfrm>
          <a:custGeom>
            <a:avLst/>
            <a:gdLst/>
            <a:ahLst/>
            <a:cxnLst/>
            <a:rect l="l" t="t" r="r" b="b"/>
            <a:pathLst>
              <a:path w="3097529" h="3099434">
                <a:moveTo>
                  <a:pt x="1548482" y="0"/>
                </a:moveTo>
                <a:lnTo>
                  <a:pt x="1500251" y="737"/>
                </a:lnTo>
                <a:lnTo>
                  <a:pt x="1452387" y="2935"/>
                </a:lnTo>
                <a:lnTo>
                  <a:pt x="1404912" y="6571"/>
                </a:lnTo>
                <a:lnTo>
                  <a:pt x="1357846" y="11626"/>
                </a:lnTo>
                <a:lnTo>
                  <a:pt x="1311213" y="18076"/>
                </a:lnTo>
                <a:lnTo>
                  <a:pt x="1265032" y="25901"/>
                </a:lnTo>
                <a:lnTo>
                  <a:pt x="1219326" y="35080"/>
                </a:lnTo>
                <a:lnTo>
                  <a:pt x="1174115" y="45590"/>
                </a:lnTo>
                <a:lnTo>
                  <a:pt x="1129422" y="57410"/>
                </a:lnTo>
                <a:lnTo>
                  <a:pt x="1085267" y="70520"/>
                </a:lnTo>
                <a:lnTo>
                  <a:pt x="1041672" y="84897"/>
                </a:lnTo>
                <a:lnTo>
                  <a:pt x="998659" y="100521"/>
                </a:lnTo>
                <a:lnTo>
                  <a:pt x="956248" y="117369"/>
                </a:lnTo>
                <a:lnTo>
                  <a:pt x="914462" y="135420"/>
                </a:lnTo>
                <a:lnTo>
                  <a:pt x="873322" y="154653"/>
                </a:lnTo>
                <a:lnTo>
                  <a:pt x="832848" y="175046"/>
                </a:lnTo>
                <a:lnTo>
                  <a:pt x="793063" y="196579"/>
                </a:lnTo>
                <a:lnTo>
                  <a:pt x="753988" y="219229"/>
                </a:lnTo>
                <a:lnTo>
                  <a:pt x="715644" y="242975"/>
                </a:lnTo>
                <a:lnTo>
                  <a:pt x="678053" y="267796"/>
                </a:lnTo>
                <a:lnTo>
                  <a:pt x="641237" y="293670"/>
                </a:lnTo>
                <a:lnTo>
                  <a:pt x="605215" y="320576"/>
                </a:lnTo>
                <a:lnTo>
                  <a:pt x="570011" y="348492"/>
                </a:lnTo>
                <a:lnTo>
                  <a:pt x="535645" y="377397"/>
                </a:lnTo>
                <a:lnTo>
                  <a:pt x="502139" y="407270"/>
                </a:lnTo>
                <a:lnTo>
                  <a:pt x="469514" y="438089"/>
                </a:lnTo>
                <a:lnTo>
                  <a:pt x="437792" y="469833"/>
                </a:lnTo>
                <a:lnTo>
                  <a:pt x="406994" y="502480"/>
                </a:lnTo>
                <a:lnTo>
                  <a:pt x="377142" y="536008"/>
                </a:lnTo>
                <a:lnTo>
                  <a:pt x="348256" y="570398"/>
                </a:lnTo>
                <a:lnTo>
                  <a:pt x="320359" y="605626"/>
                </a:lnTo>
                <a:lnTo>
                  <a:pt x="293471" y="641671"/>
                </a:lnTo>
                <a:lnTo>
                  <a:pt x="267614" y="678513"/>
                </a:lnTo>
                <a:lnTo>
                  <a:pt x="242810" y="716129"/>
                </a:lnTo>
                <a:lnTo>
                  <a:pt x="219080" y="754499"/>
                </a:lnTo>
                <a:lnTo>
                  <a:pt x="196446" y="793600"/>
                </a:lnTo>
                <a:lnTo>
                  <a:pt x="174928" y="833412"/>
                </a:lnTo>
                <a:lnTo>
                  <a:pt x="154548" y="873913"/>
                </a:lnTo>
                <a:lnTo>
                  <a:pt x="135328" y="915081"/>
                </a:lnTo>
                <a:lnTo>
                  <a:pt x="117289" y="956896"/>
                </a:lnTo>
                <a:lnTo>
                  <a:pt x="100452" y="999335"/>
                </a:lnTo>
                <a:lnTo>
                  <a:pt x="84840" y="1042377"/>
                </a:lnTo>
                <a:lnTo>
                  <a:pt x="70472" y="1086002"/>
                </a:lnTo>
                <a:lnTo>
                  <a:pt x="57372" y="1130186"/>
                </a:lnTo>
                <a:lnTo>
                  <a:pt x="45559" y="1174910"/>
                </a:lnTo>
                <a:lnTo>
                  <a:pt x="35056" y="1220151"/>
                </a:lnTo>
                <a:lnTo>
                  <a:pt x="25884" y="1265888"/>
                </a:lnTo>
                <a:lnTo>
                  <a:pt x="18064" y="1312100"/>
                </a:lnTo>
                <a:lnTo>
                  <a:pt x="11618" y="1358765"/>
                </a:lnTo>
                <a:lnTo>
                  <a:pt x="6567" y="1405862"/>
                </a:lnTo>
                <a:lnTo>
                  <a:pt x="2933" y="1453369"/>
                </a:lnTo>
                <a:lnTo>
                  <a:pt x="736" y="1501265"/>
                </a:lnTo>
                <a:lnTo>
                  <a:pt x="0" y="1549529"/>
                </a:lnTo>
                <a:lnTo>
                  <a:pt x="736" y="1597793"/>
                </a:lnTo>
                <a:lnTo>
                  <a:pt x="2933" y="1645689"/>
                </a:lnTo>
                <a:lnTo>
                  <a:pt x="6567" y="1693196"/>
                </a:lnTo>
                <a:lnTo>
                  <a:pt x="11618" y="1740293"/>
                </a:lnTo>
                <a:lnTo>
                  <a:pt x="18064" y="1786958"/>
                </a:lnTo>
                <a:lnTo>
                  <a:pt x="25884" y="1833170"/>
                </a:lnTo>
                <a:lnTo>
                  <a:pt x="35056" y="1878907"/>
                </a:lnTo>
                <a:lnTo>
                  <a:pt x="45559" y="1924149"/>
                </a:lnTo>
                <a:lnTo>
                  <a:pt x="57372" y="1968872"/>
                </a:lnTo>
                <a:lnTo>
                  <a:pt x="70472" y="2013057"/>
                </a:lnTo>
                <a:lnTo>
                  <a:pt x="84840" y="2056681"/>
                </a:lnTo>
                <a:lnTo>
                  <a:pt x="100452" y="2099723"/>
                </a:lnTo>
                <a:lnTo>
                  <a:pt x="117289" y="2142162"/>
                </a:lnTo>
                <a:lnTo>
                  <a:pt x="135328" y="2183977"/>
                </a:lnTo>
                <a:lnTo>
                  <a:pt x="154548" y="2225145"/>
                </a:lnTo>
                <a:lnTo>
                  <a:pt x="174928" y="2265646"/>
                </a:lnTo>
                <a:lnTo>
                  <a:pt x="196446" y="2305458"/>
                </a:lnTo>
                <a:lnTo>
                  <a:pt x="219080" y="2344559"/>
                </a:lnTo>
                <a:lnTo>
                  <a:pt x="242810" y="2382929"/>
                </a:lnTo>
                <a:lnTo>
                  <a:pt x="267614" y="2420545"/>
                </a:lnTo>
                <a:lnTo>
                  <a:pt x="293471" y="2457387"/>
                </a:lnTo>
                <a:lnTo>
                  <a:pt x="320359" y="2493433"/>
                </a:lnTo>
                <a:lnTo>
                  <a:pt x="348256" y="2528661"/>
                </a:lnTo>
                <a:lnTo>
                  <a:pt x="377142" y="2563050"/>
                </a:lnTo>
                <a:lnTo>
                  <a:pt x="406994" y="2596579"/>
                </a:lnTo>
                <a:lnTo>
                  <a:pt x="437792" y="2629225"/>
                </a:lnTo>
                <a:lnTo>
                  <a:pt x="469514" y="2660969"/>
                </a:lnTo>
                <a:lnTo>
                  <a:pt x="502139" y="2691788"/>
                </a:lnTo>
                <a:lnTo>
                  <a:pt x="535645" y="2721661"/>
                </a:lnTo>
                <a:lnTo>
                  <a:pt x="570011" y="2750566"/>
                </a:lnTo>
                <a:lnTo>
                  <a:pt x="605215" y="2778482"/>
                </a:lnTo>
                <a:lnTo>
                  <a:pt x="641237" y="2805388"/>
                </a:lnTo>
                <a:lnTo>
                  <a:pt x="678053" y="2831262"/>
                </a:lnTo>
                <a:lnTo>
                  <a:pt x="715644" y="2856083"/>
                </a:lnTo>
                <a:lnTo>
                  <a:pt x="753988" y="2879829"/>
                </a:lnTo>
                <a:lnTo>
                  <a:pt x="793063" y="2902479"/>
                </a:lnTo>
                <a:lnTo>
                  <a:pt x="832848" y="2924012"/>
                </a:lnTo>
                <a:lnTo>
                  <a:pt x="873322" y="2944405"/>
                </a:lnTo>
                <a:lnTo>
                  <a:pt x="914462" y="2963638"/>
                </a:lnTo>
                <a:lnTo>
                  <a:pt x="956248" y="2981690"/>
                </a:lnTo>
                <a:lnTo>
                  <a:pt x="998659" y="2998538"/>
                </a:lnTo>
                <a:lnTo>
                  <a:pt x="1041672" y="3014161"/>
                </a:lnTo>
                <a:lnTo>
                  <a:pt x="1085267" y="3028538"/>
                </a:lnTo>
                <a:lnTo>
                  <a:pt x="1129422" y="3041648"/>
                </a:lnTo>
                <a:lnTo>
                  <a:pt x="1174115" y="3053468"/>
                </a:lnTo>
                <a:lnTo>
                  <a:pt x="1219326" y="3063979"/>
                </a:lnTo>
                <a:lnTo>
                  <a:pt x="1265032" y="3073157"/>
                </a:lnTo>
                <a:lnTo>
                  <a:pt x="1311213" y="3080982"/>
                </a:lnTo>
                <a:lnTo>
                  <a:pt x="1357846" y="3087433"/>
                </a:lnTo>
                <a:lnTo>
                  <a:pt x="1404912" y="3092487"/>
                </a:lnTo>
                <a:lnTo>
                  <a:pt x="1452387" y="3096124"/>
                </a:lnTo>
                <a:lnTo>
                  <a:pt x="1500251" y="3098321"/>
                </a:lnTo>
                <a:lnTo>
                  <a:pt x="1548482" y="3099059"/>
                </a:lnTo>
                <a:lnTo>
                  <a:pt x="1596713" y="3098321"/>
                </a:lnTo>
                <a:lnTo>
                  <a:pt x="1644577" y="3096124"/>
                </a:lnTo>
                <a:lnTo>
                  <a:pt x="1692053" y="3092487"/>
                </a:lnTo>
                <a:lnTo>
                  <a:pt x="1739118" y="3087433"/>
                </a:lnTo>
                <a:lnTo>
                  <a:pt x="1785752" y="3080982"/>
                </a:lnTo>
                <a:lnTo>
                  <a:pt x="1831932" y="3073157"/>
                </a:lnTo>
                <a:lnTo>
                  <a:pt x="1877639" y="3063979"/>
                </a:lnTo>
                <a:lnTo>
                  <a:pt x="1922849" y="3053468"/>
                </a:lnTo>
                <a:lnTo>
                  <a:pt x="1967543" y="3041648"/>
                </a:lnTo>
                <a:lnTo>
                  <a:pt x="2011697" y="3028538"/>
                </a:lnTo>
                <a:lnTo>
                  <a:pt x="2055292" y="3014161"/>
                </a:lnTo>
                <a:lnTo>
                  <a:pt x="2098305" y="2998538"/>
                </a:lnTo>
                <a:lnTo>
                  <a:pt x="2140716" y="2981690"/>
                </a:lnTo>
                <a:lnTo>
                  <a:pt x="2182502" y="2963638"/>
                </a:lnTo>
                <a:lnTo>
                  <a:pt x="2223643" y="2944405"/>
                </a:lnTo>
                <a:lnTo>
                  <a:pt x="2264116" y="2924012"/>
                </a:lnTo>
                <a:lnTo>
                  <a:pt x="2303901" y="2902479"/>
                </a:lnTo>
                <a:lnTo>
                  <a:pt x="2342976" y="2879829"/>
                </a:lnTo>
                <a:lnTo>
                  <a:pt x="2381320" y="2856083"/>
                </a:lnTo>
                <a:lnTo>
                  <a:pt x="2418911" y="2831262"/>
                </a:lnTo>
                <a:lnTo>
                  <a:pt x="2455728" y="2805388"/>
                </a:lnTo>
                <a:lnTo>
                  <a:pt x="2491749" y="2778482"/>
                </a:lnTo>
                <a:lnTo>
                  <a:pt x="2526953" y="2750566"/>
                </a:lnTo>
                <a:lnTo>
                  <a:pt x="2561319" y="2721661"/>
                </a:lnTo>
                <a:lnTo>
                  <a:pt x="2594825" y="2691788"/>
                </a:lnTo>
                <a:lnTo>
                  <a:pt x="2627450" y="2660969"/>
                </a:lnTo>
                <a:lnTo>
                  <a:pt x="2659172" y="2629225"/>
                </a:lnTo>
                <a:lnTo>
                  <a:pt x="2689970" y="2596579"/>
                </a:lnTo>
                <a:lnTo>
                  <a:pt x="2719823" y="2563050"/>
                </a:lnTo>
                <a:lnTo>
                  <a:pt x="2748708" y="2528661"/>
                </a:lnTo>
                <a:lnTo>
                  <a:pt x="2776606" y="2493433"/>
                </a:lnTo>
                <a:lnTo>
                  <a:pt x="2803494" y="2457387"/>
                </a:lnTo>
                <a:lnTo>
                  <a:pt x="2829350" y="2420545"/>
                </a:lnTo>
                <a:lnTo>
                  <a:pt x="2854154" y="2382929"/>
                </a:lnTo>
                <a:lnTo>
                  <a:pt x="2877884" y="2344559"/>
                </a:lnTo>
                <a:lnTo>
                  <a:pt x="2900519" y="2305458"/>
                </a:lnTo>
                <a:lnTo>
                  <a:pt x="2922037" y="2265646"/>
                </a:lnTo>
                <a:lnTo>
                  <a:pt x="2942416" y="2225145"/>
                </a:lnTo>
                <a:lnTo>
                  <a:pt x="2961636" y="2183977"/>
                </a:lnTo>
                <a:lnTo>
                  <a:pt x="2979675" y="2142162"/>
                </a:lnTo>
                <a:lnTo>
                  <a:pt x="2996512" y="2099723"/>
                </a:lnTo>
                <a:lnTo>
                  <a:pt x="3012125" y="2056681"/>
                </a:lnTo>
                <a:lnTo>
                  <a:pt x="3026492" y="2013057"/>
                </a:lnTo>
                <a:lnTo>
                  <a:pt x="3039593" y="1968872"/>
                </a:lnTo>
                <a:lnTo>
                  <a:pt x="3051405" y="1924149"/>
                </a:lnTo>
                <a:lnTo>
                  <a:pt x="3061909" y="1878907"/>
                </a:lnTo>
                <a:lnTo>
                  <a:pt x="3071081" y="1833170"/>
                </a:lnTo>
                <a:lnTo>
                  <a:pt x="3078901" y="1786958"/>
                </a:lnTo>
                <a:lnTo>
                  <a:pt x="3085347" y="1740293"/>
                </a:lnTo>
                <a:lnTo>
                  <a:pt x="3090397" y="1693196"/>
                </a:lnTo>
                <a:lnTo>
                  <a:pt x="3094032" y="1645689"/>
                </a:lnTo>
                <a:lnTo>
                  <a:pt x="3096228" y="1597793"/>
                </a:lnTo>
                <a:lnTo>
                  <a:pt x="3096965" y="1549529"/>
                </a:lnTo>
                <a:lnTo>
                  <a:pt x="3096228" y="1501265"/>
                </a:lnTo>
                <a:lnTo>
                  <a:pt x="3094032" y="1453369"/>
                </a:lnTo>
                <a:lnTo>
                  <a:pt x="3090397" y="1405862"/>
                </a:lnTo>
                <a:lnTo>
                  <a:pt x="3085347" y="1358765"/>
                </a:lnTo>
                <a:lnTo>
                  <a:pt x="3078901" y="1312100"/>
                </a:lnTo>
                <a:lnTo>
                  <a:pt x="3071081" y="1265888"/>
                </a:lnTo>
                <a:lnTo>
                  <a:pt x="3061909" y="1220151"/>
                </a:lnTo>
                <a:lnTo>
                  <a:pt x="3051405" y="1174910"/>
                </a:lnTo>
                <a:lnTo>
                  <a:pt x="3039593" y="1130186"/>
                </a:lnTo>
                <a:lnTo>
                  <a:pt x="3026492" y="1086002"/>
                </a:lnTo>
                <a:lnTo>
                  <a:pt x="3012125" y="1042377"/>
                </a:lnTo>
                <a:lnTo>
                  <a:pt x="2996512" y="999335"/>
                </a:lnTo>
                <a:lnTo>
                  <a:pt x="2979675" y="956896"/>
                </a:lnTo>
                <a:lnTo>
                  <a:pt x="2961636" y="915081"/>
                </a:lnTo>
                <a:lnTo>
                  <a:pt x="2942416" y="873913"/>
                </a:lnTo>
                <a:lnTo>
                  <a:pt x="2922037" y="833412"/>
                </a:lnTo>
                <a:lnTo>
                  <a:pt x="2900519" y="793600"/>
                </a:lnTo>
                <a:lnTo>
                  <a:pt x="2877884" y="754499"/>
                </a:lnTo>
                <a:lnTo>
                  <a:pt x="2854154" y="716129"/>
                </a:lnTo>
                <a:lnTo>
                  <a:pt x="2829350" y="678513"/>
                </a:lnTo>
                <a:lnTo>
                  <a:pt x="2803494" y="641671"/>
                </a:lnTo>
                <a:lnTo>
                  <a:pt x="2776606" y="605626"/>
                </a:lnTo>
                <a:lnTo>
                  <a:pt x="2748708" y="570398"/>
                </a:lnTo>
                <a:lnTo>
                  <a:pt x="2719823" y="536008"/>
                </a:lnTo>
                <a:lnTo>
                  <a:pt x="2689970" y="502480"/>
                </a:lnTo>
                <a:lnTo>
                  <a:pt x="2659172" y="469833"/>
                </a:lnTo>
                <a:lnTo>
                  <a:pt x="2627450" y="438089"/>
                </a:lnTo>
                <a:lnTo>
                  <a:pt x="2594825" y="407270"/>
                </a:lnTo>
                <a:lnTo>
                  <a:pt x="2561319" y="377397"/>
                </a:lnTo>
                <a:lnTo>
                  <a:pt x="2526953" y="348492"/>
                </a:lnTo>
                <a:lnTo>
                  <a:pt x="2491749" y="320576"/>
                </a:lnTo>
                <a:lnTo>
                  <a:pt x="2455728" y="293670"/>
                </a:lnTo>
                <a:lnTo>
                  <a:pt x="2418911" y="267796"/>
                </a:lnTo>
                <a:lnTo>
                  <a:pt x="2381320" y="242975"/>
                </a:lnTo>
                <a:lnTo>
                  <a:pt x="2342976" y="219229"/>
                </a:lnTo>
                <a:lnTo>
                  <a:pt x="2303901" y="196579"/>
                </a:lnTo>
                <a:lnTo>
                  <a:pt x="2264116" y="175046"/>
                </a:lnTo>
                <a:lnTo>
                  <a:pt x="2223643" y="154653"/>
                </a:lnTo>
                <a:lnTo>
                  <a:pt x="2182502" y="135420"/>
                </a:lnTo>
                <a:lnTo>
                  <a:pt x="2140716" y="117369"/>
                </a:lnTo>
                <a:lnTo>
                  <a:pt x="2098305" y="100521"/>
                </a:lnTo>
                <a:lnTo>
                  <a:pt x="2055292" y="84897"/>
                </a:lnTo>
                <a:lnTo>
                  <a:pt x="2011697" y="70520"/>
                </a:lnTo>
                <a:lnTo>
                  <a:pt x="1967543" y="57410"/>
                </a:lnTo>
                <a:lnTo>
                  <a:pt x="1922849" y="45590"/>
                </a:lnTo>
                <a:lnTo>
                  <a:pt x="1877639" y="35080"/>
                </a:lnTo>
                <a:lnTo>
                  <a:pt x="1831932" y="25901"/>
                </a:lnTo>
                <a:lnTo>
                  <a:pt x="1785752" y="18076"/>
                </a:lnTo>
                <a:lnTo>
                  <a:pt x="1739118" y="11626"/>
                </a:lnTo>
                <a:lnTo>
                  <a:pt x="1692053" y="6571"/>
                </a:lnTo>
                <a:lnTo>
                  <a:pt x="1644577" y="2935"/>
                </a:lnTo>
                <a:lnTo>
                  <a:pt x="1596713" y="737"/>
                </a:lnTo>
                <a:lnTo>
                  <a:pt x="1548482" y="0"/>
                </a:lnTo>
                <a:close/>
              </a:path>
            </a:pathLst>
          </a:custGeom>
          <a:solidFill>
            <a:srgbClr val="002060">
              <a:alpha val="239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87784" y="7829312"/>
            <a:ext cx="2519045" cy="2519045"/>
          </a:xfrm>
          <a:custGeom>
            <a:avLst/>
            <a:gdLst/>
            <a:ahLst/>
            <a:cxnLst/>
            <a:rect l="l" t="t" r="r" b="b"/>
            <a:pathLst>
              <a:path w="2519045" h="2519045">
                <a:moveTo>
                  <a:pt x="1259516" y="0"/>
                </a:moveTo>
                <a:lnTo>
                  <a:pt x="1211204" y="909"/>
                </a:lnTo>
                <a:lnTo>
                  <a:pt x="1163352" y="3616"/>
                </a:lnTo>
                <a:lnTo>
                  <a:pt x="1115992" y="8087"/>
                </a:lnTo>
                <a:lnTo>
                  <a:pt x="1069158" y="14291"/>
                </a:lnTo>
                <a:lnTo>
                  <a:pt x="1022882" y="22193"/>
                </a:lnTo>
                <a:lnTo>
                  <a:pt x="977196" y="31763"/>
                </a:lnTo>
                <a:lnTo>
                  <a:pt x="932134" y="42967"/>
                </a:lnTo>
                <a:lnTo>
                  <a:pt x="887727" y="55772"/>
                </a:lnTo>
                <a:lnTo>
                  <a:pt x="844008" y="70146"/>
                </a:lnTo>
                <a:lnTo>
                  <a:pt x="801010" y="86057"/>
                </a:lnTo>
                <a:lnTo>
                  <a:pt x="758766" y="103471"/>
                </a:lnTo>
                <a:lnTo>
                  <a:pt x="717308" y="122356"/>
                </a:lnTo>
                <a:lnTo>
                  <a:pt x="676669" y="142680"/>
                </a:lnTo>
                <a:lnTo>
                  <a:pt x="636881" y="164410"/>
                </a:lnTo>
                <a:lnTo>
                  <a:pt x="597977" y="187513"/>
                </a:lnTo>
                <a:lnTo>
                  <a:pt x="559990" y="211957"/>
                </a:lnTo>
                <a:lnTo>
                  <a:pt x="522952" y="237708"/>
                </a:lnTo>
                <a:lnTo>
                  <a:pt x="486896" y="264735"/>
                </a:lnTo>
                <a:lnTo>
                  <a:pt x="451854" y="293005"/>
                </a:lnTo>
                <a:lnTo>
                  <a:pt x="417860" y="322485"/>
                </a:lnTo>
                <a:lnTo>
                  <a:pt x="384945" y="353143"/>
                </a:lnTo>
                <a:lnTo>
                  <a:pt x="353143" y="384945"/>
                </a:lnTo>
                <a:lnTo>
                  <a:pt x="322485" y="417860"/>
                </a:lnTo>
                <a:lnTo>
                  <a:pt x="293005" y="451854"/>
                </a:lnTo>
                <a:lnTo>
                  <a:pt x="264735" y="486896"/>
                </a:lnTo>
                <a:lnTo>
                  <a:pt x="237708" y="522952"/>
                </a:lnTo>
                <a:lnTo>
                  <a:pt x="211957" y="559990"/>
                </a:lnTo>
                <a:lnTo>
                  <a:pt x="187513" y="597977"/>
                </a:lnTo>
                <a:lnTo>
                  <a:pt x="164410" y="636881"/>
                </a:lnTo>
                <a:lnTo>
                  <a:pt x="142680" y="676669"/>
                </a:lnTo>
                <a:lnTo>
                  <a:pt x="122356" y="717308"/>
                </a:lnTo>
                <a:lnTo>
                  <a:pt x="103471" y="758766"/>
                </a:lnTo>
                <a:lnTo>
                  <a:pt x="86057" y="801010"/>
                </a:lnTo>
                <a:lnTo>
                  <a:pt x="70146" y="844008"/>
                </a:lnTo>
                <a:lnTo>
                  <a:pt x="55772" y="887727"/>
                </a:lnTo>
                <a:lnTo>
                  <a:pt x="42967" y="932134"/>
                </a:lnTo>
                <a:lnTo>
                  <a:pt x="31763" y="977196"/>
                </a:lnTo>
                <a:lnTo>
                  <a:pt x="22193" y="1022882"/>
                </a:lnTo>
                <a:lnTo>
                  <a:pt x="14291" y="1069158"/>
                </a:lnTo>
                <a:lnTo>
                  <a:pt x="8087" y="1115992"/>
                </a:lnTo>
                <a:lnTo>
                  <a:pt x="3616" y="1163352"/>
                </a:lnTo>
                <a:lnTo>
                  <a:pt x="909" y="1211204"/>
                </a:lnTo>
                <a:lnTo>
                  <a:pt x="0" y="1259516"/>
                </a:lnTo>
                <a:lnTo>
                  <a:pt x="909" y="1307828"/>
                </a:lnTo>
                <a:lnTo>
                  <a:pt x="3616" y="1355680"/>
                </a:lnTo>
                <a:lnTo>
                  <a:pt x="8087" y="1403039"/>
                </a:lnTo>
                <a:lnTo>
                  <a:pt x="14291" y="1449873"/>
                </a:lnTo>
                <a:lnTo>
                  <a:pt x="22193" y="1496150"/>
                </a:lnTo>
                <a:lnTo>
                  <a:pt x="31763" y="1541835"/>
                </a:lnTo>
                <a:lnTo>
                  <a:pt x="42967" y="1586898"/>
                </a:lnTo>
                <a:lnTo>
                  <a:pt x="55772" y="1631305"/>
                </a:lnTo>
                <a:lnTo>
                  <a:pt x="70146" y="1675024"/>
                </a:lnTo>
                <a:lnTo>
                  <a:pt x="86057" y="1718022"/>
                </a:lnTo>
                <a:lnTo>
                  <a:pt x="103471" y="1760266"/>
                </a:lnTo>
                <a:lnTo>
                  <a:pt x="122356" y="1801724"/>
                </a:lnTo>
                <a:lnTo>
                  <a:pt x="142680" y="1842363"/>
                </a:lnTo>
                <a:lnTo>
                  <a:pt x="164410" y="1882151"/>
                </a:lnTo>
                <a:lnTo>
                  <a:pt x="187513" y="1921055"/>
                </a:lnTo>
                <a:lnTo>
                  <a:pt x="211957" y="1959042"/>
                </a:lnTo>
                <a:lnTo>
                  <a:pt x="237708" y="1996080"/>
                </a:lnTo>
                <a:lnTo>
                  <a:pt x="264735" y="2032136"/>
                </a:lnTo>
                <a:lnTo>
                  <a:pt x="293005" y="2067177"/>
                </a:lnTo>
                <a:lnTo>
                  <a:pt x="322485" y="2101172"/>
                </a:lnTo>
                <a:lnTo>
                  <a:pt x="353143" y="2134087"/>
                </a:lnTo>
                <a:lnTo>
                  <a:pt x="384945" y="2165889"/>
                </a:lnTo>
                <a:lnTo>
                  <a:pt x="417860" y="2196547"/>
                </a:lnTo>
                <a:lnTo>
                  <a:pt x="451854" y="2226027"/>
                </a:lnTo>
                <a:lnTo>
                  <a:pt x="486896" y="2254296"/>
                </a:lnTo>
                <a:lnTo>
                  <a:pt x="522952" y="2281323"/>
                </a:lnTo>
                <a:lnTo>
                  <a:pt x="559990" y="2307075"/>
                </a:lnTo>
                <a:lnTo>
                  <a:pt x="597977" y="2331519"/>
                </a:lnTo>
                <a:lnTo>
                  <a:pt x="636881" y="2354622"/>
                </a:lnTo>
                <a:lnTo>
                  <a:pt x="676669" y="2376351"/>
                </a:lnTo>
                <a:lnTo>
                  <a:pt x="717308" y="2396675"/>
                </a:lnTo>
                <a:lnTo>
                  <a:pt x="758766" y="2415561"/>
                </a:lnTo>
                <a:lnTo>
                  <a:pt x="801010" y="2432975"/>
                </a:lnTo>
                <a:lnTo>
                  <a:pt x="844008" y="2448885"/>
                </a:lnTo>
                <a:lnTo>
                  <a:pt x="887727" y="2463260"/>
                </a:lnTo>
                <a:lnTo>
                  <a:pt x="932134" y="2476065"/>
                </a:lnTo>
                <a:lnTo>
                  <a:pt x="977196" y="2487269"/>
                </a:lnTo>
                <a:lnTo>
                  <a:pt x="1022882" y="2496838"/>
                </a:lnTo>
                <a:lnTo>
                  <a:pt x="1069158" y="2504741"/>
                </a:lnTo>
                <a:lnTo>
                  <a:pt x="1115992" y="2510945"/>
                </a:lnTo>
                <a:lnTo>
                  <a:pt x="1163352" y="2515416"/>
                </a:lnTo>
                <a:lnTo>
                  <a:pt x="1211204" y="2518123"/>
                </a:lnTo>
                <a:lnTo>
                  <a:pt x="1259516" y="2519032"/>
                </a:lnTo>
                <a:lnTo>
                  <a:pt x="1307828" y="2518123"/>
                </a:lnTo>
                <a:lnTo>
                  <a:pt x="1355680" y="2515416"/>
                </a:lnTo>
                <a:lnTo>
                  <a:pt x="1403039" y="2510945"/>
                </a:lnTo>
                <a:lnTo>
                  <a:pt x="1449873" y="2504741"/>
                </a:lnTo>
                <a:lnTo>
                  <a:pt x="1496150" y="2496838"/>
                </a:lnTo>
                <a:lnTo>
                  <a:pt x="1541835" y="2487269"/>
                </a:lnTo>
                <a:lnTo>
                  <a:pt x="1586898" y="2476065"/>
                </a:lnTo>
                <a:lnTo>
                  <a:pt x="1631305" y="2463260"/>
                </a:lnTo>
                <a:lnTo>
                  <a:pt x="1675024" y="2448885"/>
                </a:lnTo>
                <a:lnTo>
                  <a:pt x="1718022" y="2432975"/>
                </a:lnTo>
                <a:lnTo>
                  <a:pt x="1760266" y="2415561"/>
                </a:lnTo>
                <a:lnTo>
                  <a:pt x="1801724" y="2396675"/>
                </a:lnTo>
                <a:lnTo>
                  <a:pt x="1842363" y="2376351"/>
                </a:lnTo>
                <a:lnTo>
                  <a:pt x="1882151" y="2354622"/>
                </a:lnTo>
                <a:lnTo>
                  <a:pt x="1921055" y="2331519"/>
                </a:lnTo>
                <a:lnTo>
                  <a:pt x="1959042" y="2307075"/>
                </a:lnTo>
                <a:lnTo>
                  <a:pt x="1996080" y="2281323"/>
                </a:lnTo>
                <a:lnTo>
                  <a:pt x="2032136" y="2254296"/>
                </a:lnTo>
                <a:lnTo>
                  <a:pt x="2067177" y="2226027"/>
                </a:lnTo>
                <a:lnTo>
                  <a:pt x="2101172" y="2196547"/>
                </a:lnTo>
                <a:lnTo>
                  <a:pt x="2134087" y="2165889"/>
                </a:lnTo>
                <a:lnTo>
                  <a:pt x="2165889" y="2134087"/>
                </a:lnTo>
                <a:lnTo>
                  <a:pt x="2196547" y="2101172"/>
                </a:lnTo>
                <a:lnTo>
                  <a:pt x="2226027" y="2067177"/>
                </a:lnTo>
                <a:lnTo>
                  <a:pt x="2254296" y="2032136"/>
                </a:lnTo>
                <a:lnTo>
                  <a:pt x="2281323" y="1996080"/>
                </a:lnTo>
                <a:lnTo>
                  <a:pt x="2307075" y="1959042"/>
                </a:lnTo>
                <a:lnTo>
                  <a:pt x="2331519" y="1921055"/>
                </a:lnTo>
                <a:lnTo>
                  <a:pt x="2354622" y="1882151"/>
                </a:lnTo>
                <a:lnTo>
                  <a:pt x="2376351" y="1842363"/>
                </a:lnTo>
                <a:lnTo>
                  <a:pt x="2396675" y="1801724"/>
                </a:lnTo>
                <a:lnTo>
                  <a:pt x="2415561" y="1760266"/>
                </a:lnTo>
                <a:lnTo>
                  <a:pt x="2432975" y="1718022"/>
                </a:lnTo>
                <a:lnTo>
                  <a:pt x="2448885" y="1675024"/>
                </a:lnTo>
                <a:lnTo>
                  <a:pt x="2463260" y="1631305"/>
                </a:lnTo>
                <a:lnTo>
                  <a:pt x="2476065" y="1586898"/>
                </a:lnTo>
                <a:lnTo>
                  <a:pt x="2487269" y="1541835"/>
                </a:lnTo>
                <a:lnTo>
                  <a:pt x="2496838" y="1496150"/>
                </a:lnTo>
                <a:lnTo>
                  <a:pt x="2504741" y="1449873"/>
                </a:lnTo>
                <a:lnTo>
                  <a:pt x="2510945" y="1403039"/>
                </a:lnTo>
                <a:lnTo>
                  <a:pt x="2515416" y="1355680"/>
                </a:lnTo>
                <a:lnTo>
                  <a:pt x="2518123" y="1307828"/>
                </a:lnTo>
                <a:lnTo>
                  <a:pt x="2519032" y="1259516"/>
                </a:lnTo>
                <a:lnTo>
                  <a:pt x="2518123" y="1211204"/>
                </a:lnTo>
                <a:lnTo>
                  <a:pt x="2515416" y="1163352"/>
                </a:lnTo>
                <a:lnTo>
                  <a:pt x="2510945" y="1115992"/>
                </a:lnTo>
                <a:lnTo>
                  <a:pt x="2504741" y="1069158"/>
                </a:lnTo>
                <a:lnTo>
                  <a:pt x="2496838" y="1022882"/>
                </a:lnTo>
                <a:lnTo>
                  <a:pt x="2487269" y="977196"/>
                </a:lnTo>
                <a:lnTo>
                  <a:pt x="2476065" y="932134"/>
                </a:lnTo>
                <a:lnTo>
                  <a:pt x="2463260" y="887727"/>
                </a:lnTo>
                <a:lnTo>
                  <a:pt x="2448885" y="844008"/>
                </a:lnTo>
                <a:lnTo>
                  <a:pt x="2432975" y="801010"/>
                </a:lnTo>
                <a:lnTo>
                  <a:pt x="2415561" y="758766"/>
                </a:lnTo>
                <a:lnTo>
                  <a:pt x="2396675" y="717308"/>
                </a:lnTo>
                <a:lnTo>
                  <a:pt x="2376351" y="676669"/>
                </a:lnTo>
                <a:lnTo>
                  <a:pt x="2354622" y="636881"/>
                </a:lnTo>
                <a:lnTo>
                  <a:pt x="2331519" y="597977"/>
                </a:lnTo>
                <a:lnTo>
                  <a:pt x="2307075" y="559990"/>
                </a:lnTo>
                <a:lnTo>
                  <a:pt x="2281323" y="522952"/>
                </a:lnTo>
                <a:lnTo>
                  <a:pt x="2254296" y="486896"/>
                </a:lnTo>
                <a:lnTo>
                  <a:pt x="2226027" y="451854"/>
                </a:lnTo>
                <a:lnTo>
                  <a:pt x="2196547" y="417860"/>
                </a:lnTo>
                <a:lnTo>
                  <a:pt x="2165889" y="384945"/>
                </a:lnTo>
                <a:lnTo>
                  <a:pt x="2134087" y="353143"/>
                </a:lnTo>
                <a:lnTo>
                  <a:pt x="2101172" y="322485"/>
                </a:lnTo>
                <a:lnTo>
                  <a:pt x="2067177" y="293005"/>
                </a:lnTo>
                <a:lnTo>
                  <a:pt x="2032136" y="264735"/>
                </a:lnTo>
                <a:lnTo>
                  <a:pt x="1996080" y="237708"/>
                </a:lnTo>
                <a:lnTo>
                  <a:pt x="1959042" y="211957"/>
                </a:lnTo>
                <a:lnTo>
                  <a:pt x="1921055" y="187513"/>
                </a:lnTo>
                <a:lnTo>
                  <a:pt x="1882151" y="164410"/>
                </a:lnTo>
                <a:lnTo>
                  <a:pt x="1842363" y="142680"/>
                </a:lnTo>
                <a:lnTo>
                  <a:pt x="1801724" y="122356"/>
                </a:lnTo>
                <a:lnTo>
                  <a:pt x="1760266" y="103471"/>
                </a:lnTo>
                <a:lnTo>
                  <a:pt x="1718022" y="86057"/>
                </a:lnTo>
                <a:lnTo>
                  <a:pt x="1675024" y="70146"/>
                </a:lnTo>
                <a:lnTo>
                  <a:pt x="1631305" y="55772"/>
                </a:lnTo>
                <a:lnTo>
                  <a:pt x="1586898" y="42967"/>
                </a:lnTo>
                <a:lnTo>
                  <a:pt x="1541835" y="31763"/>
                </a:lnTo>
                <a:lnTo>
                  <a:pt x="1496150" y="22193"/>
                </a:lnTo>
                <a:lnTo>
                  <a:pt x="1449873" y="14291"/>
                </a:lnTo>
                <a:lnTo>
                  <a:pt x="1403039" y="8087"/>
                </a:lnTo>
                <a:lnTo>
                  <a:pt x="1355680" y="3616"/>
                </a:lnTo>
                <a:lnTo>
                  <a:pt x="1307828" y="909"/>
                </a:lnTo>
                <a:lnTo>
                  <a:pt x="125951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51836" y="1842775"/>
            <a:ext cx="8585200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Participant </a:t>
            </a:r>
            <a:r>
              <a:rPr dirty="0" sz="2950" spc="-20">
                <a:solidFill>
                  <a:srgbClr val="262261"/>
                </a:solidFill>
                <a:latin typeface="Arial"/>
                <a:cs typeface="Arial"/>
              </a:rPr>
              <a:t>advocacy,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community </a:t>
            </a:r>
            <a:r>
              <a:rPr dirty="0" sz="2950" spc="5">
                <a:solidFill>
                  <a:srgbClr val="262261"/>
                </a:solidFill>
                <a:latin typeface="Arial"/>
                <a:cs typeface="Arial"/>
              </a:rPr>
              <a:t>&amp; 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provider</a:t>
            </a:r>
            <a:r>
              <a:rPr dirty="0" sz="2950" spc="6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groups</a:t>
            </a:r>
            <a:endParaRPr sz="2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92515" y="10285390"/>
            <a:ext cx="306070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10">
                <a:solidFill>
                  <a:srgbClr val="898989"/>
                </a:solidFill>
                <a:latin typeface="Arial"/>
                <a:cs typeface="Arial"/>
              </a:rPr>
              <a:t>16</a:t>
            </a:r>
            <a:endParaRPr sz="1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48316" y="8839406"/>
            <a:ext cx="1596390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-20">
                <a:solidFill>
                  <a:srgbClr val="FFFFFF"/>
                </a:solidFill>
                <a:latin typeface="Arial"/>
                <a:cs typeface="Arial"/>
              </a:rPr>
              <a:t>Version</a:t>
            </a:r>
            <a:r>
              <a:rPr dirty="0" sz="29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9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00668" y="7808372"/>
            <a:ext cx="2544445" cy="2544445"/>
          </a:xfrm>
          <a:custGeom>
            <a:avLst/>
            <a:gdLst/>
            <a:ahLst/>
            <a:cxnLst/>
            <a:rect l="l" t="t" r="r" b="b"/>
            <a:pathLst>
              <a:path w="2544445" h="2544445">
                <a:moveTo>
                  <a:pt x="1272080" y="0"/>
                </a:moveTo>
                <a:lnTo>
                  <a:pt x="1224389" y="877"/>
                </a:lnTo>
                <a:lnTo>
                  <a:pt x="1177142" y="3489"/>
                </a:lnTo>
                <a:lnTo>
                  <a:pt x="1130369" y="7804"/>
                </a:lnTo>
                <a:lnTo>
                  <a:pt x="1084100" y="13792"/>
                </a:lnTo>
                <a:lnTo>
                  <a:pt x="1038366" y="21422"/>
                </a:lnTo>
                <a:lnTo>
                  <a:pt x="993199" y="30664"/>
                </a:lnTo>
                <a:lnTo>
                  <a:pt x="948628" y="41486"/>
                </a:lnTo>
                <a:lnTo>
                  <a:pt x="904685" y="53858"/>
                </a:lnTo>
                <a:lnTo>
                  <a:pt x="861399" y="67749"/>
                </a:lnTo>
                <a:lnTo>
                  <a:pt x="818803" y="83128"/>
                </a:lnTo>
                <a:lnTo>
                  <a:pt x="776927" y="99965"/>
                </a:lnTo>
                <a:lnTo>
                  <a:pt x="735801" y="118229"/>
                </a:lnTo>
                <a:lnTo>
                  <a:pt x="695456" y="137889"/>
                </a:lnTo>
                <a:lnTo>
                  <a:pt x="655923" y="158915"/>
                </a:lnTo>
                <a:lnTo>
                  <a:pt x="617233" y="181275"/>
                </a:lnTo>
                <a:lnTo>
                  <a:pt x="579417" y="204938"/>
                </a:lnTo>
                <a:lnTo>
                  <a:pt x="542504" y="229875"/>
                </a:lnTo>
                <a:lnTo>
                  <a:pt x="506527" y="256055"/>
                </a:lnTo>
                <a:lnTo>
                  <a:pt x="471515" y="283446"/>
                </a:lnTo>
                <a:lnTo>
                  <a:pt x="437500" y="312018"/>
                </a:lnTo>
                <a:lnTo>
                  <a:pt x="404512" y="341740"/>
                </a:lnTo>
                <a:lnTo>
                  <a:pt x="372582" y="372582"/>
                </a:lnTo>
                <a:lnTo>
                  <a:pt x="341740" y="404512"/>
                </a:lnTo>
                <a:lnTo>
                  <a:pt x="312018" y="437500"/>
                </a:lnTo>
                <a:lnTo>
                  <a:pt x="283446" y="471515"/>
                </a:lnTo>
                <a:lnTo>
                  <a:pt x="256055" y="506527"/>
                </a:lnTo>
                <a:lnTo>
                  <a:pt x="229875" y="542504"/>
                </a:lnTo>
                <a:lnTo>
                  <a:pt x="204938" y="579417"/>
                </a:lnTo>
                <a:lnTo>
                  <a:pt x="181275" y="617233"/>
                </a:lnTo>
                <a:lnTo>
                  <a:pt x="158915" y="655923"/>
                </a:lnTo>
                <a:lnTo>
                  <a:pt x="137889" y="695456"/>
                </a:lnTo>
                <a:lnTo>
                  <a:pt x="118229" y="735801"/>
                </a:lnTo>
                <a:lnTo>
                  <a:pt x="99965" y="776927"/>
                </a:lnTo>
                <a:lnTo>
                  <a:pt x="83128" y="818803"/>
                </a:lnTo>
                <a:lnTo>
                  <a:pt x="67749" y="861399"/>
                </a:lnTo>
                <a:lnTo>
                  <a:pt x="53858" y="904685"/>
                </a:lnTo>
                <a:lnTo>
                  <a:pt x="41486" y="948628"/>
                </a:lnTo>
                <a:lnTo>
                  <a:pt x="30664" y="993199"/>
                </a:lnTo>
                <a:lnTo>
                  <a:pt x="21422" y="1038366"/>
                </a:lnTo>
                <a:lnTo>
                  <a:pt x="13792" y="1084100"/>
                </a:lnTo>
                <a:lnTo>
                  <a:pt x="7804" y="1130369"/>
                </a:lnTo>
                <a:lnTo>
                  <a:pt x="3489" y="1177142"/>
                </a:lnTo>
                <a:lnTo>
                  <a:pt x="877" y="1224389"/>
                </a:lnTo>
                <a:lnTo>
                  <a:pt x="0" y="1272080"/>
                </a:lnTo>
                <a:lnTo>
                  <a:pt x="877" y="1319770"/>
                </a:lnTo>
                <a:lnTo>
                  <a:pt x="3489" y="1367017"/>
                </a:lnTo>
                <a:lnTo>
                  <a:pt x="7804" y="1413790"/>
                </a:lnTo>
                <a:lnTo>
                  <a:pt x="13792" y="1460059"/>
                </a:lnTo>
                <a:lnTo>
                  <a:pt x="21422" y="1505793"/>
                </a:lnTo>
                <a:lnTo>
                  <a:pt x="30664" y="1550960"/>
                </a:lnTo>
                <a:lnTo>
                  <a:pt x="41486" y="1595531"/>
                </a:lnTo>
                <a:lnTo>
                  <a:pt x="53858" y="1639475"/>
                </a:lnTo>
                <a:lnTo>
                  <a:pt x="67749" y="1682760"/>
                </a:lnTo>
                <a:lnTo>
                  <a:pt x="83128" y="1725356"/>
                </a:lnTo>
                <a:lnTo>
                  <a:pt x="99965" y="1767232"/>
                </a:lnTo>
                <a:lnTo>
                  <a:pt x="118229" y="1808358"/>
                </a:lnTo>
                <a:lnTo>
                  <a:pt x="137889" y="1848703"/>
                </a:lnTo>
                <a:lnTo>
                  <a:pt x="158915" y="1888236"/>
                </a:lnTo>
                <a:lnTo>
                  <a:pt x="181275" y="1926926"/>
                </a:lnTo>
                <a:lnTo>
                  <a:pt x="204938" y="1964742"/>
                </a:lnTo>
                <a:lnTo>
                  <a:pt x="229875" y="2001655"/>
                </a:lnTo>
                <a:lnTo>
                  <a:pt x="256055" y="2037632"/>
                </a:lnTo>
                <a:lnTo>
                  <a:pt x="283446" y="2072644"/>
                </a:lnTo>
                <a:lnTo>
                  <a:pt x="312018" y="2106659"/>
                </a:lnTo>
                <a:lnTo>
                  <a:pt x="341740" y="2139647"/>
                </a:lnTo>
                <a:lnTo>
                  <a:pt x="372582" y="2171578"/>
                </a:lnTo>
                <a:lnTo>
                  <a:pt x="404512" y="2202419"/>
                </a:lnTo>
                <a:lnTo>
                  <a:pt x="437500" y="2232141"/>
                </a:lnTo>
                <a:lnTo>
                  <a:pt x="471515" y="2260713"/>
                </a:lnTo>
                <a:lnTo>
                  <a:pt x="506527" y="2288104"/>
                </a:lnTo>
                <a:lnTo>
                  <a:pt x="542504" y="2314284"/>
                </a:lnTo>
                <a:lnTo>
                  <a:pt x="579417" y="2339221"/>
                </a:lnTo>
                <a:lnTo>
                  <a:pt x="617233" y="2362885"/>
                </a:lnTo>
                <a:lnTo>
                  <a:pt x="655923" y="2385245"/>
                </a:lnTo>
                <a:lnTo>
                  <a:pt x="695456" y="2406270"/>
                </a:lnTo>
                <a:lnTo>
                  <a:pt x="735801" y="2425930"/>
                </a:lnTo>
                <a:lnTo>
                  <a:pt x="776927" y="2444194"/>
                </a:lnTo>
                <a:lnTo>
                  <a:pt x="818803" y="2461031"/>
                </a:lnTo>
                <a:lnTo>
                  <a:pt x="861399" y="2476410"/>
                </a:lnTo>
                <a:lnTo>
                  <a:pt x="904685" y="2490301"/>
                </a:lnTo>
                <a:lnTo>
                  <a:pt x="948628" y="2502673"/>
                </a:lnTo>
                <a:lnTo>
                  <a:pt x="993199" y="2513495"/>
                </a:lnTo>
                <a:lnTo>
                  <a:pt x="1038366" y="2522737"/>
                </a:lnTo>
                <a:lnTo>
                  <a:pt x="1084100" y="2530367"/>
                </a:lnTo>
                <a:lnTo>
                  <a:pt x="1130369" y="2536355"/>
                </a:lnTo>
                <a:lnTo>
                  <a:pt x="1177142" y="2540671"/>
                </a:lnTo>
                <a:lnTo>
                  <a:pt x="1224389" y="2543282"/>
                </a:lnTo>
                <a:lnTo>
                  <a:pt x="1272080" y="2544160"/>
                </a:lnTo>
                <a:lnTo>
                  <a:pt x="1319770" y="2543282"/>
                </a:lnTo>
                <a:lnTo>
                  <a:pt x="1367017" y="2540671"/>
                </a:lnTo>
                <a:lnTo>
                  <a:pt x="1413790" y="2536355"/>
                </a:lnTo>
                <a:lnTo>
                  <a:pt x="1460059" y="2530367"/>
                </a:lnTo>
                <a:lnTo>
                  <a:pt x="1505793" y="2522737"/>
                </a:lnTo>
                <a:lnTo>
                  <a:pt x="1550960" y="2513495"/>
                </a:lnTo>
                <a:lnTo>
                  <a:pt x="1595531" y="2502673"/>
                </a:lnTo>
                <a:lnTo>
                  <a:pt x="1639475" y="2490301"/>
                </a:lnTo>
                <a:lnTo>
                  <a:pt x="1682760" y="2476410"/>
                </a:lnTo>
                <a:lnTo>
                  <a:pt x="1725356" y="2461031"/>
                </a:lnTo>
                <a:lnTo>
                  <a:pt x="1767232" y="2444194"/>
                </a:lnTo>
                <a:lnTo>
                  <a:pt x="1808358" y="2425930"/>
                </a:lnTo>
                <a:lnTo>
                  <a:pt x="1848703" y="2406270"/>
                </a:lnTo>
                <a:lnTo>
                  <a:pt x="1888236" y="2385245"/>
                </a:lnTo>
                <a:lnTo>
                  <a:pt x="1926926" y="2362885"/>
                </a:lnTo>
                <a:lnTo>
                  <a:pt x="1964742" y="2339221"/>
                </a:lnTo>
                <a:lnTo>
                  <a:pt x="2001655" y="2314284"/>
                </a:lnTo>
                <a:lnTo>
                  <a:pt x="2037632" y="2288104"/>
                </a:lnTo>
                <a:lnTo>
                  <a:pt x="2072644" y="2260713"/>
                </a:lnTo>
                <a:lnTo>
                  <a:pt x="2106659" y="2232141"/>
                </a:lnTo>
                <a:lnTo>
                  <a:pt x="2139647" y="2202419"/>
                </a:lnTo>
                <a:lnTo>
                  <a:pt x="2171578" y="2171578"/>
                </a:lnTo>
                <a:lnTo>
                  <a:pt x="2202419" y="2139647"/>
                </a:lnTo>
                <a:lnTo>
                  <a:pt x="2232141" y="2106659"/>
                </a:lnTo>
                <a:lnTo>
                  <a:pt x="2260713" y="2072644"/>
                </a:lnTo>
                <a:lnTo>
                  <a:pt x="2288104" y="2037632"/>
                </a:lnTo>
                <a:lnTo>
                  <a:pt x="2314284" y="2001655"/>
                </a:lnTo>
                <a:lnTo>
                  <a:pt x="2339221" y="1964742"/>
                </a:lnTo>
                <a:lnTo>
                  <a:pt x="2362885" y="1926926"/>
                </a:lnTo>
                <a:lnTo>
                  <a:pt x="2385245" y="1888236"/>
                </a:lnTo>
                <a:lnTo>
                  <a:pt x="2406270" y="1848703"/>
                </a:lnTo>
                <a:lnTo>
                  <a:pt x="2425930" y="1808358"/>
                </a:lnTo>
                <a:lnTo>
                  <a:pt x="2444194" y="1767232"/>
                </a:lnTo>
                <a:lnTo>
                  <a:pt x="2461031" y="1725356"/>
                </a:lnTo>
                <a:lnTo>
                  <a:pt x="2476410" y="1682760"/>
                </a:lnTo>
                <a:lnTo>
                  <a:pt x="2490301" y="1639475"/>
                </a:lnTo>
                <a:lnTo>
                  <a:pt x="2502673" y="1595531"/>
                </a:lnTo>
                <a:lnTo>
                  <a:pt x="2513495" y="1550960"/>
                </a:lnTo>
                <a:lnTo>
                  <a:pt x="2522737" y="1505793"/>
                </a:lnTo>
                <a:lnTo>
                  <a:pt x="2530367" y="1460059"/>
                </a:lnTo>
                <a:lnTo>
                  <a:pt x="2536355" y="1413790"/>
                </a:lnTo>
                <a:lnTo>
                  <a:pt x="2540671" y="1367017"/>
                </a:lnTo>
                <a:lnTo>
                  <a:pt x="2543282" y="1319770"/>
                </a:lnTo>
                <a:lnTo>
                  <a:pt x="2544160" y="1272080"/>
                </a:lnTo>
                <a:lnTo>
                  <a:pt x="2543282" y="1224389"/>
                </a:lnTo>
                <a:lnTo>
                  <a:pt x="2540671" y="1177142"/>
                </a:lnTo>
                <a:lnTo>
                  <a:pt x="2536355" y="1130369"/>
                </a:lnTo>
                <a:lnTo>
                  <a:pt x="2530367" y="1084100"/>
                </a:lnTo>
                <a:lnTo>
                  <a:pt x="2522737" y="1038366"/>
                </a:lnTo>
                <a:lnTo>
                  <a:pt x="2513495" y="993199"/>
                </a:lnTo>
                <a:lnTo>
                  <a:pt x="2502673" y="948628"/>
                </a:lnTo>
                <a:lnTo>
                  <a:pt x="2490301" y="904685"/>
                </a:lnTo>
                <a:lnTo>
                  <a:pt x="2476410" y="861399"/>
                </a:lnTo>
                <a:lnTo>
                  <a:pt x="2461031" y="818803"/>
                </a:lnTo>
                <a:lnTo>
                  <a:pt x="2444194" y="776927"/>
                </a:lnTo>
                <a:lnTo>
                  <a:pt x="2425930" y="735801"/>
                </a:lnTo>
                <a:lnTo>
                  <a:pt x="2406270" y="695456"/>
                </a:lnTo>
                <a:lnTo>
                  <a:pt x="2385245" y="655923"/>
                </a:lnTo>
                <a:lnTo>
                  <a:pt x="2362885" y="617233"/>
                </a:lnTo>
                <a:lnTo>
                  <a:pt x="2339221" y="579417"/>
                </a:lnTo>
                <a:lnTo>
                  <a:pt x="2314284" y="542504"/>
                </a:lnTo>
                <a:lnTo>
                  <a:pt x="2288104" y="506527"/>
                </a:lnTo>
                <a:lnTo>
                  <a:pt x="2260713" y="471515"/>
                </a:lnTo>
                <a:lnTo>
                  <a:pt x="2232141" y="437500"/>
                </a:lnTo>
                <a:lnTo>
                  <a:pt x="2202419" y="404512"/>
                </a:lnTo>
                <a:lnTo>
                  <a:pt x="2171578" y="372582"/>
                </a:lnTo>
                <a:lnTo>
                  <a:pt x="2139647" y="341740"/>
                </a:lnTo>
                <a:lnTo>
                  <a:pt x="2106659" y="312018"/>
                </a:lnTo>
                <a:lnTo>
                  <a:pt x="2072644" y="283446"/>
                </a:lnTo>
                <a:lnTo>
                  <a:pt x="2037632" y="256055"/>
                </a:lnTo>
                <a:lnTo>
                  <a:pt x="2001655" y="229875"/>
                </a:lnTo>
                <a:lnTo>
                  <a:pt x="1964742" y="204938"/>
                </a:lnTo>
                <a:lnTo>
                  <a:pt x="1926926" y="181275"/>
                </a:lnTo>
                <a:lnTo>
                  <a:pt x="1888236" y="158915"/>
                </a:lnTo>
                <a:lnTo>
                  <a:pt x="1848703" y="137889"/>
                </a:lnTo>
                <a:lnTo>
                  <a:pt x="1808358" y="118229"/>
                </a:lnTo>
                <a:lnTo>
                  <a:pt x="1767232" y="99965"/>
                </a:lnTo>
                <a:lnTo>
                  <a:pt x="1725356" y="83128"/>
                </a:lnTo>
                <a:lnTo>
                  <a:pt x="1682760" y="67749"/>
                </a:lnTo>
                <a:lnTo>
                  <a:pt x="1639475" y="53858"/>
                </a:lnTo>
                <a:lnTo>
                  <a:pt x="1595531" y="41486"/>
                </a:lnTo>
                <a:lnTo>
                  <a:pt x="1550960" y="30664"/>
                </a:lnTo>
                <a:lnTo>
                  <a:pt x="1505793" y="21422"/>
                </a:lnTo>
                <a:lnTo>
                  <a:pt x="1460059" y="13792"/>
                </a:lnTo>
                <a:lnTo>
                  <a:pt x="1413790" y="7804"/>
                </a:lnTo>
                <a:lnTo>
                  <a:pt x="1367017" y="3489"/>
                </a:lnTo>
                <a:lnTo>
                  <a:pt x="1319770" y="877"/>
                </a:lnTo>
                <a:lnTo>
                  <a:pt x="127208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174015" y="8830321"/>
            <a:ext cx="1596390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-20">
                <a:solidFill>
                  <a:srgbClr val="FFFFFF"/>
                </a:solidFill>
                <a:latin typeface="Arial"/>
                <a:cs typeface="Arial"/>
              </a:rPr>
              <a:t>Version</a:t>
            </a:r>
            <a:r>
              <a:rPr dirty="0" sz="29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9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2697" y="1864670"/>
            <a:ext cx="498475" cy="429895"/>
          </a:xfrm>
          <a:custGeom>
            <a:avLst/>
            <a:gdLst/>
            <a:ahLst/>
            <a:cxnLst/>
            <a:rect l="l" t="t" r="r" b="b"/>
            <a:pathLst>
              <a:path w="498475" h="429894">
                <a:moveTo>
                  <a:pt x="249181" y="0"/>
                </a:moveTo>
                <a:lnTo>
                  <a:pt x="0" y="429261"/>
                </a:lnTo>
                <a:lnTo>
                  <a:pt x="498362" y="429261"/>
                </a:lnTo>
                <a:lnTo>
                  <a:pt x="249181" y="0"/>
                </a:lnTo>
                <a:close/>
              </a:path>
            </a:pathLst>
          </a:custGeom>
          <a:solidFill>
            <a:srgbClr val="FFDD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2697" y="1864670"/>
            <a:ext cx="498475" cy="429895"/>
          </a:xfrm>
          <a:custGeom>
            <a:avLst/>
            <a:gdLst/>
            <a:ahLst/>
            <a:cxnLst/>
            <a:rect l="l" t="t" r="r" b="b"/>
            <a:pathLst>
              <a:path w="498475" h="429894">
                <a:moveTo>
                  <a:pt x="0" y="429261"/>
                </a:moveTo>
                <a:lnTo>
                  <a:pt x="249181" y="0"/>
                </a:lnTo>
                <a:lnTo>
                  <a:pt x="498362" y="429261"/>
                </a:lnTo>
                <a:lnTo>
                  <a:pt x="0" y="429261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87355" y="2536831"/>
            <a:ext cx="496570" cy="429895"/>
          </a:xfrm>
          <a:custGeom>
            <a:avLst/>
            <a:gdLst/>
            <a:ahLst/>
            <a:cxnLst/>
            <a:rect l="l" t="t" r="r" b="b"/>
            <a:pathLst>
              <a:path w="496569" h="429894">
                <a:moveTo>
                  <a:pt x="248134" y="0"/>
                </a:moveTo>
                <a:lnTo>
                  <a:pt x="0" y="429261"/>
                </a:lnTo>
                <a:lnTo>
                  <a:pt x="496268" y="429261"/>
                </a:lnTo>
                <a:lnTo>
                  <a:pt x="248134" y="0"/>
                </a:lnTo>
                <a:close/>
              </a:path>
            </a:pathLst>
          </a:custGeom>
          <a:solidFill>
            <a:srgbClr val="F68D7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87355" y="2536831"/>
            <a:ext cx="496570" cy="429895"/>
          </a:xfrm>
          <a:custGeom>
            <a:avLst/>
            <a:gdLst/>
            <a:ahLst/>
            <a:cxnLst/>
            <a:rect l="l" t="t" r="r" b="b"/>
            <a:pathLst>
              <a:path w="496569" h="429894">
                <a:moveTo>
                  <a:pt x="0" y="429261"/>
                </a:moveTo>
                <a:lnTo>
                  <a:pt x="248134" y="0"/>
                </a:lnTo>
                <a:lnTo>
                  <a:pt x="496268" y="429261"/>
                </a:lnTo>
                <a:lnTo>
                  <a:pt x="0" y="429261"/>
                </a:lnTo>
                <a:close/>
              </a:path>
            </a:pathLst>
          </a:custGeom>
          <a:ln w="10469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31328" y="3190146"/>
            <a:ext cx="496570" cy="427355"/>
          </a:xfrm>
          <a:custGeom>
            <a:avLst/>
            <a:gdLst/>
            <a:ahLst/>
            <a:cxnLst/>
            <a:rect l="l" t="t" r="r" b="b"/>
            <a:pathLst>
              <a:path w="496569" h="427354">
                <a:moveTo>
                  <a:pt x="248134" y="0"/>
                </a:moveTo>
                <a:lnTo>
                  <a:pt x="0" y="427167"/>
                </a:lnTo>
                <a:lnTo>
                  <a:pt x="496268" y="427167"/>
                </a:lnTo>
                <a:lnTo>
                  <a:pt x="248134" y="0"/>
                </a:lnTo>
                <a:close/>
              </a:path>
            </a:pathLst>
          </a:custGeom>
          <a:solidFill>
            <a:srgbClr val="7AC7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31328" y="3190146"/>
            <a:ext cx="496570" cy="427355"/>
          </a:xfrm>
          <a:custGeom>
            <a:avLst/>
            <a:gdLst/>
            <a:ahLst/>
            <a:cxnLst/>
            <a:rect l="l" t="t" r="r" b="b"/>
            <a:pathLst>
              <a:path w="496569" h="427354">
                <a:moveTo>
                  <a:pt x="0" y="427167"/>
                </a:moveTo>
                <a:lnTo>
                  <a:pt x="248134" y="0"/>
                </a:lnTo>
                <a:lnTo>
                  <a:pt x="496268" y="427167"/>
                </a:lnTo>
                <a:lnTo>
                  <a:pt x="0" y="427167"/>
                </a:lnTo>
                <a:close/>
              </a:path>
            </a:pathLst>
          </a:custGeom>
          <a:ln w="10469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93637" y="3801582"/>
            <a:ext cx="538480" cy="553085"/>
          </a:xfrm>
          <a:custGeom>
            <a:avLst/>
            <a:gdLst/>
            <a:ahLst/>
            <a:cxnLst/>
            <a:rect l="l" t="t" r="r" b="b"/>
            <a:pathLst>
              <a:path w="538480" h="553085">
                <a:moveTo>
                  <a:pt x="269073" y="0"/>
                </a:moveTo>
                <a:lnTo>
                  <a:pt x="0" y="552805"/>
                </a:lnTo>
                <a:lnTo>
                  <a:pt x="538147" y="552805"/>
                </a:lnTo>
                <a:lnTo>
                  <a:pt x="269073" y="0"/>
                </a:lnTo>
                <a:close/>
              </a:path>
            </a:pathLst>
          </a:custGeom>
          <a:solidFill>
            <a:srgbClr val="5EAE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93637" y="3801582"/>
            <a:ext cx="538480" cy="553085"/>
          </a:xfrm>
          <a:custGeom>
            <a:avLst/>
            <a:gdLst/>
            <a:ahLst/>
            <a:cxnLst/>
            <a:rect l="l" t="t" r="r" b="b"/>
            <a:pathLst>
              <a:path w="538480" h="553085">
                <a:moveTo>
                  <a:pt x="0" y="552805"/>
                </a:moveTo>
                <a:lnTo>
                  <a:pt x="269073" y="0"/>
                </a:lnTo>
                <a:lnTo>
                  <a:pt x="538147" y="552805"/>
                </a:lnTo>
                <a:lnTo>
                  <a:pt x="0" y="552805"/>
                </a:lnTo>
                <a:close/>
              </a:path>
            </a:pathLst>
          </a:custGeom>
          <a:ln w="10469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877578" y="7318386"/>
            <a:ext cx="3491229" cy="3488690"/>
          </a:xfrm>
          <a:custGeom>
            <a:avLst/>
            <a:gdLst/>
            <a:ahLst/>
            <a:cxnLst/>
            <a:rect l="l" t="t" r="r" b="b"/>
            <a:pathLst>
              <a:path w="3491230" h="3488690">
                <a:moveTo>
                  <a:pt x="1745314" y="0"/>
                </a:moveTo>
                <a:lnTo>
                  <a:pt x="1697274" y="648"/>
                </a:lnTo>
                <a:lnTo>
                  <a:pt x="1649554" y="2580"/>
                </a:lnTo>
                <a:lnTo>
                  <a:pt x="1602171" y="5782"/>
                </a:lnTo>
                <a:lnTo>
                  <a:pt x="1555143" y="10235"/>
                </a:lnTo>
                <a:lnTo>
                  <a:pt x="1508485" y="15923"/>
                </a:lnTo>
                <a:lnTo>
                  <a:pt x="1462215" y="22829"/>
                </a:lnTo>
                <a:lnTo>
                  <a:pt x="1416349" y="30937"/>
                </a:lnTo>
                <a:lnTo>
                  <a:pt x="1370903" y="40230"/>
                </a:lnTo>
                <a:lnTo>
                  <a:pt x="1325895" y="50692"/>
                </a:lnTo>
                <a:lnTo>
                  <a:pt x="1281340" y="62306"/>
                </a:lnTo>
                <a:lnTo>
                  <a:pt x="1237256" y="75055"/>
                </a:lnTo>
                <a:lnTo>
                  <a:pt x="1193659" y="88923"/>
                </a:lnTo>
                <a:lnTo>
                  <a:pt x="1150566" y="103893"/>
                </a:lnTo>
                <a:lnTo>
                  <a:pt x="1107994" y="119948"/>
                </a:lnTo>
                <a:lnTo>
                  <a:pt x="1065958" y="137072"/>
                </a:lnTo>
                <a:lnTo>
                  <a:pt x="1024477" y="155248"/>
                </a:lnTo>
                <a:lnTo>
                  <a:pt x="983565" y="174460"/>
                </a:lnTo>
                <a:lnTo>
                  <a:pt x="943241" y="194691"/>
                </a:lnTo>
                <a:lnTo>
                  <a:pt x="903520" y="215924"/>
                </a:lnTo>
                <a:lnTo>
                  <a:pt x="864420" y="238142"/>
                </a:lnTo>
                <a:lnTo>
                  <a:pt x="825956" y="261330"/>
                </a:lnTo>
                <a:lnTo>
                  <a:pt x="788146" y="285470"/>
                </a:lnTo>
                <a:lnTo>
                  <a:pt x="751006" y="310546"/>
                </a:lnTo>
                <a:lnTo>
                  <a:pt x="714553" y="336541"/>
                </a:lnTo>
                <a:lnTo>
                  <a:pt x="678804" y="363438"/>
                </a:lnTo>
                <a:lnTo>
                  <a:pt x="643774" y="391222"/>
                </a:lnTo>
                <a:lnTo>
                  <a:pt x="609482" y="419875"/>
                </a:lnTo>
                <a:lnTo>
                  <a:pt x="575942" y="449380"/>
                </a:lnTo>
                <a:lnTo>
                  <a:pt x="543173" y="479721"/>
                </a:lnTo>
                <a:lnTo>
                  <a:pt x="511190" y="510882"/>
                </a:lnTo>
                <a:lnTo>
                  <a:pt x="480010" y="542846"/>
                </a:lnTo>
                <a:lnTo>
                  <a:pt x="449651" y="575596"/>
                </a:lnTo>
                <a:lnTo>
                  <a:pt x="420127" y="609115"/>
                </a:lnTo>
                <a:lnTo>
                  <a:pt x="391458" y="643387"/>
                </a:lnTo>
                <a:lnTo>
                  <a:pt x="363657" y="678396"/>
                </a:lnTo>
                <a:lnTo>
                  <a:pt x="336744" y="714124"/>
                </a:lnTo>
                <a:lnTo>
                  <a:pt x="310733" y="750555"/>
                </a:lnTo>
                <a:lnTo>
                  <a:pt x="285642" y="787672"/>
                </a:lnTo>
                <a:lnTo>
                  <a:pt x="261487" y="825460"/>
                </a:lnTo>
                <a:lnTo>
                  <a:pt x="238286" y="863900"/>
                </a:lnTo>
                <a:lnTo>
                  <a:pt x="216054" y="902977"/>
                </a:lnTo>
                <a:lnTo>
                  <a:pt x="194808" y="942674"/>
                </a:lnTo>
                <a:lnTo>
                  <a:pt x="174565" y="982974"/>
                </a:lnTo>
                <a:lnTo>
                  <a:pt x="155342" y="1023861"/>
                </a:lnTo>
                <a:lnTo>
                  <a:pt x="137155" y="1065318"/>
                </a:lnTo>
                <a:lnTo>
                  <a:pt x="120020" y="1107328"/>
                </a:lnTo>
                <a:lnTo>
                  <a:pt x="103956" y="1149875"/>
                </a:lnTo>
                <a:lnTo>
                  <a:pt x="88977" y="1192942"/>
                </a:lnTo>
                <a:lnTo>
                  <a:pt x="75101" y="1236513"/>
                </a:lnTo>
                <a:lnTo>
                  <a:pt x="62344" y="1280571"/>
                </a:lnTo>
                <a:lnTo>
                  <a:pt x="50723" y="1325098"/>
                </a:lnTo>
                <a:lnTo>
                  <a:pt x="40255" y="1370080"/>
                </a:lnTo>
                <a:lnTo>
                  <a:pt x="30956" y="1415498"/>
                </a:lnTo>
                <a:lnTo>
                  <a:pt x="22843" y="1461337"/>
                </a:lnTo>
                <a:lnTo>
                  <a:pt x="15932" y="1507580"/>
                </a:lnTo>
                <a:lnTo>
                  <a:pt x="10241" y="1554209"/>
                </a:lnTo>
                <a:lnTo>
                  <a:pt x="5785" y="1601210"/>
                </a:lnTo>
                <a:lnTo>
                  <a:pt x="2582" y="1648564"/>
                </a:lnTo>
                <a:lnTo>
                  <a:pt x="648" y="1696255"/>
                </a:lnTo>
                <a:lnTo>
                  <a:pt x="0" y="1744267"/>
                </a:lnTo>
                <a:lnTo>
                  <a:pt x="648" y="1792279"/>
                </a:lnTo>
                <a:lnTo>
                  <a:pt x="2582" y="1839971"/>
                </a:lnTo>
                <a:lnTo>
                  <a:pt x="5785" y="1887325"/>
                </a:lnTo>
                <a:lnTo>
                  <a:pt x="10241" y="1934325"/>
                </a:lnTo>
                <a:lnTo>
                  <a:pt x="15932" y="1980955"/>
                </a:lnTo>
                <a:lnTo>
                  <a:pt x="22843" y="2027198"/>
                </a:lnTo>
                <a:lnTo>
                  <a:pt x="30956" y="2073036"/>
                </a:lnTo>
                <a:lnTo>
                  <a:pt x="40255" y="2118455"/>
                </a:lnTo>
                <a:lnTo>
                  <a:pt x="50723" y="2163436"/>
                </a:lnTo>
                <a:lnTo>
                  <a:pt x="62344" y="2207964"/>
                </a:lnTo>
                <a:lnTo>
                  <a:pt x="75101" y="2252022"/>
                </a:lnTo>
                <a:lnTo>
                  <a:pt x="88977" y="2295592"/>
                </a:lnTo>
                <a:lnTo>
                  <a:pt x="103956" y="2338659"/>
                </a:lnTo>
                <a:lnTo>
                  <a:pt x="120020" y="2381206"/>
                </a:lnTo>
                <a:lnTo>
                  <a:pt x="137155" y="2423217"/>
                </a:lnTo>
                <a:lnTo>
                  <a:pt x="155342" y="2464674"/>
                </a:lnTo>
                <a:lnTo>
                  <a:pt x="174565" y="2505560"/>
                </a:lnTo>
                <a:lnTo>
                  <a:pt x="194808" y="2545861"/>
                </a:lnTo>
                <a:lnTo>
                  <a:pt x="216054" y="2585557"/>
                </a:lnTo>
                <a:lnTo>
                  <a:pt x="238286" y="2624634"/>
                </a:lnTo>
                <a:lnTo>
                  <a:pt x="261487" y="2663075"/>
                </a:lnTo>
                <a:lnTo>
                  <a:pt x="285642" y="2700862"/>
                </a:lnTo>
                <a:lnTo>
                  <a:pt x="310733" y="2737980"/>
                </a:lnTo>
                <a:lnTo>
                  <a:pt x="336744" y="2774411"/>
                </a:lnTo>
                <a:lnTo>
                  <a:pt x="363657" y="2810139"/>
                </a:lnTo>
                <a:lnTo>
                  <a:pt x="391458" y="2845148"/>
                </a:lnTo>
                <a:lnTo>
                  <a:pt x="420127" y="2879420"/>
                </a:lnTo>
                <a:lnTo>
                  <a:pt x="449651" y="2912939"/>
                </a:lnTo>
                <a:lnTo>
                  <a:pt x="480010" y="2945689"/>
                </a:lnTo>
                <a:lnTo>
                  <a:pt x="511190" y="2977652"/>
                </a:lnTo>
                <a:lnTo>
                  <a:pt x="543173" y="3008813"/>
                </a:lnTo>
                <a:lnTo>
                  <a:pt x="575942" y="3039155"/>
                </a:lnTo>
                <a:lnTo>
                  <a:pt x="609482" y="3068660"/>
                </a:lnTo>
                <a:lnTo>
                  <a:pt x="643774" y="3097313"/>
                </a:lnTo>
                <a:lnTo>
                  <a:pt x="678804" y="3125096"/>
                </a:lnTo>
                <a:lnTo>
                  <a:pt x="714553" y="3151994"/>
                </a:lnTo>
                <a:lnTo>
                  <a:pt x="751006" y="3177989"/>
                </a:lnTo>
                <a:lnTo>
                  <a:pt x="788146" y="3203065"/>
                </a:lnTo>
                <a:lnTo>
                  <a:pt x="825956" y="3227205"/>
                </a:lnTo>
                <a:lnTo>
                  <a:pt x="864420" y="3250392"/>
                </a:lnTo>
                <a:lnTo>
                  <a:pt x="903520" y="3272611"/>
                </a:lnTo>
                <a:lnTo>
                  <a:pt x="943241" y="3293844"/>
                </a:lnTo>
                <a:lnTo>
                  <a:pt x="983565" y="3314075"/>
                </a:lnTo>
                <a:lnTo>
                  <a:pt x="1024477" y="3333286"/>
                </a:lnTo>
                <a:lnTo>
                  <a:pt x="1065958" y="3351463"/>
                </a:lnTo>
                <a:lnTo>
                  <a:pt x="1107994" y="3368587"/>
                </a:lnTo>
                <a:lnTo>
                  <a:pt x="1150566" y="3384642"/>
                </a:lnTo>
                <a:lnTo>
                  <a:pt x="1193659" y="3399612"/>
                </a:lnTo>
                <a:lnTo>
                  <a:pt x="1237256" y="3413479"/>
                </a:lnTo>
                <a:lnTo>
                  <a:pt x="1281340" y="3426229"/>
                </a:lnTo>
                <a:lnTo>
                  <a:pt x="1325895" y="3437842"/>
                </a:lnTo>
                <a:lnTo>
                  <a:pt x="1370903" y="3448304"/>
                </a:lnTo>
                <a:lnTo>
                  <a:pt x="1416349" y="3457598"/>
                </a:lnTo>
                <a:lnTo>
                  <a:pt x="1462215" y="3465706"/>
                </a:lnTo>
                <a:lnTo>
                  <a:pt x="1508485" y="3472612"/>
                </a:lnTo>
                <a:lnTo>
                  <a:pt x="1555143" y="3478300"/>
                </a:lnTo>
                <a:lnTo>
                  <a:pt x="1602171" y="3482753"/>
                </a:lnTo>
                <a:lnTo>
                  <a:pt x="1649554" y="3485954"/>
                </a:lnTo>
                <a:lnTo>
                  <a:pt x="1697274" y="3487887"/>
                </a:lnTo>
                <a:lnTo>
                  <a:pt x="1745314" y="3488535"/>
                </a:lnTo>
                <a:lnTo>
                  <a:pt x="1793355" y="3487887"/>
                </a:lnTo>
                <a:lnTo>
                  <a:pt x="1841075" y="3485954"/>
                </a:lnTo>
                <a:lnTo>
                  <a:pt x="1888457" y="3482753"/>
                </a:lnTo>
                <a:lnTo>
                  <a:pt x="1935486" y="3478300"/>
                </a:lnTo>
                <a:lnTo>
                  <a:pt x="1982144" y="3472612"/>
                </a:lnTo>
                <a:lnTo>
                  <a:pt x="2028414" y="3465706"/>
                </a:lnTo>
                <a:lnTo>
                  <a:pt x="2074280" y="3457598"/>
                </a:lnTo>
                <a:lnTo>
                  <a:pt x="2119726" y="3448304"/>
                </a:lnTo>
                <a:lnTo>
                  <a:pt x="2164734" y="3437842"/>
                </a:lnTo>
                <a:lnTo>
                  <a:pt x="2209289" y="3426229"/>
                </a:lnTo>
                <a:lnTo>
                  <a:pt x="2253373" y="3413479"/>
                </a:lnTo>
                <a:lnTo>
                  <a:pt x="2296969" y="3399612"/>
                </a:lnTo>
                <a:lnTo>
                  <a:pt x="2340062" y="3384642"/>
                </a:lnTo>
                <a:lnTo>
                  <a:pt x="2382635" y="3368587"/>
                </a:lnTo>
                <a:lnTo>
                  <a:pt x="2424670" y="3351463"/>
                </a:lnTo>
                <a:lnTo>
                  <a:pt x="2466152" y="3333286"/>
                </a:lnTo>
                <a:lnTo>
                  <a:pt x="2507063" y="3314075"/>
                </a:lnTo>
                <a:lnTo>
                  <a:pt x="2547388" y="3293844"/>
                </a:lnTo>
                <a:lnTo>
                  <a:pt x="2587108" y="3272611"/>
                </a:lnTo>
                <a:lnTo>
                  <a:pt x="2626209" y="3250392"/>
                </a:lnTo>
                <a:lnTo>
                  <a:pt x="2664672" y="3227205"/>
                </a:lnTo>
                <a:lnTo>
                  <a:pt x="2702482" y="3203065"/>
                </a:lnTo>
                <a:lnTo>
                  <a:pt x="2739622" y="3177989"/>
                </a:lnTo>
                <a:lnTo>
                  <a:pt x="2776075" y="3151994"/>
                </a:lnTo>
                <a:lnTo>
                  <a:pt x="2811825" y="3125096"/>
                </a:lnTo>
                <a:lnTo>
                  <a:pt x="2846854" y="3097313"/>
                </a:lnTo>
                <a:lnTo>
                  <a:pt x="2881147" y="3068660"/>
                </a:lnTo>
                <a:lnTo>
                  <a:pt x="2914687" y="3039155"/>
                </a:lnTo>
                <a:lnTo>
                  <a:pt x="2947456" y="3008813"/>
                </a:lnTo>
                <a:lnTo>
                  <a:pt x="2979439" y="2977652"/>
                </a:lnTo>
                <a:lnTo>
                  <a:pt x="3010618" y="2945689"/>
                </a:lnTo>
                <a:lnTo>
                  <a:pt x="3040978" y="2912939"/>
                </a:lnTo>
                <a:lnTo>
                  <a:pt x="3070501" y="2879420"/>
                </a:lnTo>
                <a:lnTo>
                  <a:pt x="3099171" y="2845148"/>
                </a:lnTo>
                <a:lnTo>
                  <a:pt x="3126971" y="2810139"/>
                </a:lnTo>
                <a:lnTo>
                  <a:pt x="3153885" y="2774411"/>
                </a:lnTo>
                <a:lnTo>
                  <a:pt x="3179896" y="2737980"/>
                </a:lnTo>
                <a:lnTo>
                  <a:pt x="3204987" y="2700862"/>
                </a:lnTo>
                <a:lnTo>
                  <a:pt x="3229141" y="2663075"/>
                </a:lnTo>
                <a:lnTo>
                  <a:pt x="3252343" y="2624634"/>
                </a:lnTo>
                <a:lnTo>
                  <a:pt x="3274575" y="2585557"/>
                </a:lnTo>
                <a:lnTo>
                  <a:pt x="3295821" y="2545861"/>
                </a:lnTo>
                <a:lnTo>
                  <a:pt x="3316063" y="2505560"/>
                </a:lnTo>
                <a:lnTo>
                  <a:pt x="3335287" y="2464674"/>
                </a:lnTo>
                <a:lnTo>
                  <a:pt x="3353474" y="2423217"/>
                </a:lnTo>
                <a:lnTo>
                  <a:pt x="3370608" y="2381206"/>
                </a:lnTo>
                <a:lnTo>
                  <a:pt x="3386673" y="2338659"/>
                </a:lnTo>
                <a:lnTo>
                  <a:pt x="3401652" y="2295592"/>
                </a:lnTo>
                <a:lnTo>
                  <a:pt x="3415528" y="2252022"/>
                </a:lnTo>
                <a:lnTo>
                  <a:pt x="3428285" y="2207964"/>
                </a:lnTo>
                <a:lnTo>
                  <a:pt x="3439906" y="2163436"/>
                </a:lnTo>
                <a:lnTo>
                  <a:pt x="3450374" y="2118455"/>
                </a:lnTo>
                <a:lnTo>
                  <a:pt x="3459673" y="2073036"/>
                </a:lnTo>
                <a:lnTo>
                  <a:pt x="3467786" y="2027198"/>
                </a:lnTo>
                <a:lnTo>
                  <a:pt x="3474697" y="1980955"/>
                </a:lnTo>
                <a:lnTo>
                  <a:pt x="3480388" y="1934325"/>
                </a:lnTo>
                <a:lnTo>
                  <a:pt x="3484843" y="1887325"/>
                </a:lnTo>
                <a:lnTo>
                  <a:pt x="3488047" y="1839971"/>
                </a:lnTo>
                <a:lnTo>
                  <a:pt x="3489981" y="1792279"/>
                </a:lnTo>
                <a:lnTo>
                  <a:pt x="3490629" y="1744267"/>
                </a:lnTo>
                <a:lnTo>
                  <a:pt x="3489981" y="1696255"/>
                </a:lnTo>
                <a:lnTo>
                  <a:pt x="3488047" y="1648564"/>
                </a:lnTo>
                <a:lnTo>
                  <a:pt x="3484843" y="1601210"/>
                </a:lnTo>
                <a:lnTo>
                  <a:pt x="3480388" y="1554209"/>
                </a:lnTo>
                <a:lnTo>
                  <a:pt x="3474697" y="1507580"/>
                </a:lnTo>
                <a:lnTo>
                  <a:pt x="3467786" y="1461337"/>
                </a:lnTo>
                <a:lnTo>
                  <a:pt x="3459673" y="1415498"/>
                </a:lnTo>
                <a:lnTo>
                  <a:pt x="3450374" y="1370080"/>
                </a:lnTo>
                <a:lnTo>
                  <a:pt x="3439906" y="1325098"/>
                </a:lnTo>
                <a:lnTo>
                  <a:pt x="3428285" y="1280571"/>
                </a:lnTo>
                <a:lnTo>
                  <a:pt x="3415528" y="1236513"/>
                </a:lnTo>
                <a:lnTo>
                  <a:pt x="3401652" y="1192942"/>
                </a:lnTo>
                <a:lnTo>
                  <a:pt x="3386673" y="1149875"/>
                </a:lnTo>
                <a:lnTo>
                  <a:pt x="3370608" y="1107328"/>
                </a:lnTo>
                <a:lnTo>
                  <a:pt x="3353474" y="1065318"/>
                </a:lnTo>
                <a:lnTo>
                  <a:pt x="3335287" y="1023861"/>
                </a:lnTo>
                <a:lnTo>
                  <a:pt x="3316063" y="982974"/>
                </a:lnTo>
                <a:lnTo>
                  <a:pt x="3295821" y="942674"/>
                </a:lnTo>
                <a:lnTo>
                  <a:pt x="3274575" y="902977"/>
                </a:lnTo>
                <a:lnTo>
                  <a:pt x="3252343" y="863900"/>
                </a:lnTo>
                <a:lnTo>
                  <a:pt x="3229141" y="825460"/>
                </a:lnTo>
                <a:lnTo>
                  <a:pt x="3204987" y="787672"/>
                </a:lnTo>
                <a:lnTo>
                  <a:pt x="3179896" y="750555"/>
                </a:lnTo>
                <a:lnTo>
                  <a:pt x="3153885" y="714124"/>
                </a:lnTo>
                <a:lnTo>
                  <a:pt x="3126971" y="678396"/>
                </a:lnTo>
                <a:lnTo>
                  <a:pt x="3099171" y="643387"/>
                </a:lnTo>
                <a:lnTo>
                  <a:pt x="3070501" y="609115"/>
                </a:lnTo>
                <a:lnTo>
                  <a:pt x="3040978" y="575596"/>
                </a:lnTo>
                <a:lnTo>
                  <a:pt x="3010618" y="542846"/>
                </a:lnTo>
                <a:lnTo>
                  <a:pt x="2979439" y="510882"/>
                </a:lnTo>
                <a:lnTo>
                  <a:pt x="2947456" y="479721"/>
                </a:lnTo>
                <a:lnTo>
                  <a:pt x="2914687" y="449380"/>
                </a:lnTo>
                <a:lnTo>
                  <a:pt x="2881147" y="419875"/>
                </a:lnTo>
                <a:lnTo>
                  <a:pt x="2846854" y="391222"/>
                </a:lnTo>
                <a:lnTo>
                  <a:pt x="2811825" y="363438"/>
                </a:lnTo>
                <a:lnTo>
                  <a:pt x="2776075" y="336541"/>
                </a:lnTo>
                <a:lnTo>
                  <a:pt x="2739622" y="310546"/>
                </a:lnTo>
                <a:lnTo>
                  <a:pt x="2702482" y="285470"/>
                </a:lnTo>
                <a:lnTo>
                  <a:pt x="2664672" y="261330"/>
                </a:lnTo>
                <a:lnTo>
                  <a:pt x="2626209" y="238142"/>
                </a:lnTo>
                <a:lnTo>
                  <a:pt x="2587108" y="215924"/>
                </a:lnTo>
                <a:lnTo>
                  <a:pt x="2547388" y="194691"/>
                </a:lnTo>
                <a:lnTo>
                  <a:pt x="2507063" y="174460"/>
                </a:lnTo>
                <a:lnTo>
                  <a:pt x="2466152" y="155248"/>
                </a:lnTo>
                <a:lnTo>
                  <a:pt x="2424670" y="137072"/>
                </a:lnTo>
                <a:lnTo>
                  <a:pt x="2382635" y="119948"/>
                </a:lnTo>
                <a:lnTo>
                  <a:pt x="2340062" y="103893"/>
                </a:lnTo>
                <a:lnTo>
                  <a:pt x="2296969" y="88923"/>
                </a:lnTo>
                <a:lnTo>
                  <a:pt x="2253373" y="75055"/>
                </a:lnTo>
                <a:lnTo>
                  <a:pt x="2209289" y="62306"/>
                </a:lnTo>
                <a:lnTo>
                  <a:pt x="2164734" y="50692"/>
                </a:lnTo>
                <a:lnTo>
                  <a:pt x="2119726" y="40230"/>
                </a:lnTo>
                <a:lnTo>
                  <a:pt x="2074280" y="30937"/>
                </a:lnTo>
                <a:lnTo>
                  <a:pt x="2028414" y="22829"/>
                </a:lnTo>
                <a:lnTo>
                  <a:pt x="1982144" y="15923"/>
                </a:lnTo>
                <a:lnTo>
                  <a:pt x="1935486" y="10235"/>
                </a:lnTo>
                <a:lnTo>
                  <a:pt x="1888457" y="5782"/>
                </a:lnTo>
                <a:lnTo>
                  <a:pt x="1841075" y="2580"/>
                </a:lnTo>
                <a:lnTo>
                  <a:pt x="1793355" y="648"/>
                </a:lnTo>
                <a:lnTo>
                  <a:pt x="1745314" y="0"/>
                </a:lnTo>
                <a:close/>
              </a:path>
            </a:pathLst>
          </a:custGeom>
          <a:solidFill>
            <a:srgbClr val="002060">
              <a:alpha val="239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5070222" y="7529876"/>
            <a:ext cx="3097530" cy="3099435"/>
          </a:xfrm>
          <a:custGeom>
            <a:avLst/>
            <a:gdLst/>
            <a:ahLst/>
            <a:cxnLst/>
            <a:rect l="l" t="t" r="r" b="b"/>
            <a:pathLst>
              <a:path w="3097530" h="3099434">
                <a:moveTo>
                  <a:pt x="1548482" y="0"/>
                </a:moveTo>
                <a:lnTo>
                  <a:pt x="1500251" y="737"/>
                </a:lnTo>
                <a:lnTo>
                  <a:pt x="1452387" y="2935"/>
                </a:lnTo>
                <a:lnTo>
                  <a:pt x="1404912" y="6571"/>
                </a:lnTo>
                <a:lnTo>
                  <a:pt x="1357846" y="11626"/>
                </a:lnTo>
                <a:lnTo>
                  <a:pt x="1311213" y="18076"/>
                </a:lnTo>
                <a:lnTo>
                  <a:pt x="1265032" y="25901"/>
                </a:lnTo>
                <a:lnTo>
                  <a:pt x="1219326" y="35080"/>
                </a:lnTo>
                <a:lnTo>
                  <a:pt x="1174115" y="45590"/>
                </a:lnTo>
                <a:lnTo>
                  <a:pt x="1129422" y="57410"/>
                </a:lnTo>
                <a:lnTo>
                  <a:pt x="1085267" y="70520"/>
                </a:lnTo>
                <a:lnTo>
                  <a:pt x="1041672" y="84897"/>
                </a:lnTo>
                <a:lnTo>
                  <a:pt x="998659" y="100521"/>
                </a:lnTo>
                <a:lnTo>
                  <a:pt x="956248" y="117369"/>
                </a:lnTo>
                <a:lnTo>
                  <a:pt x="914462" y="135420"/>
                </a:lnTo>
                <a:lnTo>
                  <a:pt x="873322" y="154653"/>
                </a:lnTo>
                <a:lnTo>
                  <a:pt x="832848" y="175046"/>
                </a:lnTo>
                <a:lnTo>
                  <a:pt x="793063" y="196579"/>
                </a:lnTo>
                <a:lnTo>
                  <a:pt x="753988" y="219229"/>
                </a:lnTo>
                <a:lnTo>
                  <a:pt x="715644" y="242975"/>
                </a:lnTo>
                <a:lnTo>
                  <a:pt x="678053" y="267796"/>
                </a:lnTo>
                <a:lnTo>
                  <a:pt x="641237" y="293670"/>
                </a:lnTo>
                <a:lnTo>
                  <a:pt x="605215" y="320576"/>
                </a:lnTo>
                <a:lnTo>
                  <a:pt x="570011" y="348492"/>
                </a:lnTo>
                <a:lnTo>
                  <a:pt x="535645" y="377397"/>
                </a:lnTo>
                <a:lnTo>
                  <a:pt x="502139" y="407270"/>
                </a:lnTo>
                <a:lnTo>
                  <a:pt x="469514" y="438089"/>
                </a:lnTo>
                <a:lnTo>
                  <a:pt x="437792" y="469833"/>
                </a:lnTo>
                <a:lnTo>
                  <a:pt x="406994" y="502480"/>
                </a:lnTo>
                <a:lnTo>
                  <a:pt x="377142" y="536008"/>
                </a:lnTo>
                <a:lnTo>
                  <a:pt x="348256" y="570398"/>
                </a:lnTo>
                <a:lnTo>
                  <a:pt x="320359" y="605626"/>
                </a:lnTo>
                <a:lnTo>
                  <a:pt x="293471" y="641671"/>
                </a:lnTo>
                <a:lnTo>
                  <a:pt x="267614" y="678513"/>
                </a:lnTo>
                <a:lnTo>
                  <a:pt x="242810" y="716129"/>
                </a:lnTo>
                <a:lnTo>
                  <a:pt x="219080" y="754499"/>
                </a:lnTo>
                <a:lnTo>
                  <a:pt x="196446" y="793600"/>
                </a:lnTo>
                <a:lnTo>
                  <a:pt x="174928" y="833412"/>
                </a:lnTo>
                <a:lnTo>
                  <a:pt x="154548" y="873913"/>
                </a:lnTo>
                <a:lnTo>
                  <a:pt x="135328" y="915081"/>
                </a:lnTo>
                <a:lnTo>
                  <a:pt x="117289" y="956896"/>
                </a:lnTo>
                <a:lnTo>
                  <a:pt x="100452" y="999335"/>
                </a:lnTo>
                <a:lnTo>
                  <a:pt x="84840" y="1042377"/>
                </a:lnTo>
                <a:lnTo>
                  <a:pt x="70472" y="1086002"/>
                </a:lnTo>
                <a:lnTo>
                  <a:pt x="57372" y="1130186"/>
                </a:lnTo>
                <a:lnTo>
                  <a:pt x="45559" y="1174910"/>
                </a:lnTo>
                <a:lnTo>
                  <a:pt x="35056" y="1220151"/>
                </a:lnTo>
                <a:lnTo>
                  <a:pt x="25884" y="1265888"/>
                </a:lnTo>
                <a:lnTo>
                  <a:pt x="18064" y="1312100"/>
                </a:lnTo>
                <a:lnTo>
                  <a:pt x="11618" y="1358765"/>
                </a:lnTo>
                <a:lnTo>
                  <a:pt x="6567" y="1405862"/>
                </a:lnTo>
                <a:lnTo>
                  <a:pt x="2933" y="1453369"/>
                </a:lnTo>
                <a:lnTo>
                  <a:pt x="736" y="1501265"/>
                </a:lnTo>
                <a:lnTo>
                  <a:pt x="0" y="1549529"/>
                </a:lnTo>
                <a:lnTo>
                  <a:pt x="736" y="1597793"/>
                </a:lnTo>
                <a:lnTo>
                  <a:pt x="2933" y="1645689"/>
                </a:lnTo>
                <a:lnTo>
                  <a:pt x="6567" y="1693196"/>
                </a:lnTo>
                <a:lnTo>
                  <a:pt x="11618" y="1740293"/>
                </a:lnTo>
                <a:lnTo>
                  <a:pt x="18064" y="1786958"/>
                </a:lnTo>
                <a:lnTo>
                  <a:pt x="25884" y="1833170"/>
                </a:lnTo>
                <a:lnTo>
                  <a:pt x="35056" y="1878907"/>
                </a:lnTo>
                <a:lnTo>
                  <a:pt x="45559" y="1924149"/>
                </a:lnTo>
                <a:lnTo>
                  <a:pt x="57372" y="1968872"/>
                </a:lnTo>
                <a:lnTo>
                  <a:pt x="70472" y="2013057"/>
                </a:lnTo>
                <a:lnTo>
                  <a:pt x="84840" y="2056681"/>
                </a:lnTo>
                <a:lnTo>
                  <a:pt x="100452" y="2099723"/>
                </a:lnTo>
                <a:lnTo>
                  <a:pt x="117289" y="2142162"/>
                </a:lnTo>
                <a:lnTo>
                  <a:pt x="135328" y="2183977"/>
                </a:lnTo>
                <a:lnTo>
                  <a:pt x="154548" y="2225145"/>
                </a:lnTo>
                <a:lnTo>
                  <a:pt x="174928" y="2265646"/>
                </a:lnTo>
                <a:lnTo>
                  <a:pt x="196446" y="2305458"/>
                </a:lnTo>
                <a:lnTo>
                  <a:pt x="219080" y="2344559"/>
                </a:lnTo>
                <a:lnTo>
                  <a:pt x="242810" y="2382929"/>
                </a:lnTo>
                <a:lnTo>
                  <a:pt x="267614" y="2420545"/>
                </a:lnTo>
                <a:lnTo>
                  <a:pt x="293471" y="2457387"/>
                </a:lnTo>
                <a:lnTo>
                  <a:pt x="320359" y="2493433"/>
                </a:lnTo>
                <a:lnTo>
                  <a:pt x="348256" y="2528661"/>
                </a:lnTo>
                <a:lnTo>
                  <a:pt x="377142" y="2563050"/>
                </a:lnTo>
                <a:lnTo>
                  <a:pt x="406994" y="2596579"/>
                </a:lnTo>
                <a:lnTo>
                  <a:pt x="437792" y="2629225"/>
                </a:lnTo>
                <a:lnTo>
                  <a:pt x="469514" y="2660969"/>
                </a:lnTo>
                <a:lnTo>
                  <a:pt x="502139" y="2691788"/>
                </a:lnTo>
                <a:lnTo>
                  <a:pt x="535645" y="2721661"/>
                </a:lnTo>
                <a:lnTo>
                  <a:pt x="570011" y="2750566"/>
                </a:lnTo>
                <a:lnTo>
                  <a:pt x="605215" y="2778482"/>
                </a:lnTo>
                <a:lnTo>
                  <a:pt x="641237" y="2805388"/>
                </a:lnTo>
                <a:lnTo>
                  <a:pt x="678053" y="2831262"/>
                </a:lnTo>
                <a:lnTo>
                  <a:pt x="715644" y="2856083"/>
                </a:lnTo>
                <a:lnTo>
                  <a:pt x="753988" y="2879829"/>
                </a:lnTo>
                <a:lnTo>
                  <a:pt x="793063" y="2902479"/>
                </a:lnTo>
                <a:lnTo>
                  <a:pt x="832848" y="2924012"/>
                </a:lnTo>
                <a:lnTo>
                  <a:pt x="873322" y="2944405"/>
                </a:lnTo>
                <a:lnTo>
                  <a:pt x="914462" y="2963638"/>
                </a:lnTo>
                <a:lnTo>
                  <a:pt x="956248" y="2981690"/>
                </a:lnTo>
                <a:lnTo>
                  <a:pt x="998659" y="2998538"/>
                </a:lnTo>
                <a:lnTo>
                  <a:pt x="1041672" y="3014161"/>
                </a:lnTo>
                <a:lnTo>
                  <a:pt x="1085267" y="3028538"/>
                </a:lnTo>
                <a:lnTo>
                  <a:pt x="1129422" y="3041648"/>
                </a:lnTo>
                <a:lnTo>
                  <a:pt x="1174115" y="3053468"/>
                </a:lnTo>
                <a:lnTo>
                  <a:pt x="1219326" y="3063979"/>
                </a:lnTo>
                <a:lnTo>
                  <a:pt x="1265032" y="3073157"/>
                </a:lnTo>
                <a:lnTo>
                  <a:pt x="1311213" y="3080982"/>
                </a:lnTo>
                <a:lnTo>
                  <a:pt x="1357846" y="3087433"/>
                </a:lnTo>
                <a:lnTo>
                  <a:pt x="1404912" y="3092487"/>
                </a:lnTo>
                <a:lnTo>
                  <a:pt x="1452387" y="3096124"/>
                </a:lnTo>
                <a:lnTo>
                  <a:pt x="1500251" y="3098321"/>
                </a:lnTo>
                <a:lnTo>
                  <a:pt x="1548482" y="3099059"/>
                </a:lnTo>
                <a:lnTo>
                  <a:pt x="1596713" y="3098321"/>
                </a:lnTo>
                <a:lnTo>
                  <a:pt x="1644577" y="3096124"/>
                </a:lnTo>
                <a:lnTo>
                  <a:pt x="1692053" y="3092487"/>
                </a:lnTo>
                <a:lnTo>
                  <a:pt x="1739118" y="3087433"/>
                </a:lnTo>
                <a:lnTo>
                  <a:pt x="1785752" y="3080982"/>
                </a:lnTo>
                <a:lnTo>
                  <a:pt x="1831932" y="3073157"/>
                </a:lnTo>
                <a:lnTo>
                  <a:pt x="1877639" y="3063979"/>
                </a:lnTo>
                <a:lnTo>
                  <a:pt x="1922849" y="3053468"/>
                </a:lnTo>
                <a:lnTo>
                  <a:pt x="1967543" y="3041648"/>
                </a:lnTo>
                <a:lnTo>
                  <a:pt x="2011697" y="3028538"/>
                </a:lnTo>
                <a:lnTo>
                  <a:pt x="2055292" y="3014161"/>
                </a:lnTo>
                <a:lnTo>
                  <a:pt x="2098305" y="2998538"/>
                </a:lnTo>
                <a:lnTo>
                  <a:pt x="2140716" y="2981690"/>
                </a:lnTo>
                <a:lnTo>
                  <a:pt x="2182502" y="2963638"/>
                </a:lnTo>
                <a:lnTo>
                  <a:pt x="2223643" y="2944405"/>
                </a:lnTo>
                <a:lnTo>
                  <a:pt x="2264116" y="2924012"/>
                </a:lnTo>
                <a:lnTo>
                  <a:pt x="2303901" y="2902479"/>
                </a:lnTo>
                <a:lnTo>
                  <a:pt x="2342976" y="2879829"/>
                </a:lnTo>
                <a:lnTo>
                  <a:pt x="2381320" y="2856083"/>
                </a:lnTo>
                <a:lnTo>
                  <a:pt x="2418911" y="2831262"/>
                </a:lnTo>
                <a:lnTo>
                  <a:pt x="2455728" y="2805388"/>
                </a:lnTo>
                <a:lnTo>
                  <a:pt x="2491749" y="2778482"/>
                </a:lnTo>
                <a:lnTo>
                  <a:pt x="2526953" y="2750566"/>
                </a:lnTo>
                <a:lnTo>
                  <a:pt x="2561319" y="2721661"/>
                </a:lnTo>
                <a:lnTo>
                  <a:pt x="2594825" y="2691788"/>
                </a:lnTo>
                <a:lnTo>
                  <a:pt x="2627450" y="2660969"/>
                </a:lnTo>
                <a:lnTo>
                  <a:pt x="2659172" y="2629225"/>
                </a:lnTo>
                <a:lnTo>
                  <a:pt x="2689970" y="2596579"/>
                </a:lnTo>
                <a:lnTo>
                  <a:pt x="2719823" y="2563050"/>
                </a:lnTo>
                <a:lnTo>
                  <a:pt x="2748708" y="2528661"/>
                </a:lnTo>
                <a:lnTo>
                  <a:pt x="2776606" y="2493433"/>
                </a:lnTo>
                <a:lnTo>
                  <a:pt x="2803494" y="2457387"/>
                </a:lnTo>
                <a:lnTo>
                  <a:pt x="2829350" y="2420545"/>
                </a:lnTo>
                <a:lnTo>
                  <a:pt x="2854154" y="2382929"/>
                </a:lnTo>
                <a:lnTo>
                  <a:pt x="2877884" y="2344559"/>
                </a:lnTo>
                <a:lnTo>
                  <a:pt x="2900519" y="2305458"/>
                </a:lnTo>
                <a:lnTo>
                  <a:pt x="2922037" y="2265646"/>
                </a:lnTo>
                <a:lnTo>
                  <a:pt x="2942416" y="2225145"/>
                </a:lnTo>
                <a:lnTo>
                  <a:pt x="2961636" y="2183977"/>
                </a:lnTo>
                <a:lnTo>
                  <a:pt x="2979675" y="2142162"/>
                </a:lnTo>
                <a:lnTo>
                  <a:pt x="2996512" y="2099723"/>
                </a:lnTo>
                <a:lnTo>
                  <a:pt x="3012125" y="2056681"/>
                </a:lnTo>
                <a:lnTo>
                  <a:pt x="3026492" y="2013057"/>
                </a:lnTo>
                <a:lnTo>
                  <a:pt x="3039593" y="1968872"/>
                </a:lnTo>
                <a:lnTo>
                  <a:pt x="3051405" y="1924149"/>
                </a:lnTo>
                <a:lnTo>
                  <a:pt x="3061909" y="1878907"/>
                </a:lnTo>
                <a:lnTo>
                  <a:pt x="3071081" y="1833170"/>
                </a:lnTo>
                <a:lnTo>
                  <a:pt x="3078901" y="1786958"/>
                </a:lnTo>
                <a:lnTo>
                  <a:pt x="3085347" y="1740293"/>
                </a:lnTo>
                <a:lnTo>
                  <a:pt x="3090397" y="1693196"/>
                </a:lnTo>
                <a:lnTo>
                  <a:pt x="3094032" y="1645689"/>
                </a:lnTo>
                <a:lnTo>
                  <a:pt x="3096228" y="1597793"/>
                </a:lnTo>
                <a:lnTo>
                  <a:pt x="3096965" y="1549529"/>
                </a:lnTo>
                <a:lnTo>
                  <a:pt x="3096228" y="1501265"/>
                </a:lnTo>
                <a:lnTo>
                  <a:pt x="3094032" y="1453369"/>
                </a:lnTo>
                <a:lnTo>
                  <a:pt x="3090397" y="1405862"/>
                </a:lnTo>
                <a:lnTo>
                  <a:pt x="3085347" y="1358765"/>
                </a:lnTo>
                <a:lnTo>
                  <a:pt x="3078901" y="1312100"/>
                </a:lnTo>
                <a:lnTo>
                  <a:pt x="3071081" y="1265888"/>
                </a:lnTo>
                <a:lnTo>
                  <a:pt x="3061909" y="1220151"/>
                </a:lnTo>
                <a:lnTo>
                  <a:pt x="3051405" y="1174910"/>
                </a:lnTo>
                <a:lnTo>
                  <a:pt x="3039593" y="1130186"/>
                </a:lnTo>
                <a:lnTo>
                  <a:pt x="3026492" y="1086002"/>
                </a:lnTo>
                <a:lnTo>
                  <a:pt x="3012125" y="1042377"/>
                </a:lnTo>
                <a:lnTo>
                  <a:pt x="2996512" y="999335"/>
                </a:lnTo>
                <a:lnTo>
                  <a:pt x="2979675" y="956896"/>
                </a:lnTo>
                <a:lnTo>
                  <a:pt x="2961636" y="915081"/>
                </a:lnTo>
                <a:lnTo>
                  <a:pt x="2942416" y="873913"/>
                </a:lnTo>
                <a:lnTo>
                  <a:pt x="2922037" y="833412"/>
                </a:lnTo>
                <a:lnTo>
                  <a:pt x="2900519" y="793600"/>
                </a:lnTo>
                <a:lnTo>
                  <a:pt x="2877884" y="754499"/>
                </a:lnTo>
                <a:lnTo>
                  <a:pt x="2854154" y="716129"/>
                </a:lnTo>
                <a:lnTo>
                  <a:pt x="2829350" y="678513"/>
                </a:lnTo>
                <a:lnTo>
                  <a:pt x="2803494" y="641671"/>
                </a:lnTo>
                <a:lnTo>
                  <a:pt x="2776606" y="605626"/>
                </a:lnTo>
                <a:lnTo>
                  <a:pt x="2748708" y="570398"/>
                </a:lnTo>
                <a:lnTo>
                  <a:pt x="2719823" y="536008"/>
                </a:lnTo>
                <a:lnTo>
                  <a:pt x="2689970" y="502480"/>
                </a:lnTo>
                <a:lnTo>
                  <a:pt x="2659172" y="469833"/>
                </a:lnTo>
                <a:lnTo>
                  <a:pt x="2627450" y="438089"/>
                </a:lnTo>
                <a:lnTo>
                  <a:pt x="2594825" y="407270"/>
                </a:lnTo>
                <a:lnTo>
                  <a:pt x="2561319" y="377397"/>
                </a:lnTo>
                <a:lnTo>
                  <a:pt x="2526953" y="348492"/>
                </a:lnTo>
                <a:lnTo>
                  <a:pt x="2491749" y="320576"/>
                </a:lnTo>
                <a:lnTo>
                  <a:pt x="2455728" y="293670"/>
                </a:lnTo>
                <a:lnTo>
                  <a:pt x="2418911" y="267796"/>
                </a:lnTo>
                <a:lnTo>
                  <a:pt x="2381320" y="242975"/>
                </a:lnTo>
                <a:lnTo>
                  <a:pt x="2342976" y="219229"/>
                </a:lnTo>
                <a:lnTo>
                  <a:pt x="2303901" y="196579"/>
                </a:lnTo>
                <a:lnTo>
                  <a:pt x="2264116" y="175046"/>
                </a:lnTo>
                <a:lnTo>
                  <a:pt x="2223643" y="154653"/>
                </a:lnTo>
                <a:lnTo>
                  <a:pt x="2182502" y="135420"/>
                </a:lnTo>
                <a:lnTo>
                  <a:pt x="2140716" y="117369"/>
                </a:lnTo>
                <a:lnTo>
                  <a:pt x="2098305" y="100521"/>
                </a:lnTo>
                <a:lnTo>
                  <a:pt x="2055292" y="84897"/>
                </a:lnTo>
                <a:lnTo>
                  <a:pt x="2011697" y="70520"/>
                </a:lnTo>
                <a:lnTo>
                  <a:pt x="1967543" y="57410"/>
                </a:lnTo>
                <a:lnTo>
                  <a:pt x="1922849" y="45590"/>
                </a:lnTo>
                <a:lnTo>
                  <a:pt x="1877639" y="35080"/>
                </a:lnTo>
                <a:lnTo>
                  <a:pt x="1831932" y="25901"/>
                </a:lnTo>
                <a:lnTo>
                  <a:pt x="1785752" y="18076"/>
                </a:lnTo>
                <a:lnTo>
                  <a:pt x="1739118" y="11626"/>
                </a:lnTo>
                <a:lnTo>
                  <a:pt x="1692053" y="6571"/>
                </a:lnTo>
                <a:lnTo>
                  <a:pt x="1644577" y="2935"/>
                </a:lnTo>
                <a:lnTo>
                  <a:pt x="1596713" y="737"/>
                </a:lnTo>
                <a:lnTo>
                  <a:pt x="1548482" y="0"/>
                </a:lnTo>
                <a:close/>
              </a:path>
            </a:pathLst>
          </a:custGeom>
          <a:solidFill>
            <a:srgbClr val="002060">
              <a:alpha val="239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5346626" y="7808372"/>
            <a:ext cx="2544445" cy="2544445"/>
          </a:xfrm>
          <a:custGeom>
            <a:avLst/>
            <a:gdLst/>
            <a:ahLst/>
            <a:cxnLst/>
            <a:rect l="l" t="t" r="r" b="b"/>
            <a:pathLst>
              <a:path w="2544444" h="2544445">
                <a:moveTo>
                  <a:pt x="1272080" y="0"/>
                </a:moveTo>
                <a:lnTo>
                  <a:pt x="1224389" y="877"/>
                </a:lnTo>
                <a:lnTo>
                  <a:pt x="1177142" y="3489"/>
                </a:lnTo>
                <a:lnTo>
                  <a:pt x="1130369" y="7804"/>
                </a:lnTo>
                <a:lnTo>
                  <a:pt x="1084100" y="13792"/>
                </a:lnTo>
                <a:lnTo>
                  <a:pt x="1038366" y="21422"/>
                </a:lnTo>
                <a:lnTo>
                  <a:pt x="993199" y="30664"/>
                </a:lnTo>
                <a:lnTo>
                  <a:pt x="948628" y="41486"/>
                </a:lnTo>
                <a:lnTo>
                  <a:pt x="904685" y="53858"/>
                </a:lnTo>
                <a:lnTo>
                  <a:pt x="861399" y="67749"/>
                </a:lnTo>
                <a:lnTo>
                  <a:pt x="818803" y="83128"/>
                </a:lnTo>
                <a:lnTo>
                  <a:pt x="776927" y="99965"/>
                </a:lnTo>
                <a:lnTo>
                  <a:pt x="735801" y="118229"/>
                </a:lnTo>
                <a:lnTo>
                  <a:pt x="695456" y="137889"/>
                </a:lnTo>
                <a:lnTo>
                  <a:pt x="655923" y="158915"/>
                </a:lnTo>
                <a:lnTo>
                  <a:pt x="617233" y="181275"/>
                </a:lnTo>
                <a:lnTo>
                  <a:pt x="579417" y="204938"/>
                </a:lnTo>
                <a:lnTo>
                  <a:pt x="542504" y="229875"/>
                </a:lnTo>
                <a:lnTo>
                  <a:pt x="506527" y="256055"/>
                </a:lnTo>
                <a:lnTo>
                  <a:pt x="471515" y="283446"/>
                </a:lnTo>
                <a:lnTo>
                  <a:pt x="437500" y="312018"/>
                </a:lnTo>
                <a:lnTo>
                  <a:pt x="404512" y="341740"/>
                </a:lnTo>
                <a:lnTo>
                  <a:pt x="372582" y="372582"/>
                </a:lnTo>
                <a:lnTo>
                  <a:pt x="341740" y="404512"/>
                </a:lnTo>
                <a:lnTo>
                  <a:pt x="312018" y="437500"/>
                </a:lnTo>
                <a:lnTo>
                  <a:pt x="283446" y="471515"/>
                </a:lnTo>
                <a:lnTo>
                  <a:pt x="256055" y="506527"/>
                </a:lnTo>
                <a:lnTo>
                  <a:pt x="229875" y="542504"/>
                </a:lnTo>
                <a:lnTo>
                  <a:pt x="204938" y="579417"/>
                </a:lnTo>
                <a:lnTo>
                  <a:pt x="181275" y="617233"/>
                </a:lnTo>
                <a:lnTo>
                  <a:pt x="158915" y="655923"/>
                </a:lnTo>
                <a:lnTo>
                  <a:pt x="137889" y="695456"/>
                </a:lnTo>
                <a:lnTo>
                  <a:pt x="118229" y="735801"/>
                </a:lnTo>
                <a:lnTo>
                  <a:pt x="99965" y="776927"/>
                </a:lnTo>
                <a:lnTo>
                  <a:pt x="83128" y="818803"/>
                </a:lnTo>
                <a:lnTo>
                  <a:pt x="67749" y="861399"/>
                </a:lnTo>
                <a:lnTo>
                  <a:pt x="53858" y="904685"/>
                </a:lnTo>
                <a:lnTo>
                  <a:pt x="41486" y="948628"/>
                </a:lnTo>
                <a:lnTo>
                  <a:pt x="30664" y="993199"/>
                </a:lnTo>
                <a:lnTo>
                  <a:pt x="21422" y="1038366"/>
                </a:lnTo>
                <a:lnTo>
                  <a:pt x="13792" y="1084100"/>
                </a:lnTo>
                <a:lnTo>
                  <a:pt x="7804" y="1130369"/>
                </a:lnTo>
                <a:lnTo>
                  <a:pt x="3489" y="1177142"/>
                </a:lnTo>
                <a:lnTo>
                  <a:pt x="877" y="1224389"/>
                </a:lnTo>
                <a:lnTo>
                  <a:pt x="0" y="1272080"/>
                </a:lnTo>
                <a:lnTo>
                  <a:pt x="877" y="1319770"/>
                </a:lnTo>
                <a:lnTo>
                  <a:pt x="3489" y="1367017"/>
                </a:lnTo>
                <a:lnTo>
                  <a:pt x="7804" y="1413790"/>
                </a:lnTo>
                <a:lnTo>
                  <a:pt x="13792" y="1460059"/>
                </a:lnTo>
                <a:lnTo>
                  <a:pt x="21422" y="1505793"/>
                </a:lnTo>
                <a:lnTo>
                  <a:pt x="30664" y="1550960"/>
                </a:lnTo>
                <a:lnTo>
                  <a:pt x="41486" y="1595531"/>
                </a:lnTo>
                <a:lnTo>
                  <a:pt x="53858" y="1639475"/>
                </a:lnTo>
                <a:lnTo>
                  <a:pt x="67749" y="1682760"/>
                </a:lnTo>
                <a:lnTo>
                  <a:pt x="83128" y="1725356"/>
                </a:lnTo>
                <a:lnTo>
                  <a:pt x="99965" y="1767232"/>
                </a:lnTo>
                <a:lnTo>
                  <a:pt x="118229" y="1808358"/>
                </a:lnTo>
                <a:lnTo>
                  <a:pt x="137889" y="1848703"/>
                </a:lnTo>
                <a:lnTo>
                  <a:pt x="158915" y="1888236"/>
                </a:lnTo>
                <a:lnTo>
                  <a:pt x="181275" y="1926926"/>
                </a:lnTo>
                <a:lnTo>
                  <a:pt x="204938" y="1964742"/>
                </a:lnTo>
                <a:lnTo>
                  <a:pt x="229875" y="2001655"/>
                </a:lnTo>
                <a:lnTo>
                  <a:pt x="256055" y="2037632"/>
                </a:lnTo>
                <a:lnTo>
                  <a:pt x="283446" y="2072644"/>
                </a:lnTo>
                <a:lnTo>
                  <a:pt x="312018" y="2106659"/>
                </a:lnTo>
                <a:lnTo>
                  <a:pt x="341740" y="2139647"/>
                </a:lnTo>
                <a:lnTo>
                  <a:pt x="372582" y="2171578"/>
                </a:lnTo>
                <a:lnTo>
                  <a:pt x="404512" y="2202419"/>
                </a:lnTo>
                <a:lnTo>
                  <a:pt x="437500" y="2232141"/>
                </a:lnTo>
                <a:lnTo>
                  <a:pt x="471515" y="2260713"/>
                </a:lnTo>
                <a:lnTo>
                  <a:pt x="506527" y="2288104"/>
                </a:lnTo>
                <a:lnTo>
                  <a:pt x="542504" y="2314284"/>
                </a:lnTo>
                <a:lnTo>
                  <a:pt x="579417" y="2339221"/>
                </a:lnTo>
                <a:lnTo>
                  <a:pt x="617233" y="2362885"/>
                </a:lnTo>
                <a:lnTo>
                  <a:pt x="655923" y="2385245"/>
                </a:lnTo>
                <a:lnTo>
                  <a:pt x="695456" y="2406270"/>
                </a:lnTo>
                <a:lnTo>
                  <a:pt x="735801" y="2425930"/>
                </a:lnTo>
                <a:lnTo>
                  <a:pt x="776927" y="2444194"/>
                </a:lnTo>
                <a:lnTo>
                  <a:pt x="818803" y="2461031"/>
                </a:lnTo>
                <a:lnTo>
                  <a:pt x="861399" y="2476410"/>
                </a:lnTo>
                <a:lnTo>
                  <a:pt x="904685" y="2490301"/>
                </a:lnTo>
                <a:lnTo>
                  <a:pt x="948628" y="2502673"/>
                </a:lnTo>
                <a:lnTo>
                  <a:pt x="993199" y="2513495"/>
                </a:lnTo>
                <a:lnTo>
                  <a:pt x="1038366" y="2522737"/>
                </a:lnTo>
                <a:lnTo>
                  <a:pt x="1084100" y="2530367"/>
                </a:lnTo>
                <a:lnTo>
                  <a:pt x="1130369" y="2536355"/>
                </a:lnTo>
                <a:lnTo>
                  <a:pt x="1177142" y="2540671"/>
                </a:lnTo>
                <a:lnTo>
                  <a:pt x="1224389" y="2543282"/>
                </a:lnTo>
                <a:lnTo>
                  <a:pt x="1272080" y="2544160"/>
                </a:lnTo>
                <a:lnTo>
                  <a:pt x="1319770" y="2543282"/>
                </a:lnTo>
                <a:lnTo>
                  <a:pt x="1367017" y="2540671"/>
                </a:lnTo>
                <a:lnTo>
                  <a:pt x="1413790" y="2536355"/>
                </a:lnTo>
                <a:lnTo>
                  <a:pt x="1460059" y="2530367"/>
                </a:lnTo>
                <a:lnTo>
                  <a:pt x="1505793" y="2522737"/>
                </a:lnTo>
                <a:lnTo>
                  <a:pt x="1550960" y="2513495"/>
                </a:lnTo>
                <a:lnTo>
                  <a:pt x="1595531" y="2502673"/>
                </a:lnTo>
                <a:lnTo>
                  <a:pt x="1639475" y="2490301"/>
                </a:lnTo>
                <a:lnTo>
                  <a:pt x="1682760" y="2476410"/>
                </a:lnTo>
                <a:lnTo>
                  <a:pt x="1725356" y="2461031"/>
                </a:lnTo>
                <a:lnTo>
                  <a:pt x="1767232" y="2444194"/>
                </a:lnTo>
                <a:lnTo>
                  <a:pt x="1808358" y="2425930"/>
                </a:lnTo>
                <a:lnTo>
                  <a:pt x="1848703" y="2406270"/>
                </a:lnTo>
                <a:lnTo>
                  <a:pt x="1888236" y="2385245"/>
                </a:lnTo>
                <a:lnTo>
                  <a:pt x="1926926" y="2362885"/>
                </a:lnTo>
                <a:lnTo>
                  <a:pt x="1964742" y="2339221"/>
                </a:lnTo>
                <a:lnTo>
                  <a:pt x="2001655" y="2314284"/>
                </a:lnTo>
                <a:lnTo>
                  <a:pt x="2037632" y="2288104"/>
                </a:lnTo>
                <a:lnTo>
                  <a:pt x="2072644" y="2260713"/>
                </a:lnTo>
                <a:lnTo>
                  <a:pt x="2106659" y="2232141"/>
                </a:lnTo>
                <a:lnTo>
                  <a:pt x="2139647" y="2202419"/>
                </a:lnTo>
                <a:lnTo>
                  <a:pt x="2171578" y="2171578"/>
                </a:lnTo>
                <a:lnTo>
                  <a:pt x="2202419" y="2139647"/>
                </a:lnTo>
                <a:lnTo>
                  <a:pt x="2232141" y="2106659"/>
                </a:lnTo>
                <a:lnTo>
                  <a:pt x="2260713" y="2072644"/>
                </a:lnTo>
                <a:lnTo>
                  <a:pt x="2288104" y="2037632"/>
                </a:lnTo>
                <a:lnTo>
                  <a:pt x="2314284" y="2001655"/>
                </a:lnTo>
                <a:lnTo>
                  <a:pt x="2339221" y="1964742"/>
                </a:lnTo>
                <a:lnTo>
                  <a:pt x="2362885" y="1926926"/>
                </a:lnTo>
                <a:lnTo>
                  <a:pt x="2385245" y="1888236"/>
                </a:lnTo>
                <a:lnTo>
                  <a:pt x="2406270" y="1848703"/>
                </a:lnTo>
                <a:lnTo>
                  <a:pt x="2425930" y="1808358"/>
                </a:lnTo>
                <a:lnTo>
                  <a:pt x="2444194" y="1767232"/>
                </a:lnTo>
                <a:lnTo>
                  <a:pt x="2461031" y="1725356"/>
                </a:lnTo>
                <a:lnTo>
                  <a:pt x="2476410" y="1682760"/>
                </a:lnTo>
                <a:lnTo>
                  <a:pt x="2490301" y="1639475"/>
                </a:lnTo>
                <a:lnTo>
                  <a:pt x="2502673" y="1595531"/>
                </a:lnTo>
                <a:lnTo>
                  <a:pt x="2513495" y="1550960"/>
                </a:lnTo>
                <a:lnTo>
                  <a:pt x="2522737" y="1505793"/>
                </a:lnTo>
                <a:lnTo>
                  <a:pt x="2530367" y="1460059"/>
                </a:lnTo>
                <a:lnTo>
                  <a:pt x="2536355" y="1413790"/>
                </a:lnTo>
                <a:lnTo>
                  <a:pt x="2540671" y="1367017"/>
                </a:lnTo>
                <a:lnTo>
                  <a:pt x="2543282" y="1319770"/>
                </a:lnTo>
                <a:lnTo>
                  <a:pt x="2544160" y="1272080"/>
                </a:lnTo>
                <a:lnTo>
                  <a:pt x="2543282" y="1224389"/>
                </a:lnTo>
                <a:lnTo>
                  <a:pt x="2540671" y="1177142"/>
                </a:lnTo>
                <a:lnTo>
                  <a:pt x="2536355" y="1130369"/>
                </a:lnTo>
                <a:lnTo>
                  <a:pt x="2530367" y="1084100"/>
                </a:lnTo>
                <a:lnTo>
                  <a:pt x="2522737" y="1038366"/>
                </a:lnTo>
                <a:lnTo>
                  <a:pt x="2513495" y="993199"/>
                </a:lnTo>
                <a:lnTo>
                  <a:pt x="2502673" y="948628"/>
                </a:lnTo>
                <a:lnTo>
                  <a:pt x="2490301" y="904685"/>
                </a:lnTo>
                <a:lnTo>
                  <a:pt x="2476410" y="861399"/>
                </a:lnTo>
                <a:lnTo>
                  <a:pt x="2461031" y="818803"/>
                </a:lnTo>
                <a:lnTo>
                  <a:pt x="2444194" y="776927"/>
                </a:lnTo>
                <a:lnTo>
                  <a:pt x="2425930" y="735801"/>
                </a:lnTo>
                <a:lnTo>
                  <a:pt x="2406270" y="695456"/>
                </a:lnTo>
                <a:lnTo>
                  <a:pt x="2385245" y="655923"/>
                </a:lnTo>
                <a:lnTo>
                  <a:pt x="2362885" y="617233"/>
                </a:lnTo>
                <a:lnTo>
                  <a:pt x="2339221" y="579417"/>
                </a:lnTo>
                <a:lnTo>
                  <a:pt x="2314284" y="542504"/>
                </a:lnTo>
                <a:lnTo>
                  <a:pt x="2288104" y="506527"/>
                </a:lnTo>
                <a:lnTo>
                  <a:pt x="2260713" y="471515"/>
                </a:lnTo>
                <a:lnTo>
                  <a:pt x="2232141" y="437500"/>
                </a:lnTo>
                <a:lnTo>
                  <a:pt x="2202419" y="404512"/>
                </a:lnTo>
                <a:lnTo>
                  <a:pt x="2171578" y="372582"/>
                </a:lnTo>
                <a:lnTo>
                  <a:pt x="2139647" y="341740"/>
                </a:lnTo>
                <a:lnTo>
                  <a:pt x="2106659" y="312018"/>
                </a:lnTo>
                <a:lnTo>
                  <a:pt x="2072644" y="283446"/>
                </a:lnTo>
                <a:lnTo>
                  <a:pt x="2037632" y="256055"/>
                </a:lnTo>
                <a:lnTo>
                  <a:pt x="2001655" y="229875"/>
                </a:lnTo>
                <a:lnTo>
                  <a:pt x="1964742" y="204938"/>
                </a:lnTo>
                <a:lnTo>
                  <a:pt x="1926926" y="181275"/>
                </a:lnTo>
                <a:lnTo>
                  <a:pt x="1888236" y="158915"/>
                </a:lnTo>
                <a:lnTo>
                  <a:pt x="1848703" y="137889"/>
                </a:lnTo>
                <a:lnTo>
                  <a:pt x="1808358" y="118229"/>
                </a:lnTo>
                <a:lnTo>
                  <a:pt x="1767232" y="99965"/>
                </a:lnTo>
                <a:lnTo>
                  <a:pt x="1725356" y="83128"/>
                </a:lnTo>
                <a:lnTo>
                  <a:pt x="1682760" y="67749"/>
                </a:lnTo>
                <a:lnTo>
                  <a:pt x="1639475" y="53858"/>
                </a:lnTo>
                <a:lnTo>
                  <a:pt x="1595531" y="41486"/>
                </a:lnTo>
                <a:lnTo>
                  <a:pt x="1550960" y="30664"/>
                </a:lnTo>
                <a:lnTo>
                  <a:pt x="1505793" y="21422"/>
                </a:lnTo>
                <a:lnTo>
                  <a:pt x="1460059" y="13792"/>
                </a:lnTo>
                <a:lnTo>
                  <a:pt x="1413790" y="7804"/>
                </a:lnTo>
                <a:lnTo>
                  <a:pt x="1367017" y="3489"/>
                </a:lnTo>
                <a:lnTo>
                  <a:pt x="1319770" y="877"/>
                </a:lnTo>
                <a:lnTo>
                  <a:pt x="127208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5820009" y="8830321"/>
            <a:ext cx="1596390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-20">
                <a:solidFill>
                  <a:srgbClr val="FFFFFF"/>
                </a:solidFill>
                <a:latin typeface="Arial"/>
                <a:cs typeface="Arial"/>
              </a:rPr>
              <a:t>Version</a:t>
            </a:r>
            <a:r>
              <a:rPr dirty="0" sz="29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9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38924" y="6962414"/>
            <a:ext cx="12156440" cy="48895"/>
          </a:xfrm>
          <a:custGeom>
            <a:avLst/>
            <a:gdLst/>
            <a:ahLst/>
            <a:cxnLst/>
            <a:rect l="l" t="t" r="r" b="b"/>
            <a:pathLst>
              <a:path w="12156440" h="48895">
                <a:moveTo>
                  <a:pt x="0" y="48663"/>
                </a:moveTo>
                <a:lnTo>
                  <a:pt x="12156112" y="0"/>
                </a:lnTo>
              </a:path>
            </a:pathLst>
          </a:custGeom>
          <a:ln w="100510">
            <a:solidFill>
              <a:srgbClr val="262261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488640" y="7318386"/>
            <a:ext cx="3491229" cy="3488690"/>
          </a:xfrm>
          <a:custGeom>
            <a:avLst/>
            <a:gdLst/>
            <a:ahLst/>
            <a:cxnLst/>
            <a:rect l="l" t="t" r="r" b="b"/>
            <a:pathLst>
              <a:path w="3491230" h="3488690">
                <a:moveTo>
                  <a:pt x="1745314" y="0"/>
                </a:moveTo>
                <a:lnTo>
                  <a:pt x="1697274" y="648"/>
                </a:lnTo>
                <a:lnTo>
                  <a:pt x="1649554" y="2580"/>
                </a:lnTo>
                <a:lnTo>
                  <a:pt x="1602171" y="5782"/>
                </a:lnTo>
                <a:lnTo>
                  <a:pt x="1555143" y="10235"/>
                </a:lnTo>
                <a:lnTo>
                  <a:pt x="1508485" y="15923"/>
                </a:lnTo>
                <a:lnTo>
                  <a:pt x="1462215" y="22829"/>
                </a:lnTo>
                <a:lnTo>
                  <a:pt x="1416349" y="30937"/>
                </a:lnTo>
                <a:lnTo>
                  <a:pt x="1370903" y="40230"/>
                </a:lnTo>
                <a:lnTo>
                  <a:pt x="1325895" y="50692"/>
                </a:lnTo>
                <a:lnTo>
                  <a:pt x="1281340" y="62306"/>
                </a:lnTo>
                <a:lnTo>
                  <a:pt x="1237256" y="75055"/>
                </a:lnTo>
                <a:lnTo>
                  <a:pt x="1193659" y="88923"/>
                </a:lnTo>
                <a:lnTo>
                  <a:pt x="1150566" y="103893"/>
                </a:lnTo>
                <a:lnTo>
                  <a:pt x="1107994" y="119948"/>
                </a:lnTo>
                <a:lnTo>
                  <a:pt x="1065958" y="137072"/>
                </a:lnTo>
                <a:lnTo>
                  <a:pt x="1024477" y="155248"/>
                </a:lnTo>
                <a:lnTo>
                  <a:pt x="983565" y="174460"/>
                </a:lnTo>
                <a:lnTo>
                  <a:pt x="943241" y="194691"/>
                </a:lnTo>
                <a:lnTo>
                  <a:pt x="903520" y="215924"/>
                </a:lnTo>
                <a:lnTo>
                  <a:pt x="864420" y="238142"/>
                </a:lnTo>
                <a:lnTo>
                  <a:pt x="825956" y="261330"/>
                </a:lnTo>
                <a:lnTo>
                  <a:pt x="788146" y="285470"/>
                </a:lnTo>
                <a:lnTo>
                  <a:pt x="751006" y="310546"/>
                </a:lnTo>
                <a:lnTo>
                  <a:pt x="714553" y="336541"/>
                </a:lnTo>
                <a:lnTo>
                  <a:pt x="678804" y="363438"/>
                </a:lnTo>
                <a:lnTo>
                  <a:pt x="643774" y="391222"/>
                </a:lnTo>
                <a:lnTo>
                  <a:pt x="609482" y="419875"/>
                </a:lnTo>
                <a:lnTo>
                  <a:pt x="575942" y="449380"/>
                </a:lnTo>
                <a:lnTo>
                  <a:pt x="543173" y="479721"/>
                </a:lnTo>
                <a:lnTo>
                  <a:pt x="511190" y="510882"/>
                </a:lnTo>
                <a:lnTo>
                  <a:pt x="480010" y="542846"/>
                </a:lnTo>
                <a:lnTo>
                  <a:pt x="449651" y="575596"/>
                </a:lnTo>
                <a:lnTo>
                  <a:pt x="420127" y="609115"/>
                </a:lnTo>
                <a:lnTo>
                  <a:pt x="391458" y="643387"/>
                </a:lnTo>
                <a:lnTo>
                  <a:pt x="363657" y="678396"/>
                </a:lnTo>
                <a:lnTo>
                  <a:pt x="336744" y="714124"/>
                </a:lnTo>
                <a:lnTo>
                  <a:pt x="310733" y="750555"/>
                </a:lnTo>
                <a:lnTo>
                  <a:pt x="285642" y="787672"/>
                </a:lnTo>
                <a:lnTo>
                  <a:pt x="261487" y="825460"/>
                </a:lnTo>
                <a:lnTo>
                  <a:pt x="238286" y="863900"/>
                </a:lnTo>
                <a:lnTo>
                  <a:pt x="216054" y="902977"/>
                </a:lnTo>
                <a:lnTo>
                  <a:pt x="194808" y="942674"/>
                </a:lnTo>
                <a:lnTo>
                  <a:pt x="174565" y="982974"/>
                </a:lnTo>
                <a:lnTo>
                  <a:pt x="155342" y="1023861"/>
                </a:lnTo>
                <a:lnTo>
                  <a:pt x="137155" y="1065318"/>
                </a:lnTo>
                <a:lnTo>
                  <a:pt x="120020" y="1107328"/>
                </a:lnTo>
                <a:lnTo>
                  <a:pt x="103956" y="1149875"/>
                </a:lnTo>
                <a:lnTo>
                  <a:pt x="88977" y="1192942"/>
                </a:lnTo>
                <a:lnTo>
                  <a:pt x="75101" y="1236513"/>
                </a:lnTo>
                <a:lnTo>
                  <a:pt x="62344" y="1280571"/>
                </a:lnTo>
                <a:lnTo>
                  <a:pt x="50723" y="1325098"/>
                </a:lnTo>
                <a:lnTo>
                  <a:pt x="40255" y="1370080"/>
                </a:lnTo>
                <a:lnTo>
                  <a:pt x="30956" y="1415498"/>
                </a:lnTo>
                <a:lnTo>
                  <a:pt x="22843" y="1461337"/>
                </a:lnTo>
                <a:lnTo>
                  <a:pt x="15932" y="1507580"/>
                </a:lnTo>
                <a:lnTo>
                  <a:pt x="10241" y="1554209"/>
                </a:lnTo>
                <a:lnTo>
                  <a:pt x="5785" y="1601210"/>
                </a:lnTo>
                <a:lnTo>
                  <a:pt x="2582" y="1648564"/>
                </a:lnTo>
                <a:lnTo>
                  <a:pt x="648" y="1696255"/>
                </a:lnTo>
                <a:lnTo>
                  <a:pt x="0" y="1744267"/>
                </a:lnTo>
                <a:lnTo>
                  <a:pt x="648" y="1792279"/>
                </a:lnTo>
                <a:lnTo>
                  <a:pt x="2582" y="1839971"/>
                </a:lnTo>
                <a:lnTo>
                  <a:pt x="5785" y="1887325"/>
                </a:lnTo>
                <a:lnTo>
                  <a:pt x="10241" y="1934325"/>
                </a:lnTo>
                <a:lnTo>
                  <a:pt x="15932" y="1980955"/>
                </a:lnTo>
                <a:lnTo>
                  <a:pt x="22843" y="2027198"/>
                </a:lnTo>
                <a:lnTo>
                  <a:pt x="30956" y="2073036"/>
                </a:lnTo>
                <a:lnTo>
                  <a:pt x="40255" y="2118455"/>
                </a:lnTo>
                <a:lnTo>
                  <a:pt x="50723" y="2163436"/>
                </a:lnTo>
                <a:lnTo>
                  <a:pt x="62344" y="2207964"/>
                </a:lnTo>
                <a:lnTo>
                  <a:pt x="75101" y="2252022"/>
                </a:lnTo>
                <a:lnTo>
                  <a:pt x="88977" y="2295592"/>
                </a:lnTo>
                <a:lnTo>
                  <a:pt x="103956" y="2338659"/>
                </a:lnTo>
                <a:lnTo>
                  <a:pt x="120020" y="2381206"/>
                </a:lnTo>
                <a:lnTo>
                  <a:pt x="137155" y="2423217"/>
                </a:lnTo>
                <a:lnTo>
                  <a:pt x="155342" y="2464674"/>
                </a:lnTo>
                <a:lnTo>
                  <a:pt x="174565" y="2505560"/>
                </a:lnTo>
                <a:lnTo>
                  <a:pt x="194808" y="2545861"/>
                </a:lnTo>
                <a:lnTo>
                  <a:pt x="216054" y="2585557"/>
                </a:lnTo>
                <a:lnTo>
                  <a:pt x="238286" y="2624634"/>
                </a:lnTo>
                <a:lnTo>
                  <a:pt x="261487" y="2663075"/>
                </a:lnTo>
                <a:lnTo>
                  <a:pt x="285642" y="2700862"/>
                </a:lnTo>
                <a:lnTo>
                  <a:pt x="310733" y="2737980"/>
                </a:lnTo>
                <a:lnTo>
                  <a:pt x="336744" y="2774411"/>
                </a:lnTo>
                <a:lnTo>
                  <a:pt x="363657" y="2810139"/>
                </a:lnTo>
                <a:lnTo>
                  <a:pt x="391458" y="2845148"/>
                </a:lnTo>
                <a:lnTo>
                  <a:pt x="420127" y="2879420"/>
                </a:lnTo>
                <a:lnTo>
                  <a:pt x="449651" y="2912939"/>
                </a:lnTo>
                <a:lnTo>
                  <a:pt x="480010" y="2945689"/>
                </a:lnTo>
                <a:lnTo>
                  <a:pt x="511190" y="2977652"/>
                </a:lnTo>
                <a:lnTo>
                  <a:pt x="543173" y="3008813"/>
                </a:lnTo>
                <a:lnTo>
                  <a:pt x="575942" y="3039155"/>
                </a:lnTo>
                <a:lnTo>
                  <a:pt x="609482" y="3068660"/>
                </a:lnTo>
                <a:lnTo>
                  <a:pt x="643774" y="3097313"/>
                </a:lnTo>
                <a:lnTo>
                  <a:pt x="678804" y="3125096"/>
                </a:lnTo>
                <a:lnTo>
                  <a:pt x="714553" y="3151994"/>
                </a:lnTo>
                <a:lnTo>
                  <a:pt x="751006" y="3177989"/>
                </a:lnTo>
                <a:lnTo>
                  <a:pt x="788146" y="3203065"/>
                </a:lnTo>
                <a:lnTo>
                  <a:pt x="825956" y="3227205"/>
                </a:lnTo>
                <a:lnTo>
                  <a:pt x="864420" y="3250392"/>
                </a:lnTo>
                <a:lnTo>
                  <a:pt x="903520" y="3272611"/>
                </a:lnTo>
                <a:lnTo>
                  <a:pt x="943241" y="3293844"/>
                </a:lnTo>
                <a:lnTo>
                  <a:pt x="983565" y="3314075"/>
                </a:lnTo>
                <a:lnTo>
                  <a:pt x="1024477" y="3333286"/>
                </a:lnTo>
                <a:lnTo>
                  <a:pt x="1065958" y="3351463"/>
                </a:lnTo>
                <a:lnTo>
                  <a:pt x="1107994" y="3368587"/>
                </a:lnTo>
                <a:lnTo>
                  <a:pt x="1150566" y="3384642"/>
                </a:lnTo>
                <a:lnTo>
                  <a:pt x="1193659" y="3399612"/>
                </a:lnTo>
                <a:lnTo>
                  <a:pt x="1237256" y="3413479"/>
                </a:lnTo>
                <a:lnTo>
                  <a:pt x="1281340" y="3426229"/>
                </a:lnTo>
                <a:lnTo>
                  <a:pt x="1325895" y="3437842"/>
                </a:lnTo>
                <a:lnTo>
                  <a:pt x="1370903" y="3448304"/>
                </a:lnTo>
                <a:lnTo>
                  <a:pt x="1416349" y="3457598"/>
                </a:lnTo>
                <a:lnTo>
                  <a:pt x="1462215" y="3465706"/>
                </a:lnTo>
                <a:lnTo>
                  <a:pt x="1508485" y="3472612"/>
                </a:lnTo>
                <a:lnTo>
                  <a:pt x="1555143" y="3478300"/>
                </a:lnTo>
                <a:lnTo>
                  <a:pt x="1602171" y="3482753"/>
                </a:lnTo>
                <a:lnTo>
                  <a:pt x="1649554" y="3485954"/>
                </a:lnTo>
                <a:lnTo>
                  <a:pt x="1697274" y="3487887"/>
                </a:lnTo>
                <a:lnTo>
                  <a:pt x="1745314" y="3488535"/>
                </a:lnTo>
                <a:lnTo>
                  <a:pt x="1793355" y="3487887"/>
                </a:lnTo>
                <a:lnTo>
                  <a:pt x="1841075" y="3485954"/>
                </a:lnTo>
                <a:lnTo>
                  <a:pt x="1888457" y="3482753"/>
                </a:lnTo>
                <a:lnTo>
                  <a:pt x="1935486" y="3478300"/>
                </a:lnTo>
                <a:lnTo>
                  <a:pt x="1982144" y="3472612"/>
                </a:lnTo>
                <a:lnTo>
                  <a:pt x="2028414" y="3465706"/>
                </a:lnTo>
                <a:lnTo>
                  <a:pt x="2074280" y="3457598"/>
                </a:lnTo>
                <a:lnTo>
                  <a:pt x="2119726" y="3448304"/>
                </a:lnTo>
                <a:lnTo>
                  <a:pt x="2164734" y="3437842"/>
                </a:lnTo>
                <a:lnTo>
                  <a:pt x="2209289" y="3426229"/>
                </a:lnTo>
                <a:lnTo>
                  <a:pt x="2253373" y="3413479"/>
                </a:lnTo>
                <a:lnTo>
                  <a:pt x="2296969" y="3399612"/>
                </a:lnTo>
                <a:lnTo>
                  <a:pt x="2340062" y="3384642"/>
                </a:lnTo>
                <a:lnTo>
                  <a:pt x="2382635" y="3368587"/>
                </a:lnTo>
                <a:lnTo>
                  <a:pt x="2424670" y="3351463"/>
                </a:lnTo>
                <a:lnTo>
                  <a:pt x="2466152" y="3333286"/>
                </a:lnTo>
                <a:lnTo>
                  <a:pt x="2507063" y="3314075"/>
                </a:lnTo>
                <a:lnTo>
                  <a:pt x="2547388" y="3293844"/>
                </a:lnTo>
                <a:lnTo>
                  <a:pt x="2587108" y="3272611"/>
                </a:lnTo>
                <a:lnTo>
                  <a:pt x="2626209" y="3250392"/>
                </a:lnTo>
                <a:lnTo>
                  <a:pt x="2664672" y="3227205"/>
                </a:lnTo>
                <a:lnTo>
                  <a:pt x="2702482" y="3203065"/>
                </a:lnTo>
                <a:lnTo>
                  <a:pt x="2739622" y="3177989"/>
                </a:lnTo>
                <a:lnTo>
                  <a:pt x="2776075" y="3151994"/>
                </a:lnTo>
                <a:lnTo>
                  <a:pt x="2811825" y="3125096"/>
                </a:lnTo>
                <a:lnTo>
                  <a:pt x="2846854" y="3097313"/>
                </a:lnTo>
                <a:lnTo>
                  <a:pt x="2881147" y="3068660"/>
                </a:lnTo>
                <a:lnTo>
                  <a:pt x="2914687" y="3039155"/>
                </a:lnTo>
                <a:lnTo>
                  <a:pt x="2947456" y="3008813"/>
                </a:lnTo>
                <a:lnTo>
                  <a:pt x="2979439" y="2977652"/>
                </a:lnTo>
                <a:lnTo>
                  <a:pt x="3010618" y="2945689"/>
                </a:lnTo>
                <a:lnTo>
                  <a:pt x="3040978" y="2912939"/>
                </a:lnTo>
                <a:lnTo>
                  <a:pt x="3070501" y="2879420"/>
                </a:lnTo>
                <a:lnTo>
                  <a:pt x="3099171" y="2845148"/>
                </a:lnTo>
                <a:lnTo>
                  <a:pt x="3126971" y="2810139"/>
                </a:lnTo>
                <a:lnTo>
                  <a:pt x="3153885" y="2774411"/>
                </a:lnTo>
                <a:lnTo>
                  <a:pt x="3179896" y="2737980"/>
                </a:lnTo>
                <a:lnTo>
                  <a:pt x="3204987" y="2700862"/>
                </a:lnTo>
                <a:lnTo>
                  <a:pt x="3229141" y="2663075"/>
                </a:lnTo>
                <a:lnTo>
                  <a:pt x="3252343" y="2624634"/>
                </a:lnTo>
                <a:lnTo>
                  <a:pt x="3274575" y="2585557"/>
                </a:lnTo>
                <a:lnTo>
                  <a:pt x="3295821" y="2545861"/>
                </a:lnTo>
                <a:lnTo>
                  <a:pt x="3316063" y="2505560"/>
                </a:lnTo>
                <a:lnTo>
                  <a:pt x="3335287" y="2464674"/>
                </a:lnTo>
                <a:lnTo>
                  <a:pt x="3353474" y="2423217"/>
                </a:lnTo>
                <a:lnTo>
                  <a:pt x="3370608" y="2381206"/>
                </a:lnTo>
                <a:lnTo>
                  <a:pt x="3386673" y="2338659"/>
                </a:lnTo>
                <a:lnTo>
                  <a:pt x="3401652" y="2295592"/>
                </a:lnTo>
                <a:lnTo>
                  <a:pt x="3415528" y="2252022"/>
                </a:lnTo>
                <a:lnTo>
                  <a:pt x="3428285" y="2207964"/>
                </a:lnTo>
                <a:lnTo>
                  <a:pt x="3439906" y="2163436"/>
                </a:lnTo>
                <a:lnTo>
                  <a:pt x="3450374" y="2118455"/>
                </a:lnTo>
                <a:lnTo>
                  <a:pt x="3459673" y="2073036"/>
                </a:lnTo>
                <a:lnTo>
                  <a:pt x="3467786" y="2027198"/>
                </a:lnTo>
                <a:lnTo>
                  <a:pt x="3474697" y="1980955"/>
                </a:lnTo>
                <a:lnTo>
                  <a:pt x="3480388" y="1934325"/>
                </a:lnTo>
                <a:lnTo>
                  <a:pt x="3484843" y="1887325"/>
                </a:lnTo>
                <a:lnTo>
                  <a:pt x="3488047" y="1839971"/>
                </a:lnTo>
                <a:lnTo>
                  <a:pt x="3489981" y="1792279"/>
                </a:lnTo>
                <a:lnTo>
                  <a:pt x="3490629" y="1744267"/>
                </a:lnTo>
                <a:lnTo>
                  <a:pt x="3489981" y="1696255"/>
                </a:lnTo>
                <a:lnTo>
                  <a:pt x="3488047" y="1648564"/>
                </a:lnTo>
                <a:lnTo>
                  <a:pt x="3484843" y="1601210"/>
                </a:lnTo>
                <a:lnTo>
                  <a:pt x="3480388" y="1554209"/>
                </a:lnTo>
                <a:lnTo>
                  <a:pt x="3474697" y="1507580"/>
                </a:lnTo>
                <a:lnTo>
                  <a:pt x="3467786" y="1461337"/>
                </a:lnTo>
                <a:lnTo>
                  <a:pt x="3459673" y="1415498"/>
                </a:lnTo>
                <a:lnTo>
                  <a:pt x="3450374" y="1370080"/>
                </a:lnTo>
                <a:lnTo>
                  <a:pt x="3439906" y="1325098"/>
                </a:lnTo>
                <a:lnTo>
                  <a:pt x="3428285" y="1280571"/>
                </a:lnTo>
                <a:lnTo>
                  <a:pt x="3415528" y="1236513"/>
                </a:lnTo>
                <a:lnTo>
                  <a:pt x="3401652" y="1192942"/>
                </a:lnTo>
                <a:lnTo>
                  <a:pt x="3386673" y="1149875"/>
                </a:lnTo>
                <a:lnTo>
                  <a:pt x="3370608" y="1107328"/>
                </a:lnTo>
                <a:lnTo>
                  <a:pt x="3353474" y="1065318"/>
                </a:lnTo>
                <a:lnTo>
                  <a:pt x="3335287" y="1023861"/>
                </a:lnTo>
                <a:lnTo>
                  <a:pt x="3316063" y="982974"/>
                </a:lnTo>
                <a:lnTo>
                  <a:pt x="3295821" y="942674"/>
                </a:lnTo>
                <a:lnTo>
                  <a:pt x="3274575" y="902977"/>
                </a:lnTo>
                <a:lnTo>
                  <a:pt x="3252343" y="863900"/>
                </a:lnTo>
                <a:lnTo>
                  <a:pt x="3229141" y="825460"/>
                </a:lnTo>
                <a:lnTo>
                  <a:pt x="3204987" y="787672"/>
                </a:lnTo>
                <a:lnTo>
                  <a:pt x="3179896" y="750555"/>
                </a:lnTo>
                <a:lnTo>
                  <a:pt x="3153885" y="714124"/>
                </a:lnTo>
                <a:lnTo>
                  <a:pt x="3126971" y="678396"/>
                </a:lnTo>
                <a:lnTo>
                  <a:pt x="3099171" y="643387"/>
                </a:lnTo>
                <a:lnTo>
                  <a:pt x="3070501" y="609115"/>
                </a:lnTo>
                <a:lnTo>
                  <a:pt x="3040978" y="575596"/>
                </a:lnTo>
                <a:lnTo>
                  <a:pt x="3010618" y="542846"/>
                </a:lnTo>
                <a:lnTo>
                  <a:pt x="2979439" y="510882"/>
                </a:lnTo>
                <a:lnTo>
                  <a:pt x="2947456" y="479721"/>
                </a:lnTo>
                <a:lnTo>
                  <a:pt x="2914687" y="449380"/>
                </a:lnTo>
                <a:lnTo>
                  <a:pt x="2881147" y="419875"/>
                </a:lnTo>
                <a:lnTo>
                  <a:pt x="2846854" y="391222"/>
                </a:lnTo>
                <a:lnTo>
                  <a:pt x="2811825" y="363438"/>
                </a:lnTo>
                <a:lnTo>
                  <a:pt x="2776075" y="336541"/>
                </a:lnTo>
                <a:lnTo>
                  <a:pt x="2739622" y="310546"/>
                </a:lnTo>
                <a:lnTo>
                  <a:pt x="2702482" y="285470"/>
                </a:lnTo>
                <a:lnTo>
                  <a:pt x="2664672" y="261330"/>
                </a:lnTo>
                <a:lnTo>
                  <a:pt x="2626209" y="238142"/>
                </a:lnTo>
                <a:lnTo>
                  <a:pt x="2587108" y="215924"/>
                </a:lnTo>
                <a:lnTo>
                  <a:pt x="2547388" y="194691"/>
                </a:lnTo>
                <a:lnTo>
                  <a:pt x="2507063" y="174460"/>
                </a:lnTo>
                <a:lnTo>
                  <a:pt x="2466152" y="155248"/>
                </a:lnTo>
                <a:lnTo>
                  <a:pt x="2424670" y="137072"/>
                </a:lnTo>
                <a:lnTo>
                  <a:pt x="2382635" y="119948"/>
                </a:lnTo>
                <a:lnTo>
                  <a:pt x="2340062" y="103893"/>
                </a:lnTo>
                <a:lnTo>
                  <a:pt x="2296969" y="88923"/>
                </a:lnTo>
                <a:lnTo>
                  <a:pt x="2253373" y="75055"/>
                </a:lnTo>
                <a:lnTo>
                  <a:pt x="2209289" y="62306"/>
                </a:lnTo>
                <a:lnTo>
                  <a:pt x="2164734" y="50692"/>
                </a:lnTo>
                <a:lnTo>
                  <a:pt x="2119726" y="40230"/>
                </a:lnTo>
                <a:lnTo>
                  <a:pt x="2074280" y="30937"/>
                </a:lnTo>
                <a:lnTo>
                  <a:pt x="2028414" y="22829"/>
                </a:lnTo>
                <a:lnTo>
                  <a:pt x="1982144" y="15923"/>
                </a:lnTo>
                <a:lnTo>
                  <a:pt x="1935486" y="10235"/>
                </a:lnTo>
                <a:lnTo>
                  <a:pt x="1888457" y="5782"/>
                </a:lnTo>
                <a:lnTo>
                  <a:pt x="1841075" y="2580"/>
                </a:lnTo>
                <a:lnTo>
                  <a:pt x="1793355" y="648"/>
                </a:lnTo>
                <a:lnTo>
                  <a:pt x="1745314" y="0"/>
                </a:lnTo>
                <a:close/>
              </a:path>
            </a:pathLst>
          </a:custGeom>
          <a:solidFill>
            <a:srgbClr val="002060">
              <a:alpha val="239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681285" y="7529876"/>
            <a:ext cx="3099435" cy="3099435"/>
          </a:xfrm>
          <a:custGeom>
            <a:avLst/>
            <a:gdLst/>
            <a:ahLst/>
            <a:cxnLst/>
            <a:rect l="l" t="t" r="r" b="b"/>
            <a:pathLst>
              <a:path w="3099434" h="3099434">
                <a:moveTo>
                  <a:pt x="1549529" y="0"/>
                </a:moveTo>
                <a:lnTo>
                  <a:pt x="1501265" y="737"/>
                </a:lnTo>
                <a:lnTo>
                  <a:pt x="1453369" y="2935"/>
                </a:lnTo>
                <a:lnTo>
                  <a:pt x="1405862" y="6571"/>
                </a:lnTo>
                <a:lnTo>
                  <a:pt x="1358765" y="11626"/>
                </a:lnTo>
                <a:lnTo>
                  <a:pt x="1312100" y="18076"/>
                </a:lnTo>
                <a:lnTo>
                  <a:pt x="1265888" y="25901"/>
                </a:lnTo>
                <a:lnTo>
                  <a:pt x="1220151" y="35080"/>
                </a:lnTo>
                <a:lnTo>
                  <a:pt x="1174910" y="45590"/>
                </a:lnTo>
                <a:lnTo>
                  <a:pt x="1130186" y="57410"/>
                </a:lnTo>
                <a:lnTo>
                  <a:pt x="1086002" y="70520"/>
                </a:lnTo>
                <a:lnTo>
                  <a:pt x="1042377" y="84897"/>
                </a:lnTo>
                <a:lnTo>
                  <a:pt x="999335" y="100521"/>
                </a:lnTo>
                <a:lnTo>
                  <a:pt x="956896" y="117369"/>
                </a:lnTo>
                <a:lnTo>
                  <a:pt x="915081" y="135420"/>
                </a:lnTo>
                <a:lnTo>
                  <a:pt x="873913" y="154653"/>
                </a:lnTo>
                <a:lnTo>
                  <a:pt x="833412" y="175046"/>
                </a:lnTo>
                <a:lnTo>
                  <a:pt x="793600" y="196579"/>
                </a:lnTo>
                <a:lnTo>
                  <a:pt x="754499" y="219229"/>
                </a:lnTo>
                <a:lnTo>
                  <a:pt x="716129" y="242975"/>
                </a:lnTo>
                <a:lnTo>
                  <a:pt x="678513" y="267796"/>
                </a:lnTo>
                <a:lnTo>
                  <a:pt x="641671" y="293670"/>
                </a:lnTo>
                <a:lnTo>
                  <a:pt x="605626" y="320576"/>
                </a:lnTo>
                <a:lnTo>
                  <a:pt x="570398" y="348492"/>
                </a:lnTo>
                <a:lnTo>
                  <a:pt x="536008" y="377397"/>
                </a:lnTo>
                <a:lnTo>
                  <a:pt x="502480" y="407270"/>
                </a:lnTo>
                <a:lnTo>
                  <a:pt x="469833" y="438089"/>
                </a:lnTo>
                <a:lnTo>
                  <a:pt x="438089" y="469833"/>
                </a:lnTo>
                <a:lnTo>
                  <a:pt x="407270" y="502480"/>
                </a:lnTo>
                <a:lnTo>
                  <a:pt x="377397" y="536008"/>
                </a:lnTo>
                <a:lnTo>
                  <a:pt x="348492" y="570398"/>
                </a:lnTo>
                <a:lnTo>
                  <a:pt x="320576" y="605626"/>
                </a:lnTo>
                <a:lnTo>
                  <a:pt x="293670" y="641671"/>
                </a:lnTo>
                <a:lnTo>
                  <a:pt x="267796" y="678513"/>
                </a:lnTo>
                <a:lnTo>
                  <a:pt x="242975" y="716129"/>
                </a:lnTo>
                <a:lnTo>
                  <a:pt x="219229" y="754499"/>
                </a:lnTo>
                <a:lnTo>
                  <a:pt x="196579" y="793600"/>
                </a:lnTo>
                <a:lnTo>
                  <a:pt x="175046" y="833412"/>
                </a:lnTo>
                <a:lnTo>
                  <a:pt x="154653" y="873913"/>
                </a:lnTo>
                <a:lnTo>
                  <a:pt x="135420" y="915081"/>
                </a:lnTo>
                <a:lnTo>
                  <a:pt x="117369" y="956896"/>
                </a:lnTo>
                <a:lnTo>
                  <a:pt x="100521" y="999335"/>
                </a:lnTo>
                <a:lnTo>
                  <a:pt x="84897" y="1042377"/>
                </a:lnTo>
                <a:lnTo>
                  <a:pt x="70520" y="1086002"/>
                </a:lnTo>
                <a:lnTo>
                  <a:pt x="57410" y="1130186"/>
                </a:lnTo>
                <a:lnTo>
                  <a:pt x="45590" y="1174910"/>
                </a:lnTo>
                <a:lnTo>
                  <a:pt x="35080" y="1220151"/>
                </a:lnTo>
                <a:lnTo>
                  <a:pt x="25901" y="1265888"/>
                </a:lnTo>
                <a:lnTo>
                  <a:pt x="18076" y="1312100"/>
                </a:lnTo>
                <a:lnTo>
                  <a:pt x="11626" y="1358765"/>
                </a:lnTo>
                <a:lnTo>
                  <a:pt x="6571" y="1405862"/>
                </a:lnTo>
                <a:lnTo>
                  <a:pt x="2935" y="1453369"/>
                </a:lnTo>
                <a:lnTo>
                  <a:pt x="737" y="1501265"/>
                </a:lnTo>
                <a:lnTo>
                  <a:pt x="0" y="1549529"/>
                </a:lnTo>
                <a:lnTo>
                  <a:pt x="737" y="1597793"/>
                </a:lnTo>
                <a:lnTo>
                  <a:pt x="2935" y="1645689"/>
                </a:lnTo>
                <a:lnTo>
                  <a:pt x="6571" y="1693196"/>
                </a:lnTo>
                <a:lnTo>
                  <a:pt x="11626" y="1740293"/>
                </a:lnTo>
                <a:lnTo>
                  <a:pt x="18076" y="1786958"/>
                </a:lnTo>
                <a:lnTo>
                  <a:pt x="25901" y="1833170"/>
                </a:lnTo>
                <a:lnTo>
                  <a:pt x="35080" y="1878907"/>
                </a:lnTo>
                <a:lnTo>
                  <a:pt x="45590" y="1924149"/>
                </a:lnTo>
                <a:lnTo>
                  <a:pt x="57410" y="1968872"/>
                </a:lnTo>
                <a:lnTo>
                  <a:pt x="70520" y="2013057"/>
                </a:lnTo>
                <a:lnTo>
                  <a:pt x="84897" y="2056681"/>
                </a:lnTo>
                <a:lnTo>
                  <a:pt x="100521" y="2099723"/>
                </a:lnTo>
                <a:lnTo>
                  <a:pt x="117369" y="2142162"/>
                </a:lnTo>
                <a:lnTo>
                  <a:pt x="135420" y="2183977"/>
                </a:lnTo>
                <a:lnTo>
                  <a:pt x="154653" y="2225145"/>
                </a:lnTo>
                <a:lnTo>
                  <a:pt x="175046" y="2265646"/>
                </a:lnTo>
                <a:lnTo>
                  <a:pt x="196579" y="2305458"/>
                </a:lnTo>
                <a:lnTo>
                  <a:pt x="219229" y="2344559"/>
                </a:lnTo>
                <a:lnTo>
                  <a:pt x="242975" y="2382929"/>
                </a:lnTo>
                <a:lnTo>
                  <a:pt x="267796" y="2420545"/>
                </a:lnTo>
                <a:lnTo>
                  <a:pt x="293670" y="2457387"/>
                </a:lnTo>
                <a:lnTo>
                  <a:pt x="320576" y="2493433"/>
                </a:lnTo>
                <a:lnTo>
                  <a:pt x="348492" y="2528661"/>
                </a:lnTo>
                <a:lnTo>
                  <a:pt x="377397" y="2563050"/>
                </a:lnTo>
                <a:lnTo>
                  <a:pt x="407270" y="2596579"/>
                </a:lnTo>
                <a:lnTo>
                  <a:pt x="438089" y="2629225"/>
                </a:lnTo>
                <a:lnTo>
                  <a:pt x="469833" y="2660969"/>
                </a:lnTo>
                <a:lnTo>
                  <a:pt x="502480" y="2691788"/>
                </a:lnTo>
                <a:lnTo>
                  <a:pt x="536008" y="2721661"/>
                </a:lnTo>
                <a:lnTo>
                  <a:pt x="570398" y="2750566"/>
                </a:lnTo>
                <a:lnTo>
                  <a:pt x="605626" y="2778482"/>
                </a:lnTo>
                <a:lnTo>
                  <a:pt x="641671" y="2805388"/>
                </a:lnTo>
                <a:lnTo>
                  <a:pt x="678513" y="2831262"/>
                </a:lnTo>
                <a:lnTo>
                  <a:pt x="716129" y="2856083"/>
                </a:lnTo>
                <a:lnTo>
                  <a:pt x="754499" y="2879829"/>
                </a:lnTo>
                <a:lnTo>
                  <a:pt x="793600" y="2902479"/>
                </a:lnTo>
                <a:lnTo>
                  <a:pt x="833412" y="2924012"/>
                </a:lnTo>
                <a:lnTo>
                  <a:pt x="873913" y="2944405"/>
                </a:lnTo>
                <a:lnTo>
                  <a:pt x="915081" y="2963638"/>
                </a:lnTo>
                <a:lnTo>
                  <a:pt x="956896" y="2981690"/>
                </a:lnTo>
                <a:lnTo>
                  <a:pt x="999335" y="2998538"/>
                </a:lnTo>
                <a:lnTo>
                  <a:pt x="1042377" y="3014161"/>
                </a:lnTo>
                <a:lnTo>
                  <a:pt x="1086002" y="3028538"/>
                </a:lnTo>
                <a:lnTo>
                  <a:pt x="1130186" y="3041648"/>
                </a:lnTo>
                <a:lnTo>
                  <a:pt x="1174910" y="3053468"/>
                </a:lnTo>
                <a:lnTo>
                  <a:pt x="1220151" y="3063979"/>
                </a:lnTo>
                <a:lnTo>
                  <a:pt x="1265888" y="3073157"/>
                </a:lnTo>
                <a:lnTo>
                  <a:pt x="1312100" y="3080982"/>
                </a:lnTo>
                <a:lnTo>
                  <a:pt x="1358765" y="3087433"/>
                </a:lnTo>
                <a:lnTo>
                  <a:pt x="1405862" y="3092487"/>
                </a:lnTo>
                <a:lnTo>
                  <a:pt x="1453369" y="3096124"/>
                </a:lnTo>
                <a:lnTo>
                  <a:pt x="1501265" y="3098321"/>
                </a:lnTo>
                <a:lnTo>
                  <a:pt x="1549529" y="3099059"/>
                </a:lnTo>
                <a:lnTo>
                  <a:pt x="1597793" y="3098321"/>
                </a:lnTo>
                <a:lnTo>
                  <a:pt x="1645689" y="3096124"/>
                </a:lnTo>
                <a:lnTo>
                  <a:pt x="1693196" y="3092487"/>
                </a:lnTo>
                <a:lnTo>
                  <a:pt x="1740293" y="3087433"/>
                </a:lnTo>
                <a:lnTo>
                  <a:pt x="1786958" y="3080982"/>
                </a:lnTo>
                <a:lnTo>
                  <a:pt x="1833170" y="3073157"/>
                </a:lnTo>
                <a:lnTo>
                  <a:pt x="1878907" y="3063979"/>
                </a:lnTo>
                <a:lnTo>
                  <a:pt x="1924149" y="3053468"/>
                </a:lnTo>
                <a:lnTo>
                  <a:pt x="1968872" y="3041648"/>
                </a:lnTo>
                <a:lnTo>
                  <a:pt x="2013057" y="3028538"/>
                </a:lnTo>
                <a:lnTo>
                  <a:pt x="2056681" y="3014161"/>
                </a:lnTo>
                <a:lnTo>
                  <a:pt x="2099723" y="2998538"/>
                </a:lnTo>
                <a:lnTo>
                  <a:pt x="2142162" y="2981690"/>
                </a:lnTo>
                <a:lnTo>
                  <a:pt x="2183977" y="2963638"/>
                </a:lnTo>
                <a:lnTo>
                  <a:pt x="2225145" y="2944405"/>
                </a:lnTo>
                <a:lnTo>
                  <a:pt x="2265646" y="2924012"/>
                </a:lnTo>
                <a:lnTo>
                  <a:pt x="2305458" y="2902479"/>
                </a:lnTo>
                <a:lnTo>
                  <a:pt x="2344559" y="2879829"/>
                </a:lnTo>
                <a:lnTo>
                  <a:pt x="2382929" y="2856083"/>
                </a:lnTo>
                <a:lnTo>
                  <a:pt x="2420545" y="2831262"/>
                </a:lnTo>
                <a:lnTo>
                  <a:pt x="2457387" y="2805388"/>
                </a:lnTo>
                <a:lnTo>
                  <a:pt x="2493433" y="2778482"/>
                </a:lnTo>
                <a:lnTo>
                  <a:pt x="2528661" y="2750566"/>
                </a:lnTo>
                <a:lnTo>
                  <a:pt x="2563050" y="2721661"/>
                </a:lnTo>
                <a:lnTo>
                  <a:pt x="2596579" y="2691788"/>
                </a:lnTo>
                <a:lnTo>
                  <a:pt x="2629225" y="2660969"/>
                </a:lnTo>
                <a:lnTo>
                  <a:pt x="2660969" y="2629225"/>
                </a:lnTo>
                <a:lnTo>
                  <a:pt x="2691788" y="2596579"/>
                </a:lnTo>
                <a:lnTo>
                  <a:pt x="2721661" y="2563050"/>
                </a:lnTo>
                <a:lnTo>
                  <a:pt x="2750566" y="2528661"/>
                </a:lnTo>
                <a:lnTo>
                  <a:pt x="2778482" y="2493433"/>
                </a:lnTo>
                <a:lnTo>
                  <a:pt x="2805388" y="2457387"/>
                </a:lnTo>
                <a:lnTo>
                  <a:pt x="2831262" y="2420545"/>
                </a:lnTo>
                <a:lnTo>
                  <a:pt x="2856083" y="2382929"/>
                </a:lnTo>
                <a:lnTo>
                  <a:pt x="2879829" y="2344559"/>
                </a:lnTo>
                <a:lnTo>
                  <a:pt x="2902479" y="2305458"/>
                </a:lnTo>
                <a:lnTo>
                  <a:pt x="2924012" y="2265646"/>
                </a:lnTo>
                <a:lnTo>
                  <a:pt x="2944405" y="2225145"/>
                </a:lnTo>
                <a:lnTo>
                  <a:pt x="2963638" y="2183977"/>
                </a:lnTo>
                <a:lnTo>
                  <a:pt x="2981690" y="2142162"/>
                </a:lnTo>
                <a:lnTo>
                  <a:pt x="2998538" y="2099723"/>
                </a:lnTo>
                <a:lnTo>
                  <a:pt x="3014161" y="2056681"/>
                </a:lnTo>
                <a:lnTo>
                  <a:pt x="3028538" y="2013057"/>
                </a:lnTo>
                <a:lnTo>
                  <a:pt x="3041648" y="1968872"/>
                </a:lnTo>
                <a:lnTo>
                  <a:pt x="3053468" y="1924149"/>
                </a:lnTo>
                <a:lnTo>
                  <a:pt x="3063979" y="1878907"/>
                </a:lnTo>
                <a:lnTo>
                  <a:pt x="3073157" y="1833170"/>
                </a:lnTo>
                <a:lnTo>
                  <a:pt x="3080982" y="1786958"/>
                </a:lnTo>
                <a:lnTo>
                  <a:pt x="3087433" y="1740293"/>
                </a:lnTo>
                <a:lnTo>
                  <a:pt x="3092487" y="1693196"/>
                </a:lnTo>
                <a:lnTo>
                  <a:pt x="3096124" y="1645689"/>
                </a:lnTo>
                <a:lnTo>
                  <a:pt x="3098321" y="1597793"/>
                </a:lnTo>
                <a:lnTo>
                  <a:pt x="3099059" y="1549529"/>
                </a:lnTo>
                <a:lnTo>
                  <a:pt x="3098321" y="1501265"/>
                </a:lnTo>
                <a:lnTo>
                  <a:pt x="3096124" y="1453369"/>
                </a:lnTo>
                <a:lnTo>
                  <a:pt x="3092487" y="1405862"/>
                </a:lnTo>
                <a:lnTo>
                  <a:pt x="3087433" y="1358765"/>
                </a:lnTo>
                <a:lnTo>
                  <a:pt x="3080982" y="1312100"/>
                </a:lnTo>
                <a:lnTo>
                  <a:pt x="3073157" y="1265888"/>
                </a:lnTo>
                <a:lnTo>
                  <a:pt x="3063979" y="1220151"/>
                </a:lnTo>
                <a:lnTo>
                  <a:pt x="3053468" y="1174910"/>
                </a:lnTo>
                <a:lnTo>
                  <a:pt x="3041648" y="1130186"/>
                </a:lnTo>
                <a:lnTo>
                  <a:pt x="3028538" y="1086002"/>
                </a:lnTo>
                <a:lnTo>
                  <a:pt x="3014161" y="1042377"/>
                </a:lnTo>
                <a:lnTo>
                  <a:pt x="2998538" y="999335"/>
                </a:lnTo>
                <a:lnTo>
                  <a:pt x="2981690" y="956896"/>
                </a:lnTo>
                <a:lnTo>
                  <a:pt x="2963638" y="915081"/>
                </a:lnTo>
                <a:lnTo>
                  <a:pt x="2944405" y="873913"/>
                </a:lnTo>
                <a:lnTo>
                  <a:pt x="2924012" y="833412"/>
                </a:lnTo>
                <a:lnTo>
                  <a:pt x="2902479" y="793600"/>
                </a:lnTo>
                <a:lnTo>
                  <a:pt x="2879829" y="754499"/>
                </a:lnTo>
                <a:lnTo>
                  <a:pt x="2856083" y="716129"/>
                </a:lnTo>
                <a:lnTo>
                  <a:pt x="2831262" y="678513"/>
                </a:lnTo>
                <a:lnTo>
                  <a:pt x="2805388" y="641671"/>
                </a:lnTo>
                <a:lnTo>
                  <a:pt x="2778482" y="605626"/>
                </a:lnTo>
                <a:lnTo>
                  <a:pt x="2750566" y="570398"/>
                </a:lnTo>
                <a:lnTo>
                  <a:pt x="2721661" y="536008"/>
                </a:lnTo>
                <a:lnTo>
                  <a:pt x="2691788" y="502480"/>
                </a:lnTo>
                <a:lnTo>
                  <a:pt x="2660969" y="469833"/>
                </a:lnTo>
                <a:lnTo>
                  <a:pt x="2629225" y="438089"/>
                </a:lnTo>
                <a:lnTo>
                  <a:pt x="2596579" y="407270"/>
                </a:lnTo>
                <a:lnTo>
                  <a:pt x="2563050" y="377397"/>
                </a:lnTo>
                <a:lnTo>
                  <a:pt x="2528661" y="348492"/>
                </a:lnTo>
                <a:lnTo>
                  <a:pt x="2493433" y="320576"/>
                </a:lnTo>
                <a:lnTo>
                  <a:pt x="2457387" y="293670"/>
                </a:lnTo>
                <a:lnTo>
                  <a:pt x="2420545" y="267796"/>
                </a:lnTo>
                <a:lnTo>
                  <a:pt x="2382929" y="242975"/>
                </a:lnTo>
                <a:lnTo>
                  <a:pt x="2344559" y="219229"/>
                </a:lnTo>
                <a:lnTo>
                  <a:pt x="2305458" y="196579"/>
                </a:lnTo>
                <a:lnTo>
                  <a:pt x="2265646" y="175046"/>
                </a:lnTo>
                <a:lnTo>
                  <a:pt x="2225145" y="154653"/>
                </a:lnTo>
                <a:lnTo>
                  <a:pt x="2183977" y="135420"/>
                </a:lnTo>
                <a:lnTo>
                  <a:pt x="2142162" y="117369"/>
                </a:lnTo>
                <a:lnTo>
                  <a:pt x="2099723" y="100521"/>
                </a:lnTo>
                <a:lnTo>
                  <a:pt x="2056681" y="84897"/>
                </a:lnTo>
                <a:lnTo>
                  <a:pt x="2013057" y="70520"/>
                </a:lnTo>
                <a:lnTo>
                  <a:pt x="1968872" y="57410"/>
                </a:lnTo>
                <a:lnTo>
                  <a:pt x="1924149" y="45590"/>
                </a:lnTo>
                <a:lnTo>
                  <a:pt x="1878907" y="35080"/>
                </a:lnTo>
                <a:lnTo>
                  <a:pt x="1833170" y="25901"/>
                </a:lnTo>
                <a:lnTo>
                  <a:pt x="1786958" y="18076"/>
                </a:lnTo>
                <a:lnTo>
                  <a:pt x="1740293" y="11626"/>
                </a:lnTo>
                <a:lnTo>
                  <a:pt x="1693196" y="6571"/>
                </a:lnTo>
                <a:lnTo>
                  <a:pt x="1645689" y="2935"/>
                </a:lnTo>
                <a:lnTo>
                  <a:pt x="1597793" y="737"/>
                </a:lnTo>
                <a:lnTo>
                  <a:pt x="1549529" y="0"/>
                </a:lnTo>
                <a:close/>
              </a:path>
            </a:pathLst>
          </a:custGeom>
          <a:solidFill>
            <a:srgbClr val="002060">
              <a:alpha val="239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957687" y="7808372"/>
            <a:ext cx="2546350" cy="2544445"/>
          </a:xfrm>
          <a:custGeom>
            <a:avLst/>
            <a:gdLst/>
            <a:ahLst/>
            <a:cxnLst/>
            <a:rect l="l" t="t" r="r" b="b"/>
            <a:pathLst>
              <a:path w="2546350" h="2544445">
                <a:moveTo>
                  <a:pt x="1273127" y="0"/>
                </a:moveTo>
                <a:lnTo>
                  <a:pt x="1225397" y="877"/>
                </a:lnTo>
                <a:lnTo>
                  <a:pt x="1178111" y="3489"/>
                </a:lnTo>
                <a:lnTo>
                  <a:pt x="1131300" y="7804"/>
                </a:lnTo>
                <a:lnTo>
                  <a:pt x="1084993" y="13792"/>
                </a:lnTo>
                <a:lnTo>
                  <a:pt x="1039222" y="21422"/>
                </a:lnTo>
                <a:lnTo>
                  <a:pt x="994017" y="30664"/>
                </a:lnTo>
                <a:lnTo>
                  <a:pt x="949409" y="41486"/>
                </a:lnTo>
                <a:lnTo>
                  <a:pt x="905430" y="53858"/>
                </a:lnTo>
                <a:lnTo>
                  <a:pt x="862109" y="67749"/>
                </a:lnTo>
                <a:lnTo>
                  <a:pt x="819478" y="83128"/>
                </a:lnTo>
                <a:lnTo>
                  <a:pt x="777567" y="99965"/>
                </a:lnTo>
                <a:lnTo>
                  <a:pt x="736408" y="118229"/>
                </a:lnTo>
                <a:lnTo>
                  <a:pt x="696030" y="137889"/>
                </a:lnTo>
                <a:lnTo>
                  <a:pt x="656464" y="158915"/>
                </a:lnTo>
                <a:lnTo>
                  <a:pt x="617742" y="181275"/>
                </a:lnTo>
                <a:lnTo>
                  <a:pt x="579895" y="204938"/>
                </a:lnTo>
                <a:lnTo>
                  <a:pt x="542952" y="229875"/>
                </a:lnTo>
                <a:lnTo>
                  <a:pt x="506945" y="256055"/>
                </a:lnTo>
                <a:lnTo>
                  <a:pt x="471904" y="283446"/>
                </a:lnTo>
                <a:lnTo>
                  <a:pt x="437861" y="312018"/>
                </a:lnTo>
                <a:lnTo>
                  <a:pt x="404846" y="341740"/>
                </a:lnTo>
                <a:lnTo>
                  <a:pt x="372889" y="372582"/>
                </a:lnTo>
                <a:lnTo>
                  <a:pt x="342022" y="404512"/>
                </a:lnTo>
                <a:lnTo>
                  <a:pt x="312275" y="437500"/>
                </a:lnTo>
                <a:lnTo>
                  <a:pt x="283680" y="471515"/>
                </a:lnTo>
                <a:lnTo>
                  <a:pt x="256266" y="506527"/>
                </a:lnTo>
                <a:lnTo>
                  <a:pt x="230065" y="542504"/>
                </a:lnTo>
                <a:lnTo>
                  <a:pt x="205108" y="579417"/>
                </a:lnTo>
                <a:lnTo>
                  <a:pt x="181424" y="617233"/>
                </a:lnTo>
                <a:lnTo>
                  <a:pt x="159046" y="655923"/>
                </a:lnTo>
                <a:lnTo>
                  <a:pt x="138003" y="695456"/>
                </a:lnTo>
                <a:lnTo>
                  <a:pt x="118327" y="735801"/>
                </a:lnTo>
                <a:lnTo>
                  <a:pt x="100048" y="776927"/>
                </a:lnTo>
                <a:lnTo>
                  <a:pt x="83197" y="818803"/>
                </a:lnTo>
                <a:lnTo>
                  <a:pt x="67805" y="861399"/>
                </a:lnTo>
                <a:lnTo>
                  <a:pt x="53902" y="904685"/>
                </a:lnTo>
                <a:lnTo>
                  <a:pt x="41520" y="948628"/>
                </a:lnTo>
                <a:lnTo>
                  <a:pt x="30689" y="993199"/>
                </a:lnTo>
                <a:lnTo>
                  <a:pt x="21440" y="1038366"/>
                </a:lnTo>
                <a:lnTo>
                  <a:pt x="13803" y="1084100"/>
                </a:lnTo>
                <a:lnTo>
                  <a:pt x="7810" y="1130369"/>
                </a:lnTo>
                <a:lnTo>
                  <a:pt x="3492" y="1177142"/>
                </a:lnTo>
                <a:lnTo>
                  <a:pt x="878" y="1224389"/>
                </a:lnTo>
                <a:lnTo>
                  <a:pt x="0" y="1272080"/>
                </a:lnTo>
                <a:lnTo>
                  <a:pt x="878" y="1319770"/>
                </a:lnTo>
                <a:lnTo>
                  <a:pt x="3492" y="1367017"/>
                </a:lnTo>
                <a:lnTo>
                  <a:pt x="7810" y="1413790"/>
                </a:lnTo>
                <a:lnTo>
                  <a:pt x="13803" y="1460059"/>
                </a:lnTo>
                <a:lnTo>
                  <a:pt x="21440" y="1505793"/>
                </a:lnTo>
                <a:lnTo>
                  <a:pt x="30689" y="1550960"/>
                </a:lnTo>
                <a:lnTo>
                  <a:pt x="41520" y="1595531"/>
                </a:lnTo>
                <a:lnTo>
                  <a:pt x="53902" y="1639475"/>
                </a:lnTo>
                <a:lnTo>
                  <a:pt x="67805" y="1682760"/>
                </a:lnTo>
                <a:lnTo>
                  <a:pt x="83197" y="1725356"/>
                </a:lnTo>
                <a:lnTo>
                  <a:pt x="100048" y="1767232"/>
                </a:lnTo>
                <a:lnTo>
                  <a:pt x="118327" y="1808358"/>
                </a:lnTo>
                <a:lnTo>
                  <a:pt x="138003" y="1848703"/>
                </a:lnTo>
                <a:lnTo>
                  <a:pt x="159046" y="1888236"/>
                </a:lnTo>
                <a:lnTo>
                  <a:pt x="181424" y="1926926"/>
                </a:lnTo>
                <a:lnTo>
                  <a:pt x="205108" y="1964742"/>
                </a:lnTo>
                <a:lnTo>
                  <a:pt x="230065" y="2001655"/>
                </a:lnTo>
                <a:lnTo>
                  <a:pt x="256266" y="2037632"/>
                </a:lnTo>
                <a:lnTo>
                  <a:pt x="283680" y="2072644"/>
                </a:lnTo>
                <a:lnTo>
                  <a:pt x="312275" y="2106659"/>
                </a:lnTo>
                <a:lnTo>
                  <a:pt x="342022" y="2139647"/>
                </a:lnTo>
                <a:lnTo>
                  <a:pt x="372889" y="2171578"/>
                </a:lnTo>
                <a:lnTo>
                  <a:pt x="404846" y="2202419"/>
                </a:lnTo>
                <a:lnTo>
                  <a:pt x="437861" y="2232141"/>
                </a:lnTo>
                <a:lnTo>
                  <a:pt x="471904" y="2260713"/>
                </a:lnTo>
                <a:lnTo>
                  <a:pt x="506945" y="2288104"/>
                </a:lnTo>
                <a:lnTo>
                  <a:pt x="542952" y="2314284"/>
                </a:lnTo>
                <a:lnTo>
                  <a:pt x="579895" y="2339221"/>
                </a:lnTo>
                <a:lnTo>
                  <a:pt x="617742" y="2362885"/>
                </a:lnTo>
                <a:lnTo>
                  <a:pt x="656464" y="2385245"/>
                </a:lnTo>
                <a:lnTo>
                  <a:pt x="696030" y="2406270"/>
                </a:lnTo>
                <a:lnTo>
                  <a:pt x="736408" y="2425930"/>
                </a:lnTo>
                <a:lnTo>
                  <a:pt x="777567" y="2444194"/>
                </a:lnTo>
                <a:lnTo>
                  <a:pt x="819478" y="2461031"/>
                </a:lnTo>
                <a:lnTo>
                  <a:pt x="862109" y="2476410"/>
                </a:lnTo>
                <a:lnTo>
                  <a:pt x="905430" y="2490301"/>
                </a:lnTo>
                <a:lnTo>
                  <a:pt x="949409" y="2502673"/>
                </a:lnTo>
                <a:lnTo>
                  <a:pt x="994017" y="2513495"/>
                </a:lnTo>
                <a:lnTo>
                  <a:pt x="1039222" y="2522737"/>
                </a:lnTo>
                <a:lnTo>
                  <a:pt x="1084993" y="2530367"/>
                </a:lnTo>
                <a:lnTo>
                  <a:pt x="1131300" y="2536355"/>
                </a:lnTo>
                <a:lnTo>
                  <a:pt x="1178111" y="2540671"/>
                </a:lnTo>
                <a:lnTo>
                  <a:pt x="1225397" y="2543282"/>
                </a:lnTo>
                <a:lnTo>
                  <a:pt x="1273127" y="2544160"/>
                </a:lnTo>
                <a:lnTo>
                  <a:pt x="1320856" y="2543282"/>
                </a:lnTo>
                <a:lnTo>
                  <a:pt x="1368142" y="2540671"/>
                </a:lnTo>
                <a:lnTo>
                  <a:pt x="1414954" y="2536355"/>
                </a:lnTo>
                <a:lnTo>
                  <a:pt x="1461260" y="2530367"/>
                </a:lnTo>
                <a:lnTo>
                  <a:pt x="1507032" y="2522737"/>
                </a:lnTo>
                <a:lnTo>
                  <a:pt x="1552236" y="2513495"/>
                </a:lnTo>
                <a:lnTo>
                  <a:pt x="1596844" y="2502673"/>
                </a:lnTo>
                <a:lnTo>
                  <a:pt x="1640823" y="2490301"/>
                </a:lnTo>
                <a:lnTo>
                  <a:pt x="1684144" y="2476410"/>
                </a:lnTo>
                <a:lnTo>
                  <a:pt x="1726775" y="2461031"/>
                </a:lnTo>
                <a:lnTo>
                  <a:pt x="1768686" y="2444194"/>
                </a:lnTo>
                <a:lnTo>
                  <a:pt x="1809846" y="2425930"/>
                </a:lnTo>
                <a:lnTo>
                  <a:pt x="1850224" y="2406270"/>
                </a:lnTo>
                <a:lnTo>
                  <a:pt x="1889789" y="2385245"/>
                </a:lnTo>
                <a:lnTo>
                  <a:pt x="1928511" y="2362885"/>
                </a:lnTo>
                <a:lnTo>
                  <a:pt x="1966358" y="2339221"/>
                </a:lnTo>
                <a:lnTo>
                  <a:pt x="2003301" y="2314284"/>
                </a:lnTo>
                <a:lnTo>
                  <a:pt x="2039308" y="2288104"/>
                </a:lnTo>
                <a:lnTo>
                  <a:pt x="2074349" y="2260713"/>
                </a:lnTo>
                <a:lnTo>
                  <a:pt x="2108392" y="2232141"/>
                </a:lnTo>
                <a:lnTo>
                  <a:pt x="2141408" y="2202419"/>
                </a:lnTo>
                <a:lnTo>
                  <a:pt x="2173364" y="2171578"/>
                </a:lnTo>
                <a:lnTo>
                  <a:pt x="2204231" y="2139647"/>
                </a:lnTo>
                <a:lnTo>
                  <a:pt x="2233978" y="2106659"/>
                </a:lnTo>
                <a:lnTo>
                  <a:pt x="2262573" y="2072644"/>
                </a:lnTo>
                <a:lnTo>
                  <a:pt x="2289987" y="2037632"/>
                </a:lnTo>
                <a:lnTo>
                  <a:pt x="2316188" y="2001655"/>
                </a:lnTo>
                <a:lnTo>
                  <a:pt x="2341145" y="1964742"/>
                </a:lnTo>
                <a:lnTo>
                  <a:pt x="2364829" y="1926926"/>
                </a:lnTo>
                <a:lnTo>
                  <a:pt x="2387207" y="1888236"/>
                </a:lnTo>
                <a:lnTo>
                  <a:pt x="2408250" y="1848703"/>
                </a:lnTo>
                <a:lnTo>
                  <a:pt x="2427926" y="1808358"/>
                </a:lnTo>
                <a:lnTo>
                  <a:pt x="2446205" y="1767232"/>
                </a:lnTo>
                <a:lnTo>
                  <a:pt x="2463056" y="1725356"/>
                </a:lnTo>
                <a:lnTo>
                  <a:pt x="2478448" y="1682760"/>
                </a:lnTo>
                <a:lnTo>
                  <a:pt x="2492351" y="1639475"/>
                </a:lnTo>
                <a:lnTo>
                  <a:pt x="2504733" y="1595531"/>
                </a:lnTo>
                <a:lnTo>
                  <a:pt x="2515564" y="1550960"/>
                </a:lnTo>
                <a:lnTo>
                  <a:pt x="2524813" y="1505793"/>
                </a:lnTo>
                <a:lnTo>
                  <a:pt x="2532450" y="1460059"/>
                </a:lnTo>
                <a:lnTo>
                  <a:pt x="2538443" y="1413790"/>
                </a:lnTo>
                <a:lnTo>
                  <a:pt x="2542762" y="1367017"/>
                </a:lnTo>
                <a:lnTo>
                  <a:pt x="2545376" y="1319770"/>
                </a:lnTo>
                <a:lnTo>
                  <a:pt x="2546254" y="1272080"/>
                </a:lnTo>
                <a:lnTo>
                  <a:pt x="2545376" y="1224389"/>
                </a:lnTo>
                <a:lnTo>
                  <a:pt x="2542762" y="1177142"/>
                </a:lnTo>
                <a:lnTo>
                  <a:pt x="2538443" y="1130369"/>
                </a:lnTo>
                <a:lnTo>
                  <a:pt x="2532450" y="1084100"/>
                </a:lnTo>
                <a:lnTo>
                  <a:pt x="2524813" y="1038366"/>
                </a:lnTo>
                <a:lnTo>
                  <a:pt x="2515564" y="993199"/>
                </a:lnTo>
                <a:lnTo>
                  <a:pt x="2504733" y="948628"/>
                </a:lnTo>
                <a:lnTo>
                  <a:pt x="2492351" y="904685"/>
                </a:lnTo>
                <a:lnTo>
                  <a:pt x="2478448" y="861399"/>
                </a:lnTo>
                <a:lnTo>
                  <a:pt x="2463056" y="818803"/>
                </a:lnTo>
                <a:lnTo>
                  <a:pt x="2446205" y="776927"/>
                </a:lnTo>
                <a:lnTo>
                  <a:pt x="2427926" y="735801"/>
                </a:lnTo>
                <a:lnTo>
                  <a:pt x="2408250" y="695456"/>
                </a:lnTo>
                <a:lnTo>
                  <a:pt x="2387207" y="655923"/>
                </a:lnTo>
                <a:lnTo>
                  <a:pt x="2364829" y="617233"/>
                </a:lnTo>
                <a:lnTo>
                  <a:pt x="2341145" y="579417"/>
                </a:lnTo>
                <a:lnTo>
                  <a:pt x="2316188" y="542504"/>
                </a:lnTo>
                <a:lnTo>
                  <a:pt x="2289987" y="506527"/>
                </a:lnTo>
                <a:lnTo>
                  <a:pt x="2262573" y="471515"/>
                </a:lnTo>
                <a:lnTo>
                  <a:pt x="2233978" y="437500"/>
                </a:lnTo>
                <a:lnTo>
                  <a:pt x="2204231" y="404512"/>
                </a:lnTo>
                <a:lnTo>
                  <a:pt x="2173364" y="372582"/>
                </a:lnTo>
                <a:lnTo>
                  <a:pt x="2141408" y="341740"/>
                </a:lnTo>
                <a:lnTo>
                  <a:pt x="2108392" y="312018"/>
                </a:lnTo>
                <a:lnTo>
                  <a:pt x="2074349" y="283446"/>
                </a:lnTo>
                <a:lnTo>
                  <a:pt x="2039308" y="256055"/>
                </a:lnTo>
                <a:lnTo>
                  <a:pt x="2003301" y="229875"/>
                </a:lnTo>
                <a:lnTo>
                  <a:pt x="1966358" y="204938"/>
                </a:lnTo>
                <a:lnTo>
                  <a:pt x="1928511" y="181275"/>
                </a:lnTo>
                <a:lnTo>
                  <a:pt x="1889789" y="158915"/>
                </a:lnTo>
                <a:lnTo>
                  <a:pt x="1850224" y="137889"/>
                </a:lnTo>
                <a:lnTo>
                  <a:pt x="1809846" y="118229"/>
                </a:lnTo>
                <a:lnTo>
                  <a:pt x="1768686" y="99965"/>
                </a:lnTo>
                <a:lnTo>
                  <a:pt x="1726775" y="83128"/>
                </a:lnTo>
                <a:lnTo>
                  <a:pt x="1684144" y="67749"/>
                </a:lnTo>
                <a:lnTo>
                  <a:pt x="1640823" y="53858"/>
                </a:lnTo>
                <a:lnTo>
                  <a:pt x="1596844" y="41486"/>
                </a:lnTo>
                <a:lnTo>
                  <a:pt x="1552236" y="30664"/>
                </a:lnTo>
                <a:lnTo>
                  <a:pt x="1507032" y="21422"/>
                </a:lnTo>
                <a:lnTo>
                  <a:pt x="1461260" y="13792"/>
                </a:lnTo>
                <a:lnTo>
                  <a:pt x="1414954" y="7804"/>
                </a:lnTo>
                <a:lnTo>
                  <a:pt x="1368142" y="3489"/>
                </a:lnTo>
                <a:lnTo>
                  <a:pt x="1320856" y="877"/>
                </a:lnTo>
                <a:lnTo>
                  <a:pt x="1273127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1432108" y="8830321"/>
            <a:ext cx="1596390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-20">
                <a:solidFill>
                  <a:srgbClr val="FFFFFF"/>
                </a:solidFill>
                <a:latin typeface="Arial"/>
                <a:cs typeface="Arial"/>
              </a:rPr>
              <a:t>Version</a:t>
            </a:r>
            <a:r>
              <a:rPr dirty="0" sz="295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95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807864" y="9080451"/>
            <a:ext cx="2616835" cy="9525"/>
          </a:xfrm>
          <a:custGeom>
            <a:avLst/>
            <a:gdLst/>
            <a:ahLst/>
            <a:cxnLst/>
            <a:rect l="l" t="t" r="r" b="b"/>
            <a:pathLst>
              <a:path w="2616835" h="9525">
                <a:moveTo>
                  <a:pt x="0" y="9087"/>
                </a:moveTo>
                <a:lnTo>
                  <a:pt x="2616757" y="0"/>
                </a:lnTo>
              </a:path>
            </a:pathLst>
          </a:custGeom>
          <a:ln w="48161">
            <a:solidFill>
              <a:srgbClr val="262261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9522278" y="9063700"/>
            <a:ext cx="967740" cy="17145"/>
          </a:xfrm>
          <a:custGeom>
            <a:avLst/>
            <a:gdLst/>
            <a:ahLst/>
            <a:cxnLst/>
            <a:rect l="l" t="t" r="r" b="b"/>
            <a:pathLst>
              <a:path w="967740" h="17145">
                <a:moveTo>
                  <a:pt x="0" y="16982"/>
                </a:moveTo>
                <a:lnTo>
                  <a:pt x="967262" y="0"/>
                </a:lnTo>
              </a:path>
            </a:pathLst>
          </a:custGeom>
          <a:ln w="48161">
            <a:solidFill>
              <a:srgbClr val="262261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980317" y="9063701"/>
            <a:ext cx="677545" cy="3810"/>
          </a:xfrm>
          <a:custGeom>
            <a:avLst/>
            <a:gdLst/>
            <a:ahLst/>
            <a:cxnLst/>
            <a:rect l="l" t="t" r="r" b="b"/>
            <a:pathLst>
              <a:path w="677544" h="3809">
                <a:moveTo>
                  <a:pt x="0" y="0"/>
                </a:moveTo>
                <a:lnTo>
                  <a:pt x="676956" y="3392"/>
                </a:lnTo>
              </a:path>
            </a:pathLst>
          </a:custGeom>
          <a:ln w="48161">
            <a:solidFill>
              <a:srgbClr val="262261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541527" y="2914790"/>
            <a:ext cx="2933700" cy="2933700"/>
          </a:xfrm>
          <a:custGeom>
            <a:avLst/>
            <a:gdLst/>
            <a:ahLst/>
            <a:cxnLst/>
            <a:rect l="l" t="t" r="r" b="b"/>
            <a:pathLst>
              <a:path w="2933700" h="2933700">
                <a:moveTo>
                  <a:pt x="0" y="1466818"/>
                </a:moveTo>
                <a:lnTo>
                  <a:pt x="784" y="1418400"/>
                </a:lnTo>
                <a:lnTo>
                  <a:pt x="3120" y="1370374"/>
                </a:lnTo>
                <a:lnTo>
                  <a:pt x="6983" y="1322765"/>
                </a:lnTo>
                <a:lnTo>
                  <a:pt x="12351" y="1275596"/>
                </a:lnTo>
                <a:lnTo>
                  <a:pt x="19198" y="1228893"/>
                </a:lnTo>
                <a:lnTo>
                  <a:pt x="27500" y="1182678"/>
                </a:lnTo>
                <a:lnTo>
                  <a:pt x="37233" y="1136976"/>
                </a:lnTo>
                <a:lnTo>
                  <a:pt x="48374" y="1091811"/>
                </a:lnTo>
                <a:lnTo>
                  <a:pt x="60897" y="1047208"/>
                </a:lnTo>
                <a:lnTo>
                  <a:pt x="74779" y="1003190"/>
                </a:lnTo>
                <a:lnTo>
                  <a:pt x="89995" y="959782"/>
                </a:lnTo>
                <a:lnTo>
                  <a:pt x="106522" y="917008"/>
                </a:lnTo>
                <a:lnTo>
                  <a:pt x="124335" y="874892"/>
                </a:lnTo>
                <a:lnTo>
                  <a:pt x="143410" y="833458"/>
                </a:lnTo>
                <a:lnTo>
                  <a:pt x="163723" y="792731"/>
                </a:lnTo>
                <a:lnTo>
                  <a:pt x="185250" y="752734"/>
                </a:lnTo>
                <a:lnTo>
                  <a:pt x="207966" y="713492"/>
                </a:lnTo>
                <a:lnTo>
                  <a:pt x="231848" y="675028"/>
                </a:lnTo>
                <a:lnTo>
                  <a:pt x="256871" y="637368"/>
                </a:lnTo>
                <a:lnTo>
                  <a:pt x="283011" y="600534"/>
                </a:lnTo>
                <a:lnTo>
                  <a:pt x="310244" y="564552"/>
                </a:lnTo>
                <a:lnTo>
                  <a:pt x="338545" y="529446"/>
                </a:lnTo>
                <a:lnTo>
                  <a:pt x="367891" y="495239"/>
                </a:lnTo>
                <a:lnTo>
                  <a:pt x="398258" y="461956"/>
                </a:lnTo>
                <a:lnTo>
                  <a:pt x="429621" y="429621"/>
                </a:lnTo>
                <a:lnTo>
                  <a:pt x="461956" y="398258"/>
                </a:lnTo>
                <a:lnTo>
                  <a:pt x="495239" y="367891"/>
                </a:lnTo>
                <a:lnTo>
                  <a:pt x="529446" y="338545"/>
                </a:lnTo>
                <a:lnTo>
                  <a:pt x="564552" y="310244"/>
                </a:lnTo>
                <a:lnTo>
                  <a:pt x="600534" y="283011"/>
                </a:lnTo>
                <a:lnTo>
                  <a:pt x="637368" y="256871"/>
                </a:lnTo>
                <a:lnTo>
                  <a:pt x="675028" y="231848"/>
                </a:lnTo>
                <a:lnTo>
                  <a:pt x="713492" y="207966"/>
                </a:lnTo>
                <a:lnTo>
                  <a:pt x="752734" y="185250"/>
                </a:lnTo>
                <a:lnTo>
                  <a:pt x="792731" y="163723"/>
                </a:lnTo>
                <a:lnTo>
                  <a:pt x="833458" y="143410"/>
                </a:lnTo>
                <a:lnTo>
                  <a:pt x="874892" y="124335"/>
                </a:lnTo>
                <a:lnTo>
                  <a:pt x="917008" y="106522"/>
                </a:lnTo>
                <a:lnTo>
                  <a:pt x="959782" y="89995"/>
                </a:lnTo>
                <a:lnTo>
                  <a:pt x="1003190" y="74779"/>
                </a:lnTo>
                <a:lnTo>
                  <a:pt x="1047208" y="60897"/>
                </a:lnTo>
                <a:lnTo>
                  <a:pt x="1091811" y="48374"/>
                </a:lnTo>
                <a:lnTo>
                  <a:pt x="1136976" y="37233"/>
                </a:lnTo>
                <a:lnTo>
                  <a:pt x="1182678" y="27500"/>
                </a:lnTo>
                <a:lnTo>
                  <a:pt x="1228893" y="19198"/>
                </a:lnTo>
                <a:lnTo>
                  <a:pt x="1275596" y="12351"/>
                </a:lnTo>
                <a:lnTo>
                  <a:pt x="1322765" y="6983"/>
                </a:lnTo>
                <a:lnTo>
                  <a:pt x="1370374" y="3120"/>
                </a:lnTo>
                <a:lnTo>
                  <a:pt x="1418400" y="784"/>
                </a:lnTo>
                <a:lnTo>
                  <a:pt x="1466818" y="0"/>
                </a:lnTo>
                <a:lnTo>
                  <a:pt x="1515236" y="784"/>
                </a:lnTo>
                <a:lnTo>
                  <a:pt x="1563261" y="3120"/>
                </a:lnTo>
                <a:lnTo>
                  <a:pt x="1610871" y="6983"/>
                </a:lnTo>
                <a:lnTo>
                  <a:pt x="1658039" y="12351"/>
                </a:lnTo>
                <a:lnTo>
                  <a:pt x="1704743" y="19198"/>
                </a:lnTo>
                <a:lnTo>
                  <a:pt x="1750958" y="27500"/>
                </a:lnTo>
                <a:lnTo>
                  <a:pt x="1796660" y="37233"/>
                </a:lnTo>
                <a:lnTo>
                  <a:pt x="1841825" y="48374"/>
                </a:lnTo>
                <a:lnTo>
                  <a:pt x="1886428" y="60897"/>
                </a:lnTo>
                <a:lnTo>
                  <a:pt x="1930445" y="74779"/>
                </a:lnTo>
                <a:lnTo>
                  <a:pt x="1973853" y="89995"/>
                </a:lnTo>
                <a:lnTo>
                  <a:pt x="2016628" y="106522"/>
                </a:lnTo>
                <a:lnTo>
                  <a:pt x="2058744" y="124335"/>
                </a:lnTo>
                <a:lnTo>
                  <a:pt x="2100177" y="143410"/>
                </a:lnTo>
                <a:lnTo>
                  <a:pt x="2140905" y="163723"/>
                </a:lnTo>
                <a:lnTo>
                  <a:pt x="2180902" y="185250"/>
                </a:lnTo>
                <a:lnTo>
                  <a:pt x="2220144" y="207966"/>
                </a:lnTo>
                <a:lnTo>
                  <a:pt x="2258608" y="231848"/>
                </a:lnTo>
                <a:lnTo>
                  <a:pt x="2296268" y="256871"/>
                </a:lnTo>
                <a:lnTo>
                  <a:pt x="2333101" y="283011"/>
                </a:lnTo>
                <a:lnTo>
                  <a:pt x="2369083" y="310244"/>
                </a:lnTo>
                <a:lnTo>
                  <a:pt x="2404190" y="338545"/>
                </a:lnTo>
                <a:lnTo>
                  <a:pt x="2438397" y="367891"/>
                </a:lnTo>
                <a:lnTo>
                  <a:pt x="2471680" y="398258"/>
                </a:lnTo>
                <a:lnTo>
                  <a:pt x="2504015" y="429621"/>
                </a:lnTo>
                <a:lnTo>
                  <a:pt x="2535378" y="461956"/>
                </a:lnTo>
                <a:lnTo>
                  <a:pt x="2565744" y="495239"/>
                </a:lnTo>
                <a:lnTo>
                  <a:pt x="2595091" y="529446"/>
                </a:lnTo>
                <a:lnTo>
                  <a:pt x="2623392" y="564552"/>
                </a:lnTo>
                <a:lnTo>
                  <a:pt x="2650625" y="600534"/>
                </a:lnTo>
                <a:lnTo>
                  <a:pt x="2676765" y="637368"/>
                </a:lnTo>
                <a:lnTo>
                  <a:pt x="2701788" y="675028"/>
                </a:lnTo>
                <a:lnTo>
                  <a:pt x="2725669" y="713492"/>
                </a:lnTo>
                <a:lnTo>
                  <a:pt x="2748386" y="752734"/>
                </a:lnTo>
                <a:lnTo>
                  <a:pt x="2769912" y="792731"/>
                </a:lnTo>
                <a:lnTo>
                  <a:pt x="2790225" y="833458"/>
                </a:lnTo>
                <a:lnTo>
                  <a:pt x="2809300" y="874892"/>
                </a:lnTo>
                <a:lnTo>
                  <a:pt x="2827113" y="917008"/>
                </a:lnTo>
                <a:lnTo>
                  <a:pt x="2843640" y="959782"/>
                </a:lnTo>
                <a:lnTo>
                  <a:pt x="2858857" y="1003190"/>
                </a:lnTo>
                <a:lnTo>
                  <a:pt x="2872739" y="1047208"/>
                </a:lnTo>
                <a:lnTo>
                  <a:pt x="2885262" y="1091811"/>
                </a:lnTo>
                <a:lnTo>
                  <a:pt x="2896402" y="1136976"/>
                </a:lnTo>
                <a:lnTo>
                  <a:pt x="2906136" y="1182678"/>
                </a:lnTo>
                <a:lnTo>
                  <a:pt x="2914438" y="1228893"/>
                </a:lnTo>
                <a:lnTo>
                  <a:pt x="2921285" y="1275596"/>
                </a:lnTo>
                <a:lnTo>
                  <a:pt x="2926652" y="1322765"/>
                </a:lnTo>
                <a:lnTo>
                  <a:pt x="2930516" y="1370374"/>
                </a:lnTo>
                <a:lnTo>
                  <a:pt x="2932852" y="1418400"/>
                </a:lnTo>
                <a:lnTo>
                  <a:pt x="2933636" y="1466818"/>
                </a:lnTo>
                <a:lnTo>
                  <a:pt x="2932852" y="1515236"/>
                </a:lnTo>
                <a:lnTo>
                  <a:pt x="2930516" y="1563261"/>
                </a:lnTo>
                <a:lnTo>
                  <a:pt x="2926652" y="1610871"/>
                </a:lnTo>
                <a:lnTo>
                  <a:pt x="2921285" y="1658039"/>
                </a:lnTo>
                <a:lnTo>
                  <a:pt x="2914438" y="1704743"/>
                </a:lnTo>
                <a:lnTo>
                  <a:pt x="2906136" y="1750958"/>
                </a:lnTo>
                <a:lnTo>
                  <a:pt x="2896402" y="1796660"/>
                </a:lnTo>
                <a:lnTo>
                  <a:pt x="2885262" y="1841825"/>
                </a:lnTo>
                <a:lnTo>
                  <a:pt x="2872739" y="1886428"/>
                </a:lnTo>
                <a:lnTo>
                  <a:pt x="2858857" y="1930445"/>
                </a:lnTo>
                <a:lnTo>
                  <a:pt x="2843640" y="1973853"/>
                </a:lnTo>
                <a:lnTo>
                  <a:pt x="2827113" y="2016628"/>
                </a:lnTo>
                <a:lnTo>
                  <a:pt x="2809300" y="2058744"/>
                </a:lnTo>
                <a:lnTo>
                  <a:pt x="2790225" y="2100177"/>
                </a:lnTo>
                <a:lnTo>
                  <a:pt x="2769912" y="2140905"/>
                </a:lnTo>
                <a:lnTo>
                  <a:pt x="2748386" y="2180902"/>
                </a:lnTo>
                <a:lnTo>
                  <a:pt x="2725669" y="2220144"/>
                </a:lnTo>
                <a:lnTo>
                  <a:pt x="2701788" y="2258608"/>
                </a:lnTo>
                <a:lnTo>
                  <a:pt x="2676765" y="2296268"/>
                </a:lnTo>
                <a:lnTo>
                  <a:pt x="2650625" y="2333101"/>
                </a:lnTo>
                <a:lnTo>
                  <a:pt x="2623392" y="2369083"/>
                </a:lnTo>
                <a:lnTo>
                  <a:pt x="2595091" y="2404190"/>
                </a:lnTo>
                <a:lnTo>
                  <a:pt x="2565744" y="2438397"/>
                </a:lnTo>
                <a:lnTo>
                  <a:pt x="2535378" y="2471680"/>
                </a:lnTo>
                <a:lnTo>
                  <a:pt x="2504015" y="2504015"/>
                </a:lnTo>
                <a:lnTo>
                  <a:pt x="2471680" y="2535378"/>
                </a:lnTo>
                <a:lnTo>
                  <a:pt x="2438397" y="2565744"/>
                </a:lnTo>
                <a:lnTo>
                  <a:pt x="2404190" y="2595091"/>
                </a:lnTo>
                <a:lnTo>
                  <a:pt x="2369083" y="2623392"/>
                </a:lnTo>
                <a:lnTo>
                  <a:pt x="2333101" y="2650625"/>
                </a:lnTo>
                <a:lnTo>
                  <a:pt x="2296268" y="2676765"/>
                </a:lnTo>
                <a:lnTo>
                  <a:pt x="2258608" y="2701788"/>
                </a:lnTo>
                <a:lnTo>
                  <a:pt x="2220144" y="2725669"/>
                </a:lnTo>
                <a:lnTo>
                  <a:pt x="2180902" y="2748386"/>
                </a:lnTo>
                <a:lnTo>
                  <a:pt x="2140905" y="2769912"/>
                </a:lnTo>
                <a:lnTo>
                  <a:pt x="2100177" y="2790225"/>
                </a:lnTo>
                <a:lnTo>
                  <a:pt x="2058744" y="2809300"/>
                </a:lnTo>
                <a:lnTo>
                  <a:pt x="2016628" y="2827113"/>
                </a:lnTo>
                <a:lnTo>
                  <a:pt x="1973853" y="2843640"/>
                </a:lnTo>
                <a:lnTo>
                  <a:pt x="1930445" y="2858857"/>
                </a:lnTo>
                <a:lnTo>
                  <a:pt x="1886428" y="2872739"/>
                </a:lnTo>
                <a:lnTo>
                  <a:pt x="1841825" y="2885262"/>
                </a:lnTo>
                <a:lnTo>
                  <a:pt x="1796660" y="2896402"/>
                </a:lnTo>
                <a:lnTo>
                  <a:pt x="1750958" y="2906136"/>
                </a:lnTo>
                <a:lnTo>
                  <a:pt x="1704743" y="2914438"/>
                </a:lnTo>
                <a:lnTo>
                  <a:pt x="1658039" y="2921285"/>
                </a:lnTo>
                <a:lnTo>
                  <a:pt x="1610871" y="2926652"/>
                </a:lnTo>
                <a:lnTo>
                  <a:pt x="1563261" y="2930516"/>
                </a:lnTo>
                <a:lnTo>
                  <a:pt x="1515236" y="2932852"/>
                </a:lnTo>
                <a:lnTo>
                  <a:pt x="1466818" y="2933636"/>
                </a:lnTo>
                <a:lnTo>
                  <a:pt x="1418400" y="2932852"/>
                </a:lnTo>
                <a:lnTo>
                  <a:pt x="1370374" y="2930516"/>
                </a:lnTo>
                <a:lnTo>
                  <a:pt x="1322765" y="2926652"/>
                </a:lnTo>
                <a:lnTo>
                  <a:pt x="1275596" y="2921285"/>
                </a:lnTo>
                <a:lnTo>
                  <a:pt x="1228893" y="2914438"/>
                </a:lnTo>
                <a:lnTo>
                  <a:pt x="1182678" y="2906136"/>
                </a:lnTo>
                <a:lnTo>
                  <a:pt x="1136976" y="2896402"/>
                </a:lnTo>
                <a:lnTo>
                  <a:pt x="1091811" y="2885262"/>
                </a:lnTo>
                <a:lnTo>
                  <a:pt x="1047208" y="2872739"/>
                </a:lnTo>
                <a:lnTo>
                  <a:pt x="1003190" y="2858857"/>
                </a:lnTo>
                <a:lnTo>
                  <a:pt x="959782" y="2843640"/>
                </a:lnTo>
                <a:lnTo>
                  <a:pt x="917008" y="2827113"/>
                </a:lnTo>
                <a:lnTo>
                  <a:pt x="874892" y="2809300"/>
                </a:lnTo>
                <a:lnTo>
                  <a:pt x="833458" y="2790225"/>
                </a:lnTo>
                <a:lnTo>
                  <a:pt x="792731" y="2769912"/>
                </a:lnTo>
                <a:lnTo>
                  <a:pt x="752734" y="2748386"/>
                </a:lnTo>
                <a:lnTo>
                  <a:pt x="713492" y="2725669"/>
                </a:lnTo>
                <a:lnTo>
                  <a:pt x="675028" y="2701788"/>
                </a:lnTo>
                <a:lnTo>
                  <a:pt x="637368" y="2676765"/>
                </a:lnTo>
                <a:lnTo>
                  <a:pt x="600534" y="2650625"/>
                </a:lnTo>
                <a:lnTo>
                  <a:pt x="564552" y="2623392"/>
                </a:lnTo>
                <a:lnTo>
                  <a:pt x="529446" y="2595091"/>
                </a:lnTo>
                <a:lnTo>
                  <a:pt x="495239" y="2565744"/>
                </a:lnTo>
                <a:lnTo>
                  <a:pt x="461956" y="2535378"/>
                </a:lnTo>
                <a:lnTo>
                  <a:pt x="429621" y="2504015"/>
                </a:lnTo>
                <a:lnTo>
                  <a:pt x="398258" y="2471680"/>
                </a:lnTo>
                <a:lnTo>
                  <a:pt x="367891" y="2438397"/>
                </a:lnTo>
                <a:lnTo>
                  <a:pt x="338545" y="2404190"/>
                </a:lnTo>
                <a:lnTo>
                  <a:pt x="310244" y="2369083"/>
                </a:lnTo>
                <a:lnTo>
                  <a:pt x="283011" y="2333101"/>
                </a:lnTo>
                <a:lnTo>
                  <a:pt x="256871" y="2296268"/>
                </a:lnTo>
                <a:lnTo>
                  <a:pt x="231848" y="2258608"/>
                </a:lnTo>
                <a:lnTo>
                  <a:pt x="207966" y="2220144"/>
                </a:lnTo>
                <a:lnTo>
                  <a:pt x="185250" y="2180902"/>
                </a:lnTo>
                <a:lnTo>
                  <a:pt x="163723" y="2140905"/>
                </a:lnTo>
                <a:lnTo>
                  <a:pt x="143410" y="2100177"/>
                </a:lnTo>
                <a:lnTo>
                  <a:pt x="124335" y="2058744"/>
                </a:lnTo>
                <a:lnTo>
                  <a:pt x="106522" y="2016628"/>
                </a:lnTo>
                <a:lnTo>
                  <a:pt x="89995" y="1973853"/>
                </a:lnTo>
                <a:lnTo>
                  <a:pt x="74779" y="1930445"/>
                </a:lnTo>
                <a:lnTo>
                  <a:pt x="60897" y="1886428"/>
                </a:lnTo>
                <a:lnTo>
                  <a:pt x="48374" y="1841825"/>
                </a:lnTo>
                <a:lnTo>
                  <a:pt x="37233" y="1796660"/>
                </a:lnTo>
                <a:lnTo>
                  <a:pt x="27500" y="1750958"/>
                </a:lnTo>
                <a:lnTo>
                  <a:pt x="19198" y="1704743"/>
                </a:lnTo>
                <a:lnTo>
                  <a:pt x="12351" y="1658039"/>
                </a:lnTo>
                <a:lnTo>
                  <a:pt x="6983" y="1610871"/>
                </a:lnTo>
                <a:lnTo>
                  <a:pt x="3120" y="1563261"/>
                </a:lnTo>
                <a:lnTo>
                  <a:pt x="784" y="1515236"/>
                </a:lnTo>
                <a:lnTo>
                  <a:pt x="0" y="1466818"/>
                </a:lnTo>
                <a:close/>
              </a:path>
            </a:pathLst>
          </a:custGeom>
          <a:ln w="2093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917124" y="3902092"/>
            <a:ext cx="967740" cy="833755"/>
          </a:xfrm>
          <a:custGeom>
            <a:avLst/>
            <a:gdLst/>
            <a:ahLst/>
            <a:cxnLst/>
            <a:rect l="l" t="t" r="r" b="b"/>
            <a:pathLst>
              <a:path w="967740" h="833754">
                <a:moveTo>
                  <a:pt x="483704" y="0"/>
                </a:moveTo>
                <a:lnTo>
                  <a:pt x="0" y="833395"/>
                </a:lnTo>
                <a:lnTo>
                  <a:pt x="967409" y="833395"/>
                </a:lnTo>
                <a:lnTo>
                  <a:pt x="483704" y="0"/>
                </a:lnTo>
                <a:close/>
              </a:path>
            </a:pathLst>
          </a:custGeom>
          <a:solidFill>
            <a:srgbClr val="F68D7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917124" y="3902092"/>
            <a:ext cx="967740" cy="833755"/>
          </a:xfrm>
          <a:custGeom>
            <a:avLst/>
            <a:gdLst/>
            <a:ahLst/>
            <a:cxnLst/>
            <a:rect l="l" t="t" r="r" b="b"/>
            <a:pathLst>
              <a:path w="967740" h="833754">
                <a:moveTo>
                  <a:pt x="0" y="833395"/>
                </a:moveTo>
                <a:lnTo>
                  <a:pt x="483704" y="0"/>
                </a:lnTo>
                <a:lnTo>
                  <a:pt x="967409" y="833395"/>
                </a:lnTo>
                <a:lnTo>
                  <a:pt x="0" y="833395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063058" y="3659194"/>
            <a:ext cx="967740" cy="835660"/>
          </a:xfrm>
          <a:custGeom>
            <a:avLst/>
            <a:gdLst/>
            <a:ahLst/>
            <a:cxnLst/>
            <a:rect l="l" t="t" r="r" b="b"/>
            <a:pathLst>
              <a:path w="967740" h="835660">
                <a:moveTo>
                  <a:pt x="967409" y="0"/>
                </a:moveTo>
                <a:lnTo>
                  <a:pt x="0" y="0"/>
                </a:lnTo>
                <a:lnTo>
                  <a:pt x="483704" y="835489"/>
                </a:lnTo>
                <a:lnTo>
                  <a:pt x="967409" y="0"/>
                </a:lnTo>
                <a:close/>
              </a:path>
            </a:pathLst>
          </a:custGeom>
          <a:solidFill>
            <a:srgbClr val="FFDD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063058" y="3659194"/>
            <a:ext cx="967740" cy="835660"/>
          </a:xfrm>
          <a:custGeom>
            <a:avLst/>
            <a:gdLst/>
            <a:ahLst/>
            <a:cxnLst/>
            <a:rect l="l" t="t" r="r" b="b"/>
            <a:pathLst>
              <a:path w="967740" h="835660">
                <a:moveTo>
                  <a:pt x="967409" y="0"/>
                </a:moveTo>
                <a:lnTo>
                  <a:pt x="483704" y="835489"/>
                </a:lnTo>
                <a:lnTo>
                  <a:pt x="0" y="0"/>
                </a:lnTo>
                <a:lnTo>
                  <a:pt x="967409" y="0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828265" y="2450979"/>
            <a:ext cx="833755" cy="967740"/>
          </a:xfrm>
          <a:custGeom>
            <a:avLst/>
            <a:gdLst/>
            <a:ahLst/>
            <a:cxnLst/>
            <a:rect l="l" t="t" r="r" b="b"/>
            <a:pathLst>
              <a:path w="833754" h="967739">
                <a:moveTo>
                  <a:pt x="833395" y="0"/>
                </a:moveTo>
                <a:lnTo>
                  <a:pt x="0" y="483704"/>
                </a:lnTo>
                <a:lnTo>
                  <a:pt x="833395" y="967409"/>
                </a:lnTo>
                <a:lnTo>
                  <a:pt x="833395" y="0"/>
                </a:lnTo>
                <a:close/>
              </a:path>
            </a:pathLst>
          </a:custGeom>
          <a:solidFill>
            <a:srgbClr val="7AC7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828265" y="2450979"/>
            <a:ext cx="833755" cy="967740"/>
          </a:xfrm>
          <a:custGeom>
            <a:avLst/>
            <a:gdLst/>
            <a:ahLst/>
            <a:cxnLst/>
            <a:rect l="l" t="t" r="r" b="b"/>
            <a:pathLst>
              <a:path w="833754" h="967739">
                <a:moveTo>
                  <a:pt x="833395" y="967409"/>
                </a:moveTo>
                <a:lnTo>
                  <a:pt x="0" y="483704"/>
                </a:lnTo>
                <a:lnTo>
                  <a:pt x="833395" y="0"/>
                </a:lnTo>
                <a:lnTo>
                  <a:pt x="833395" y="967409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478574" y="5346924"/>
            <a:ext cx="833755" cy="967740"/>
          </a:xfrm>
          <a:custGeom>
            <a:avLst/>
            <a:gdLst/>
            <a:ahLst/>
            <a:cxnLst/>
            <a:rect l="l" t="t" r="r" b="b"/>
            <a:pathLst>
              <a:path w="833754" h="967739">
                <a:moveTo>
                  <a:pt x="0" y="0"/>
                </a:moveTo>
                <a:lnTo>
                  <a:pt x="0" y="967409"/>
                </a:lnTo>
                <a:lnTo>
                  <a:pt x="833395" y="483704"/>
                </a:lnTo>
                <a:lnTo>
                  <a:pt x="0" y="0"/>
                </a:lnTo>
                <a:close/>
              </a:path>
            </a:pathLst>
          </a:custGeom>
          <a:solidFill>
            <a:srgbClr val="5EAE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478574" y="5346924"/>
            <a:ext cx="833755" cy="967740"/>
          </a:xfrm>
          <a:custGeom>
            <a:avLst/>
            <a:gdLst/>
            <a:ahLst/>
            <a:cxnLst/>
            <a:rect l="l" t="t" r="r" b="b"/>
            <a:pathLst>
              <a:path w="833754" h="967739">
                <a:moveTo>
                  <a:pt x="0" y="0"/>
                </a:moveTo>
                <a:lnTo>
                  <a:pt x="833395" y="483704"/>
                </a:lnTo>
                <a:lnTo>
                  <a:pt x="0" y="967409"/>
                </a:lnTo>
                <a:lnTo>
                  <a:pt x="0" y="0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264751" y="5117636"/>
            <a:ext cx="2347595" cy="2347595"/>
          </a:xfrm>
          <a:custGeom>
            <a:avLst/>
            <a:gdLst/>
            <a:ahLst/>
            <a:cxnLst/>
            <a:rect l="l" t="t" r="r" b="b"/>
            <a:pathLst>
              <a:path w="2347595" h="2347595">
                <a:moveTo>
                  <a:pt x="0" y="1173664"/>
                </a:moveTo>
                <a:lnTo>
                  <a:pt x="978" y="1125285"/>
                </a:lnTo>
                <a:lnTo>
                  <a:pt x="3890" y="1077405"/>
                </a:lnTo>
                <a:lnTo>
                  <a:pt x="8697" y="1030060"/>
                </a:lnTo>
                <a:lnTo>
                  <a:pt x="15361" y="983289"/>
                </a:lnTo>
                <a:lnTo>
                  <a:pt x="23844" y="937130"/>
                </a:lnTo>
                <a:lnTo>
                  <a:pt x="34109" y="891619"/>
                </a:lnTo>
                <a:lnTo>
                  <a:pt x="46118" y="846795"/>
                </a:lnTo>
                <a:lnTo>
                  <a:pt x="59834" y="802695"/>
                </a:lnTo>
                <a:lnTo>
                  <a:pt x="75218" y="759358"/>
                </a:lnTo>
                <a:lnTo>
                  <a:pt x="92232" y="716821"/>
                </a:lnTo>
                <a:lnTo>
                  <a:pt x="110839" y="675122"/>
                </a:lnTo>
                <a:lnTo>
                  <a:pt x="131002" y="634298"/>
                </a:lnTo>
                <a:lnTo>
                  <a:pt x="152682" y="594387"/>
                </a:lnTo>
                <a:lnTo>
                  <a:pt x="175842" y="555428"/>
                </a:lnTo>
                <a:lnTo>
                  <a:pt x="200443" y="517457"/>
                </a:lnTo>
                <a:lnTo>
                  <a:pt x="226449" y="480513"/>
                </a:lnTo>
                <a:lnTo>
                  <a:pt x="253821" y="444634"/>
                </a:lnTo>
                <a:lnTo>
                  <a:pt x="282522" y="409856"/>
                </a:lnTo>
                <a:lnTo>
                  <a:pt x="312513" y="376218"/>
                </a:lnTo>
                <a:lnTo>
                  <a:pt x="343758" y="343758"/>
                </a:lnTo>
                <a:lnTo>
                  <a:pt x="376218" y="312513"/>
                </a:lnTo>
                <a:lnTo>
                  <a:pt x="409856" y="282522"/>
                </a:lnTo>
                <a:lnTo>
                  <a:pt x="444634" y="253821"/>
                </a:lnTo>
                <a:lnTo>
                  <a:pt x="480513" y="226449"/>
                </a:lnTo>
                <a:lnTo>
                  <a:pt x="517457" y="200443"/>
                </a:lnTo>
                <a:lnTo>
                  <a:pt x="555428" y="175842"/>
                </a:lnTo>
                <a:lnTo>
                  <a:pt x="594387" y="152682"/>
                </a:lnTo>
                <a:lnTo>
                  <a:pt x="634298" y="131002"/>
                </a:lnTo>
                <a:lnTo>
                  <a:pt x="675122" y="110839"/>
                </a:lnTo>
                <a:lnTo>
                  <a:pt x="716821" y="92232"/>
                </a:lnTo>
                <a:lnTo>
                  <a:pt x="759358" y="75218"/>
                </a:lnTo>
                <a:lnTo>
                  <a:pt x="802695" y="59834"/>
                </a:lnTo>
                <a:lnTo>
                  <a:pt x="846795" y="46118"/>
                </a:lnTo>
                <a:lnTo>
                  <a:pt x="891619" y="34109"/>
                </a:lnTo>
                <a:lnTo>
                  <a:pt x="937130" y="23844"/>
                </a:lnTo>
                <a:lnTo>
                  <a:pt x="983289" y="15361"/>
                </a:lnTo>
                <a:lnTo>
                  <a:pt x="1030060" y="8697"/>
                </a:lnTo>
                <a:lnTo>
                  <a:pt x="1077405" y="3890"/>
                </a:lnTo>
                <a:lnTo>
                  <a:pt x="1125285" y="978"/>
                </a:lnTo>
                <a:lnTo>
                  <a:pt x="1173664" y="0"/>
                </a:lnTo>
                <a:lnTo>
                  <a:pt x="1222042" y="978"/>
                </a:lnTo>
                <a:lnTo>
                  <a:pt x="1269922" y="3890"/>
                </a:lnTo>
                <a:lnTo>
                  <a:pt x="1317267" y="8697"/>
                </a:lnTo>
                <a:lnTo>
                  <a:pt x="1364038" y="15361"/>
                </a:lnTo>
                <a:lnTo>
                  <a:pt x="1410197" y="23844"/>
                </a:lnTo>
                <a:lnTo>
                  <a:pt x="1455708" y="34109"/>
                </a:lnTo>
                <a:lnTo>
                  <a:pt x="1500532" y="46118"/>
                </a:lnTo>
                <a:lnTo>
                  <a:pt x="1544632" y="59834"/>
                </a:lnTo>
                <a:lnTo>
                  <a:pt x="1587969" y="75218"/>
                </a:lnTo>
                <a:lnTo>
                  <a:pt x="1630506" y="92232"/>
                </a:lnTo>
                <a:lnTo>
                  <a:pt x="1672205" y="110839"/>
                </a:lnTo>
                <a:lnTo>
                  <a:pt x="1713029" y="131002"/>
                </a:lnTo>
                <a:lnTo>
                  <a:pt x="1752940" y="152682"/>
                </a:lnTo>
                <a:lnTo>
                  <a:pt x="1791899" y="175842"/>
                </a:lnTo>
                <a:lnTo>
                  <a:pt x="1829870" y="200443"/>
                </a:lnTo>
                <a:lnTo>
                  <a:pt x="1866814" y="226449"/>
                </a:lnTo>
                <a:lnTo>
                  <a:pt x="1902693" y="253821"/>
                </a:lnTo>
                <a:lnTo>
                  <a:pt x="1937471" y="282522"/>
                </a:lnTo>
                <a:lnTo>
                  <a:pt x="1971109" y="312513"/>
                </a:lnTo>
                <a:lnTo>
                  <a:pt x="2003569" y="343758"/>
                </a:lnTo>
                <a:lnTo>
                  <a:pt x="2034814" y="376218"/>
                </a:lnTo>
                <a:lnTo>
                  <a:pt x="2064805" y="409856"/>
                </a:lnTo>
                <a:lnTo>
                  <a:pt x="2093506" y="444634"/>
                </a:lnTo>
                <a:lnTo>
                  <a:pt x="2120878" y="480513"/>
                </a:lnTo>
                <a:lnTo>
                  <a:pt x="2146884" y="517457"/>
                </a:lnTo>
                <a:lnTo>
                  <a:pt x="2171485" y="555428"/>
                </a:lnTo>
                <a:lnTo>
                  <a:pt x="2194645" y="594387"/>
                </a:lnTo>
                <a:lnTo>
                  <a:pt x="2216325" y="634298"/>
                </a:lnTo>
                <a:lnTo>
                  <a:pt x="2236488" y="675122"/>
                </a:lnTo>
                <a:lnTo>
                  <a:pt x="2255095" y="716821"/>
                </a:lnTo>
                <a:lnTo>
                  <a:pt x="2272110" y="759358"/>
                </a:lnTo>
                <a:lnTo>
                  <a:pt x="2287493" y="802695"/>
                </a:lnTo>
                <a:lnTo>
                  <a:pt x="2301209" y="846795"/>
                </a:lnTo>
                <a:lnTo>
                  <a:pt x="2313218" y="891619"/>
                </a:lnTo>
                <a:lnTo>
                  <a:pt x="2323483" y="937130"/>
                </a:lnTo>
                <a:lnTo>
                  <a:pt x="2331966" y="983289"/>
                </a:lnTo>
                <a:lnTo>
                  <a:pt x="2338630" y="1030060"/>
                </a:lnTo>
                <a:lnTo>
                  <a:pt x="2343437" y="1077405"/>
                </a:lnTo>
                <a:lnTo>
                  <a:pt x="2346349" y="1125285"/>
                </a:lnTo>
                <a:lnTo>
                  <a:pt x="2347328" y="1173664"/>
                </a:lnTo>
                <a:lnTo>
                  <a:pt x="2346349" y="1222042"/>
                </a:lnTo>
                <a:lnTo>
                  <a:pt x="2343437" y="1269922"/>
                </a:lnTo>
                <a:lnTo>
                  <a:pt x="2338630" y="1317267"/>
                </a:lnTo>
                <a:lnTo>
                  <a:pt x="2331966" y="1364038"/>
                </a:lnTo>
                <a:lnTo>
                  <a:pt x="2323483" y="1410197"/>
                </a:lnTo>
                <a:lnTo>
                  <a:pt x="2313218" y="1455708"/>
                </a:lnTo>
                <a:lnTo>
                  <a:pt x="2301209" y="1500532"/>
                </a:lnTo>
                <a:lnTo>
                  <a:pt x="2287493" y="1544632"/>
                </a:lnTo>
                <a:lnTo>
                  <a:pt x="2272110" y="1587969"/>
                </a:lnTo>
                <a:lnTo>
                  <a:pt x="2255095" y="1630506"/>
                </a:lnTo>
                <a:lnTo>
                  <a:pt x="2236488" y="1672205"/>
                </a:lnTo>
                <a:lnTo>
                  <a:pt x="2216325" y="1713029"/>
                </a:lnTo>
                <a:lnTo>
                  <a:pt x="2194645" y="1752940"/>
                </a:lnTo>
                <a:lnTo>
                  <a:pt x="2171485" y="1791899"/>
                </a:lnTo>
                <a:lnTo>
                  <a:pt x="2146884" y="1829870"/>
                </a:lnTo>
                <a:lnTo>
                  <a:pt x="2120878" y="1866814"/>
                </a:lnTo>
                <a:lnTo>
                  <a:pt x="2093506" y="1902693"/>
                </a:lnTo>
                <a:lnTo>
                  <a:pt x="2064805" y="1937471"/>
                </a:lnTo>
                <a:lnTo>
                  <a:pt x="2034814" y="1971109"/>
                </a:lnTo>
                <a:lnTo>
                  <a:pt x="2003569" y="2003569"/>
                </a:lnTo>
                <a:lnTo>
                  <a:pt x="1971109" y="2034814"/>
                </a:lnTo>
                <a:lnTo>
                  <a:pt x="1937471" y="2064805"/>
                </a:lnTo>
                <a:lnTo>
                  <a:pt x="1902693" y="2093506"/>
                </a:lnTo>
                <a:lnTo>
                  <a:pt x="1866814" y="2120878"/>
                </a:lnTo>
                <a:lnTo>
                  <a:pt x="1829870" y="2146884"/>
                </a:lnTo>
                <a:lnTo>
                  <a:pt x="1791899" y="2171485"/>
                </a:lnTo>
                <a:lnTo>
                  <a:pt x="1752940" y="2194645"/>
                </a:lnTo>
                <a:lnTo>
                  <a:pt x="1713029" y="2216325"/>
                </a:lnTo>
                <a:lnTo>
                  <a:pt x="1672205" y="2236488"/>
                </a:lnTo>
                <a:lnTo>
                  <a:pt x="1630506" y="2255095"/>
                </a:lnTo>
                <a:lnTo>
                  <a:pt x="1587969" y="2272110"/>
                </a:lnTo>
                <a:lnTo>
                  <a:pt x="1544632" y="2287493"/>
                </a:lnTo>
                <a:lnTo>
                  <a:pt x="1500532" y="2301209"/>
                </a:lnTo>
                <a:lnTo>
                  <a:pt x="1455708" y="2313218"/>
                </a:lnTo>
                <a:lnTo>
                  <a:pt x="1410197" y="2323483"/>
                </a:lnTo>
                <a:lnTo>
                  <a:pt x="1364038" y="2331966"/>
                </a:lnTo>
                <a:lnTo>
                  <a:pt x="1317267" y="2338630"/>
                </a:lnTo>
                <a:lnTo>
                  <a:pt x="1269922" y="2343437"/>
                </a:lnTo>
                <a:lnTo>
                  <a:pt x="1222042" y="2346349"/>
                </a:lnTo>
                <a:lnTo>
                  <a:pt x="1173664" y="2347328"/>
                </a:lnTo>
                <a:lnTo>
                  <a:pt x="1125285" y="2346349"/>
                </a:lnTo>
                <a:lnTo>
                  <a:pt x="1077405" y="2343437"/>
                </a:lnTo>
                <a:lnTo>
                  <a:pt x="1030060" y="2338630"/>
                </a:lnTo>
                <a:lnTo>
                  <a:pt x="983289" y="2331966"/>
                </a:lnTo>
                <a:lnTo>
                  <a:pt x="937130" y="2323483"/>
                </a:lnTo>
                <a:lnTo>
                  <a:pt x="891619" y="2313218"/>
                </a:lnTo>
                <a:lnTo>
                  <a:pt x="846795" y="2301209"/>
                </a:lnTo>
                <a:lnTo>
                  <a:pt x="802695" y="2287493"/>
                </a:lnTo>
                <a:lnTo>
                  <a:pt x="759358" y="2272110"/>
                </a:lnTo>
                <a:lnTo>
                  <a:pt x="716821" y="2255095"/>
                </a:lnTo>
                <a:lnTo>
                  <a:pt x="675122" y="2236488"/>
                </a:lnTo>
                <a:lnTo>
                  <a:pt x="634298" y="2216325"/>
                </a:lnTo>
                <a:lnTo>
                  <a:pt x="594387" y="2194645"/>
                </a:lnTo>
                <a:lnTo>
                  <a:pt x="555428" y="2171485"/>
                </a:lnTo>
                <a:lnTo>
                  <a:pt x="517457" y="2146884"/>
                </a:lnTo>
                <a:lnTo>
                  <a:pt x="480513" y="2120878"/>
                </a:lnTo>
                <a:lnTo>
                  <a:pt x="444634" y="2093506"/>
                </a:lnTo>
                <a:lnTo>
                  <a:pt x="409856" y="2064805"/>
                </a:lnTo>
                <a:lnTo>
                  <a:pt x="376218" y="2034814"/>
                </a:lnTo>
                <a:lnTo>
                  <a:pt x="343758" y="2003569"/>
                </a:lnTo>
                <a:lnTo>
                  <a:pt x="312513" y="1971109"/>
                </a:lnTo>
                <a:lnTo>
                  <a:pt x="282522" y="1937471"/>
                </a:lnTo>
                <a:lnTo>
                  <a:pt x="253821" y="1902693"/>
                </a:lnTo>
                <a:lnTo>
                  <a:pt x="226449" y="1866814"/>
                </a:lnTo>
                <a:lnTo>
                  <a:pt x="200443" y="1829870"/>
                </a:lnTo>
                <a:lnTo>
                  <a:pt x="175842" y="1791899"/>
                </a:lnTo>
                <a:lnTo>
                  <a:pt x="152682" y="1752940"/>
                </a:lnTo>
                <a:lnTo>
                  <a:pt x="131002" y="1713029"/>
                </a:lnTo>
                <a:lnTo>
                  <a:pt x="110839" y="1672205"/>
                </a:lnTo>
                <a:lnTo>
                  <a:pt x="92232" y="1630506"/>
                </a:lnTo>
                <a:lnTo>
                  <a:pt x="75218" y="1587969"/>
                </a:lnTo>
                <a:lnTo>
                  <a:pt x="59834" y="1544632"/>
                </a:lnTo>
                <a:lnTo>
                  <a:pt x="46118" y="1500532"/>
                </a:lnTo>
                <a:lnTo>
                  <a:pt x="34109" y="1455708"/>
                </a:lnTo>
                <a:lnTo>
                  <a:pt x="23844" y="1410197"/>
                </a:lnTo>
                <a:lnTo>
                  <a:pt x="15361" y="1364038"/>
                </a:lnTo>
                <a:lnTo>
                  <a:pt x="8697" y="1317267"/>
                </a:lnTo>
                <a:lnTo>
                  <a:pt x="3890" y="1269922"/>
                </a:lnTo>
                <a:lnTo>
                  <a:pt x="978" y="1222042"/>
                </a:lnTo>
                <a:lnTo>
                  <a:pt x="0" y="1173664"/>
                </a:lnTo>
                <a:close/>
              </a:path>
            </a:pathLst>
          </a:custGeom>
          <a:ln w="2093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55892" y="5947890"/>
            <a:ext cx="617855" cy="534035"/>
          </a:xfrm>
          <a:custGeom>
            <a:avLst/>
            <a:gdLst/>
            <a:ahLst/>
            <a:cxnLst/>
            <a:rect l="l" t="t" r="r" b="b"/>
            <a:pathLst>
              <a:path w="617855" h="534035">
                <a:moveTo>
                  <a:pt x="617717" y="0"/>
                </a:moveTo>
                <a:lnTo>
                  <a:pt x="0" y="0"/>
                </a:lnTo>
                <a:lnTo>
                  <a:pt x="308858" y="533959"/>
                </a:lnTo>
                <a:lnTo>
                  <a:pt x="617717" y="0"/>
                </a:lnTo>
                <a:close/>
              </a:path>
            </a:pathLst>
          </a:custGeom>
          <a:solidFill>
            <a:srgbClr val="FFDD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55892" y="5947890"/>
            <a:ext cx="617855" cy="534035"/>
          </a:xfrm>
          <a:custGeom>
            <a:avLst/>
            <a:gdLst/>
            <a:ahLst/>
            <a:cxnLst/>
            <a:rect l="l" t="t" r="r" b="b"/>
            <a:pathLst>
              <a:path w="617855" h="534035">
                <a:moveTo>
                  <a:pt x="617717" y="0"/>
                </a:moveTo>
                <a:lnTo>
                  <a:pt x="308858" y="533959"/>
                </a:lnTo>
                <a:lnTo>
                  <a:pt x="0" y="0"/>
                </a:lnTo>
                <a:lnTo>
                  <a:pt x="617717" y="0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115945" y="4865313"/>
            <a:ext cx="534035" cy="620395"/>
          </a:xfrm>
          <a:custGeom>
            <a:avLst/>
            <a:gdLst/>
            <a:ahLst/>
            <a:cxnLst/>
            <a:rect l="l" t="t" r="r" b="b"/>
            <a:pathLst>
              <a:path w="534035" h="620395">
                <a:moveTo>
                  <a:pt x="533959" y="0"/>
                </a:moveTo>
                <a:lnTo>
                  <a:pt x="0" y="309905"/>
                </a:lnTo>
                <a:lnTo>
                  <a:pt x="533959" y="619811"/>
                </a:lnTo>
                <a:lnTo>
                  <a:pt x="533959" y="0"/>
                </a:lnTo>
                <a:close/>
              </a:path>
            </a:pathLst>
          </a:custGeom>
          <a:solidFill>
            <a:srgbClr val="7AC7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115945" y="4865313"/>
            <a:ext cx="534035" cy="620395"/>
          </a:xfrm>
          <a:custGeom>
            <a:avLst/>
            <a:gdLst/>
            <a:ahLst/>
            <a:cxnLst/>
            <a:rect l="l" t="t" r="r" b="b"/>
            <a:pathLst>
              <a:path w="534035" h="620395">
                <a:moveTo>
                  <a:pt x="533959" y="619811"/>
                </a:moveTo>
                <a:lnTo>
                  <a:pt x="0" y="309905"/>
                </a:lnTo>
                <a:lnTo>
                  <a:pt x="533959" y="0"/>
                </a:lnTo>
                <a:lnTo>
                  <a:pt x="533959" y="619811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115945" y="7124695"/>
            <a:ext cx="534035" cy="617855"/>
          </a:xfrm>
          <a:custGeom>
            <a:avLst/>
            <a:gdLst/>
            <a:ahLst/>
            <a:cxnLst/>
            <a:rect l="l" t="t" r="r" b="b"/>
            <a:pathLst>
              <a:path w="534035" h="617854">
                <a:moveTo>
                  <a:pt x="0" y="0"/>
                </a:moveTo>
                <a:lnTo>
                  <a:pt x="0" y="617717"/>
                </a:lnTo>
                <a:lnTo>
                  <a:pt x="533959" y="308858"/>
                </a:lnTo>
                <a:lnTo>
                  <a:pt x="0" y="0"/>
                </a:lnTo>
                <a:close/>
              </a:path>
            </a:pathLst>
          </a:custGeom>
          <a:solidFill>
            <a:srgbClr val="5EAE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115945" y="7124695"/>
            <a:ext cx="534035" cy="617855"/>
          </a:xfrm>
          <a:custGeom>
            <a:avLst/>
            <a:gdLst/>
            <a:ahLst/>
            <a:cxnLst/>
            <a:rect l="l" t="t" r="r" b="b"/>
            <a:pathLst>
              <a:path w="534035" h="617854">
                <a:moveTo>
                  <a:pt x="0" y="0"/>
                </a:moveTo>
                <a:lnTo>
                  <a:pt x="533959" y="308858"/>
                </a:lnTo>
                <a:lnTo>
                  <a:pt x="0" y="617717"/>
                </a:lnTo>
                <a:lnTo>
                  <a:pt x="0" y="0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0677097" y="2914790"/>
            <a:ext cx="2933700" cy="2933700"/>
          </a:xfrm>
          <a:custGeom>
            <a:avLst/>
            <a:gdLst/>
            <a:ahLst/>
            <a:cxnLst/>
            <a:rect l="l" t="t" r="r" b="b"/>
            <a:pathLst>
              <a:path w="2933700" h="2933700">
                <a:moveTo>
                  <a:pt x="0" y="1466818"/>
                </a:moveTo>
                <a:lnTo>
                  <a:pt x="784" y="1418400"/>
                </a:lnTo>
                <a:lnTo>
                  <a:pt x="3120" y="1370374"/>
                </a:lnTo>
                <a:lnTo>
                  <a:pt x="6983" y="1322765"/>
                </a:lnTo>
                <a:lnTo>
                  <a:pt x="12351" y="1275596"/>
                </a:lnTo>
                <a:lnTo>
                  <a:pt x="19198" y="1228893"/>
                </a:lnTo>
                <a:lnTo>
                  <a:pt x="27500" y="1182678"/>
                </a:lnTo>
                <a:lnTo>
                  <a:pt x="37233" y="1136976"/>
                </a:lnTo>
                <a:lnTo>
                  <a:pt x="48374" y="1091811"/>
                </a:lnTo>
                <a:lnTo>
                  <a:pt x="60897" y="1047208"/>
                </a:lnTo>
                <a:lnTo>
                  <a:pt x="74779" y="1003190"/>
                </a:lnTo>
                <a:lnTo>
                  <a:pt x="89995" y="959782"/>
                </a:lnTo>
                <a:lnTo>
                  <a:pt x="106522" y="917008"/>
                </a:lnTo>
                <a:lnTo>
                  <a:pt x="124335" y="874892"/>
                </a:lnTo>
                <a:lnTo>
                  <a:pt x="143410" y="833458"/>
                </a:lnTo>
                <a:lnTo>
                  <a:pt x="163723" y="792731"/>
                </a:lnTo>
                <a:lnTo>
                  <a:pt x="185250" y="752734"/>
                </a:lnTo>
                <a:lnTo>
                  <a:pt x="207966" y="713492"/>
                </a:lnTo>
                <a:lnTo>
                  <a:pt x="231848" y="675028"/>
                </a:lnTo>
                <a:lnTo>
                  <a:pt x="256871" y="637368"/>
                </a:lnTo>
                <a:lnTo>
                  <a:pt x="283011" y="600534"/>
                </a:lnTo>
                <a:lnTo>
                  <a:pt x="310244" y="564552"/>
                </a:lnTo>
                <a:lnTo>
                  <a:pt x="338545" y="529446"/>
                </a:lnTo>
                <a:lnTo>
                  <a:pt x="367891" y="495239"/>
                </a:lnTo>
                <a:lnTo>
                  <a:pt x="398258" y="461956"/>
                </a:lnTo>
                <a:lnTo>
                  <a:pt x="429621" y="429621"/>
                </a:lnTo>
                <a:lnTo>
                  <a:pt x="461956" y="398258"/>
                </a:lnTo>
                <a:lnTo>
                  <a:pt x="495239" y="367891"/>
                </a:lnTo>
                <a:lnTo>
                  <a:pt x="529446" y="338545"/>
                </a:lnTo>
                <a:lnTo>
                  <a:pt x="564552" y="310244"/>
                </a:lnTo>
                <a:lnTo>
                  <a:pt x="600534" y="283011"/>
                </a:lnTo>
                <a:lnTo>
                  <a:pt x="637368" y="256871"/>
                </a:lnTo>
                <a:lnTo>
                  <a:pt x="675028" y="231848"/>
                </a:lnTo>
                <a:lnTo>
                  <a:pt x="713492" y="207966"/>
                </a:lnTo>
                <a:lnTo>
                  <a:pt x="752734" y="185250"/>
                </a:lnTo>
                <a:lnTo>
                  <a:pt x="792731" y="163723"/>
                </a:lnTo>
                <a:lnTo>
                  <a:pt x="833458" y="143410"/>
                </a:lnTo>
                <a:lnTo>
                  <a:pt x="874892" y="124335"/>
                </a:lnTo>
                <a:lnTo>
                  <a:pt x="917008" y="106522"/>
                </a:lnTo>
                <a:lnTo>
                  <a:pt x="959782" y="89995"/>
                </a:lnTo>
                <a:lnTo>
                  <a:pt x="1003190" y="74779"/>
                </a:lnTo>
                <a:lnTo>
                  <a:pt x="1047208" y="60897"/>
                </a:lnTo>
                <a:lnTo>
                  <a:pt x="1091811" y="48374"/>
                </a:lnTo>
                <a:lnTo>
                  <a:pt x="1136976" y="37233"/>
                </a:lnTo>
                <a:lnTo>
                  <a:pt x="1182678" y="27500"/>
                </a:lnTo>
                <a:lnTo>
                  <a:pt x="1228893" y="19198"/>
                </a:lnTo>
                <a:lnTo>
                  <a:pt x="1275596" y="12351"/>
                </a:lnTo>
                <a:lnTo>
                  <a:pt x="1322765" y="6983"/>
                </a:lnTo>
                <a:lnTo>
                  <a:pt x="1370374" y="3120"/>
                </a:lnTo>
                <a:lnTo>
                  <a:pt x="1418400" y="784"/>
                </a:lnTo>
                <a:lnTo>
                  <a:pt x="1466818" y="0"/>
                </a:lnTo>
                <a:lnTo>
                  <a:pt x="1515236" y="784"/>
                </a:lnTo>
                <a:lnTo>
                  <a:pt x="1563261" y="3120"/>
                </a:lnTo>
                <a:lnTo>
                  <a:pt x="1610871" y="6983"/>
                </a:lnTo>
                <a:lnTo>
                  <a:pt x="1658039" y="12351"/>
                </a:lnTo>
                <a:lnTo>
                  <a:pt x="1704743" y="19198"/>
                </a:lnTo>
                <a:lnTo>
                  <a:pt x="1750958" y="27500"/>
                </a:lnTo>
                <a:lnTo>
                  <a:pt x="1796660" y="37233"/>
                </a:lnTo>
                <a:lnTo>
                  <a:pt x="1841825" y="48374"/>
                </a:lnTo>
                <a:lnTo>
                  <a:pt x="1886428" y="60897"/>
                </a:lnTo>
                <a:lnTo>
                  <a:pt x="1930445" y="74779"/>
                </a:lnTo>
                <a:lnTo>
                  <a:pt x="1973853" y="89995"/>
                </a:lnTo>
                <a:lnTo>
                  <a:pt x="2016628" y="106522"/>
                </a:lnTo>
                <a:lnTo>
                  <a:pt x="2058744" y="124335"/>
                </a:lnTo>
                <a:lnTo>
                  <a:pt x="2100177" y="143410"/>
                </a:lnTo>
                <a:lnTo>
                  <a:pt x="2140905" y="163723"/>
                </a:lnTo>
                <a:lnTo>
                  <a:pt x="2180902" y="185250"/>
                </a:lnTo>
                <a:lnTo>
                  <a:pt x="2220144" y="207966"/>
                </a:lnTo>
                <a:lnTo>
                  <a:pt x="2258608" y="231848"/>
                </a:lnTo>
                <a:lnTo>
                  <a:pt x="2296268" y="256871"/>
                </a:lnTo>
                <a:lnTo>
                  <a:pt x="2333101" y="283011"/>
                </a:lnTo>
                <a:lnTo>
                  <a:pt x="2369083" y="310244"/>
                </a:lnTo>
                <a:lnTo>
                  <a:pt x="2404190" y="338545"/>
                </a:lnTo>
                <a:lnTo>
                  <a:pt x="2438397" y="367891"/>
                </a:lnTo>
                <a:lnTo>
                  <a:pt x="2471680" y="398258"/>
                </a:lnTo>
                <a:lnTo>
                  <a:pt x="2504015" y="429621"/>
                </a:lnTo>
                <a:lnTo>
                  <a:pt x="2535378" y="461956"/>
                </a:lnTo>
                <a:lnTo>
                  <a:pt x="2565744" y="495239"/>
                </a:lnTo>
                <a:lnTo>
                  <a:pt x="2595091" y="529446"/>
                </a:lnTo>
                <a:lnTo>
                  <a:pt x="2623392" y="564552"/>
                </a:lnTo>
                <a:lnTo>
                  <a:pt x="2650625" y="600534"/>
                </a:lnTo>
                <a:lnTo>
                  <a:pt x="2676765" y="637368"/>
                </a:lnTo>
                <a:lnTo>
                  <a:pt x="2701788" y="675028"/>
                </a:lnTo>
                <a:lnTo>
                  <a:pt x="2725669" y="713492"/>
                </a:lnTo>
                <a:lnTo>
                  <a:pt x="2748386" y="752734"/>
                </a:lnTo>
                <a:lnTo>
                  <a:pt x="2769912" y="792731"/>
                </a:lnTo>
                <a:lnTo>
                  <a:pt x="2790225" y="833458"/>
                </a:lnTo>
                <a:lnTo>
                  <a:pt x="2809300" y="874892"/>
                </a:lnTo>
                <a:lnTo>
                  <a:pt x="2827113" y="917008"/>
                </a:lnTo>
                <a:lnTo>
                  <a:pt x="2843640" y="959782"/>
                </a:lnTo>
                <a:lnTo>
                  <a:pt x="2858857" y="1003190"/>
                </a:lnTo>
                <a:lnTo>
                  <a:pt x="2872739" y="1047208"/>
                </a:lnTo>
                <a:lnTo>
                  <a:pt x="2885262" y="1091811"/>
                </a:lnTo>
                <a:lnTo>
                  <a:pt x="2896402" y="1136976"/>
                </a:lnTo>
                <a:lnTo>
                  <a:pt x="2906136" y="1182678"/>
                </a:lnTo>
                <a:lnTo>
                  <a:pt x="2914438" y="1228893"/>
                </a:lnTo>
                <a:lnTo>
                  <a:pt x="2921285" y="1275596"/>
                </a:lnTo>
                <a:lnTo>
                  <a:pt x="2926652" y="1322765"/>
                </a:lnTo>
                <a:lnTo>
                  <a:pt x="2930516" y="1370374"/>
                </a:lnTo>
                <a:lnTo>
                  <a:pt x="2932852" y="1418400"/>
                </a:lnTo>
                <a:lnTo>
                  <a:pt x="2933636" y="1466818"/>
                </a:lnTo>
                <a:lnTo>
                  <a:pt x="2932852" y="1515236"/>
                </a:lnTo>
                <a:lnTo>
                  <a:pt x="2930516" y="1563261"/>
                </a:lnTo>
                <a:lnTo>
                  <a:pt x="2926652" y="1610871"/>
                </a:lnTo>
                <a:lnTo>
                  <a:pt x="2921285" y="1658039"/>
                </a:lnTo>
                <a:lnTo>
                  <a:pt x="2914438" y="1704743"/>
                </a:lnTo>
                <a:lnTo>
                  <a:pt x="2906136" y="1750958"/>
                </a:lnTo>
                <a:lnTo>
                  <a:pt x="2896402" y="1796660"/>
                </a:lnTo>
                <a:lnTo>
                  <a:pt x="2885262" y="1841825"/>
                </a:lnTo>
                <a:lnTo>
                  <a:pt x="2872739" y="1886428"/>
                </a:lnTo>
                <a:lnTo>
                  <a:pt x="2858857" y="1930445"/>
                </a:lnTo>
                <a:lnTo>
                  <a:pt x="2843640" y="1973853"/>
                </a:lnTo>
                <a:lnTo>
                  <a:pt x="2827113" y="2016628"/>
                </a:lnTo>
                <a:lnTo>
                  <a:pt x="2809300" y="2058744"/>
                </a:lnTo>
                <a:lnTo>
                  <a:pt x="2790225" y="2100177"/>
                </a:lnTo>
                <a:lnTo>
                  <a:pt x="2769912" y="2140905"/>
                </a:lnTo>
                <a:lnTo>
                  <a:pt x="2748386" y="2180902"/>
                </a:lnTo>
                <a:lnTo>
                  <a:pt x="2725669" y="2220144"/>
                </a:lnTo>
                <a:lnTo>
                  <a:pt x="2701788" y="2258608"/>
                </a:lnTo>
                <a:lnTo>
                  <a:pt x="2676765" y="2296268"/>
                </a:lnTo>
                <a:lnTo>
                  <a:pt x="2650625" y="2333101"/>
                </a:lnTo>
                <a:lnTo>
                  <a:pt x="2623392" y="2369083"/>
                </a:lnTo>
                <a:lnTo>
                  <a:pt x="2595091" y="2404190"/>
                </a:lnTo>
                <a:lnTo>
                  <a:pt x="2565744" y="2438397"/>
                </a:lnTo>
                <a:lnTo>
                  <a:pt x="2535378" y="2471680"/>
                </a:lnTo>
                <a:lnTo>
                  <a:pt x="2504015" y="2504015"/>
                </a:lnTo>
                <a:lnTo>
                  <a:pt x="2471680" y="2535378"/>
                </a:lnTo>
                <a:lnTo>
                  <a:pt x="2438397" y="2565744"/>
                </a:lnTo>
                <a:lnTo>
                  <a:pt x="2404190" y="2595091"/>
                </a:lnTo>
                <a:lnTo>
                  <a:pt x="2369083" y="2623392"/>
                </a:lnTo>
                <a:lnTo>
                  <a:pt x="2333101" y="2650625"/>
                </a:lnTo>
                <a:lnTo>
                  <a:pt x="2296268" y="2676765"/>
                </a:lnTo>
                <a:lnTo>
                  <a:pt x="2258608" y="2701788"/>
                </a:lnTo>
                <a:lnTo>
                  <a:pt x="2220144" y="2725669"/>
                </a:lnTo>
                <a:lnTo>
                  <a:pt x="2180902" y="2748386"/>
                </a:lnTo>
                <a:lnTo>
                  <a:pt x="2140905" y="2769912"/>
                </a:lnTo>
                <a:lnTo>
                  <a:pt x="2100177" y="2790225"/>
                </a:lnTo>
                <a:lnTo>
                  <a:pt x="2058744" y="2809300"/>
                </a:lnTo>
                <a:lnTo>
                  <a:pt x="2016628" y="2827113"/>
                </a:lnTo>
                <a:lnTo>
                  <a:pt x="1973853" y="2843640"/>
                </a:lnTo>
                <a:lnTo>
                  <a:pt x="1930445" y="2858857"/>
                </a:lnTo>
                <a:lnTo>
                  <a:pt x="1886428" y="2872739"/>
                </a:lnTo>
                <a:lnTo>
                  <a:pt x="1841825" y="2885262"/>
                </a:lnTo>
                <a:lnTo>
                  <a:pt x="1796660" y="2896402"/>
                </a:lnTo>
                <a:lnTo>
                  <a:pt x="1750958" y="2906136"/>
                </a:lnTo>
                <a:lnTo>
                  <a:pt x="1704743" y="2914438"/>
                </a:lnTo>
                <a:lnTo>
                  <a:pt x="1658039" y="2921285"/>
                </a:lnTo>
                <a:lnTo>
                  <a:pt x="1610871" y="2926652"/>
                </a:lnTo>
                <a:lnTo>
                  <a:pt x="1563261" y="2930516"/>
                </a:lnTo>
                <a:lnTo>
                  <a:pt x="1515236" y="2932852"/>
                </a:lnTo>
                <a:lnTo>
                  <a:pt x="1466818" y="2933636"/>
                </a:lnTo>
                <a:lnTo>
                  <a:pt x="1418400" y="2932852"/>
                </a:lnTo>
                <a:lnTo>
                  <a:pt x="1370374" y="2930516"/>
                </a:lnTo>
                <a:lnTo>
                  <a:pt x="1322765" y="2926652"/>
                </a:lnTo>
                <a:lnTo>
                  <a:pt x="1275596" y="2921285"/>
                </a:lnTo>
                <a:lnTo>
                  <a:pt x="1228893" y="2914438"/>
                </a:lnTo>
                <a:lnTo>
                  <a:pt x="1182678" y="2906136"/>
                </a:lnTo>
                <a:lnTo>
                  <a:pt x="1136976" y="2896402"/>
                </a:lnTo>
                <a:lnTo>
                  <a:pt x="1091811" y="2885262"/>
                </a:lnTo>
                <a:lnTo>
                  <a:pt x="1047208" y="2872739"/>
                </a:lnTo>
                <a:lnTo>
                  <a:pt x="1003190" y="2858857"/>
                </a:lnTo>
                <a:lnTo>
                  <a:pt x="959782" y="2843640"/>
                </a:lnTo>
                <a:lnTo>
                  <a:pt x="917008" y="2827113"/>
                </a:lnTo>
                <a:lnTo>
                  <a:pt x="874892" y="2809300"/>
                </a:lnTo>
                <a:lnTo>
                  <a:pt x="833458" y="2790225"/>
                </a:lnTo>
                <a:lnTo>
                  <a:pt x="792731" y="2769912"/>
                </a:lnTo>
                <a:lnTo>
                  <a:pt x="752734" y="2748386"/>
                </a:lnTo>
                <a:lnTo>
                  <a:pt x="713492" y="2725669"/>
                </a:lnTo>
                <a:lnTo>
                  <a:pt x="675028" y="2701788"/>
                </a:lnTo>
                <a:lnTo>
                  <a:pt x="637368" y="2676765"/>
                </a:lnTo>
                <a:lnTo>
                  <a:pt x="600534" y="2650625"/>
                </a:lnTo>
                <a:lnTo>
                  <a:pt x="564552" y="2623392"/>
                </a:lnTo>
                <a:lnTo>
                  <a:pt x="529446" y="2595091"/>
                </a:lnTo>
                <a:lnTo>
                  <a:pt x="495239" y="2565744"/>
                </a:lnTo>
                <a:lnTo>
                  <a:pt x="461956" y="2535378"/>
                </a:lnTo>
                <a:lnTo>
                  <a:pt x="429621" y="2504015"/>
                </a:lnTo>
                <a:lnTo>
                  <a:pt x="398258" y="2471680"/>
                </a:lnTo>
                <a:lnTo>
                  <a:pt x="367891" y="2438397"/>
                </a:lnTo>
                <a:lnTo>
                  <a:pt x="338545" y="2404190"/>
                </a:lnTo>
                <a:lnTo>
                  <a:pt x="310244" y="2369083"/>
                </a:lnTo>
                <a:lnTo>
                  <a:pt x="283011" y="2333101"/>
                </a:lnTo>
                <a:lnTo>
                  <a:pt x="256871" y="2296268"/>
                </a:lnTo>
                <a:lnTo>
                  <a:pt x="231848" y="2258608"/>
                </a:lnTo>
                <a:lnTo>
                  <a:pt x="207966" y="2220144"/>
                </a:lnTo>
                <a:lnTo>
                  <a:pt x="185250" y="2180902"/>
                </a:lnTo>
                <a:lnTo>
                  <a:pt x="163723" y="2140905"/>
                </a:lnTo>
                <a:lnTo>
                  <a:pt x="143410" y="2100177"/>
                </a:lnTo>
                <a:lnTo>
                  <a:pt x="124335" y="2058744"/>
                </a:lnTo>
                <a:lnTo>
                  <a:pt x="106522" y="2016628"/>
                </a:lnTo>
                <a:lnTo>
                  <a:pt x="89995" y="1973853"/>
                </a:lnTo>
                <a:lnTo>
                  <a:pt x="74779" y="1930445"/>
                </a:lnTo>
                <a:lnTo>
                  <a:pt x="60897" y="1886428"/>
                </a:lnTo>
                <a:lnTo>
                  <a:pt x="48374" y="1841825"/>
                </a:lnTo>
                <a:lnTo>
                  <a:pt x="37233" y="1796660"/>
                </a:lnTo>
                <a:lnTo>
                  <a:pt x="27500" y="1750958"/>
                </a:lnTo>
                <a:lnTo>
                  <a:pt x="19198" y="1704743"/>
                </a:lnTo>
                <a:lnTo>
                  <a:pt x="12351" y="1658039"/>
                </a:lnTo>
                <a:lnTo>
                  <a:pt x="6983" y="1610871"/>
                </a:lnTo>
                <a:lnTo>
                  <a:pt x="3120" y="1563261"/>
                </a:lnTo>
                <a:lnTo>
                  <a:pt x="784" y="1515236"/>
                </a:lnTo>
                <a:lnTo>
                  <a:pt x="0" y="1466818"/>
                </a:lnTo>
                <a:close/>
              </a:path>
            </a:pathLst>
          </a:custGeom>
          <a:ln w="2093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3052694" y="3902092"/>
            <a:ext cx="967740" cy="833755"/>
          </a:xfrm>
          <a:custGeom>
            <a:avLst/>
            <a:gdLst/>
            <a:ahLst/>
            <a:cxnLst/>
            <a:rect l="l" t="t" r="r" b="b"/>
            <a:pathLst>
              <a:path w="967740" h="833754">
                <a:moveTo>
                  <a:pt x="483704" y="0"/>
                </a:moveTo>
                <a:lnTo>
                  <a:pt x="0" y="833395"/>
                </a:lnTo>
                <a:lnTo>
                  <a:pt x="967409" y="833395"/>
                </a:lnTo>
                <a:lnTo>
                  <a:pt x="483704" y="0"/>
                </a:lnTo>
                <a:close/>
              </a:path>
            </a:pathLst>
          </a:custGeom>
          <a:solidFill>
            <a:srgbClr val="F68D7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3052694" y="3902092"/>
            <a:ext cx="967740" cy="833755"/>
          </a:xfrm>
          <a:custGeom>
            <a:avLst/>
            <a:gdLst/>
            <a:ahLst/>
            <a:cxnLst/>
            <a:rect l="l" t="t" r="r" b="b"/>
            <a:pathLst>
              <a:path w="967740" h="833754">
                <a:moveTo>
                  <a:pt x="0" y="833395"/>
                </a:moveTo>
                <a:lnTo>
                  <a:pt x="483704" y="0"/>
                </a:lnTo>
                <a:lnTo>
                  <a:pt x="967409" y="833395"/>
                </a:lnTo>
                <a:lnTo>
                  <a:pt x="0" y="833395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0198627" y="3659194"/>
            <a:ext cx="967740" cy="835660"/>
          </a:xfrm>
          <a:custGeom>
            <a:avLst/>
            <a:gdLst/>
            <a:ahLst/>
            <a:cxnLst/>
            <a:rect l="l" t="t" r="r" b="b"/>
            <a:pathLst>
              <a:path w="967740" h="835660">
                <a:moveTo>
                  <a:pt x="967409" y="0"/>
                </a:moveTo>
                <a:lnTo>
                  <a:pt x="0" y="0"/>
                </a:lnTo>
                <a:lnTo>
                  <a:pt x="483704" y="835489"/>
                </a:lnTo>
                <a:lnTo>
                  <a:pt x="967409" y="0"/>
                </a:lnTo>
                <a:close/>
              </a:path>
            </a:pathLst>
          </a:custGeom>
          <a:solidFill>
            <a:srgbClr val="FFDD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0198627" y="3659194"/>
            <a:ext cx="967740" cy="835660"/>
          </a:xfrm>
          <a:custGeom>
            <a:avLst/>
            <a:gdLst/>
            <a:ahLst/>
            <a:cxnLst/>
            <a:rect l="l" t="t" r="r" b="b"/>
            <a:pathLst>
              <a:path w="967740" h="835660">
                <a:moveTo>
                  <a:pt x="967409" y="0"/>
                </a:moveTo>
                <a:lnTo>
                  <a:pt x="483704" y="835489"/>
                </a:lnTo>
                <a:lnTo>
                  <a:pt x="0" y="0"/>
                </a:lnTo>
                <a:lnTo>
                  <a:pt x="967409" y="0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1963834" y="2450979"/>
            <a:ext cx="833755" cy="967740"/>
          </a:xfrm>
          <a:custGeom>
            <a:avLst/>
            <a:gdLst/>
            <a:ahLst/>
            <a:cxnLst/>
            <a:rect l="l" t="t" r="r" b="b"/>
            <a:pathLst>
              <a:path w="833754" h="967739">
                <a:moveTo>
                  <a:pt x="833395" y="0"/>
                </a:moveTo>
                <a:lnTo>
                  <a:pt x="0" y="483704"/>
                </a:lnTo>
                <a:lnTo>
                  <a:pt x="833395" y="967409"/>
                </a:lnTo>
                <a:lnTo>
                  <a:pt x="833395" y="0"/>
                </a:lnTo>
                <a:close/>
              </a:path>
            </a:pathLst>
          </a:custGeom>
          <a:solidFill>
            <a:srgbClr val="7AC7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1963834" y="2450979"/>
            <a:ext cx="833755" cy="967740"/>
          </a:xfrm>
          <a:custGeom>
            <a:avLst/>
            <a:gdLst/>
            <a:ahLst/>
            <a:cxnLst/>
            <a:rect l="l" t="t" r="r" b="b"/>
            <a:pathLst>
              <a:path w="833754" h="967739">
                <a:moveTo>
                  <a:pt x="833395" y="967409"/>
                </a:moveTo>
                <a:lnTo>
                  <a:pt x="0" y="483704"/>
                </a:lnTo>
                <a:lnTo>
                  <a:pt x="833395" y="0"/>
                </a:lnTo>
                <a:lnTo>
                  <a:pt x="833395" y="967409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1614143" y="5346924"/>
            <a:ext cx="833755" cy="967740"/>
          </a:xfrm>
          <a:custGeom>
            <a:avLst/>
            <a:gdLst/>
            <a:ahLst/>
            <a:cxnLst/>
            <a:rect l="l" t="t" r="r" b="b"/>
            <a:pathLst>
              <a:path w="833754" h="967739">
                <a:moveTo>
                  <a:pt x="0" y="0"/>
                </a:moveTo>
                <a:lnTo>
                  <a:pt x="0" y="967409"/>
                </a:lnTo>
                <a:lnTo>
                  <a:pt x="833395" y="483704"/>
                </a:lnTo>
                <a:lnTo>
                  <a:pt x="0" y="0"/>
                </a:lnTo>
                <a:close/>
              </a:path>
            </a:pathLst>
          </a:custGeom>
          <a:solidFill>
            <a:srgbClr val="5EAE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1614143" y="5346924"/>
            <a:ext cx="833755" cy="967740"/>
          </a:xfrm>
          <a:custGeom>
            <a:avLst/>
            <a:gdLst/>
            <a:ahLst/>
            <a:cxnLst/>
            <a:rect l="l" t="t" r="r" b="b"/>
            <a:pathLst>
              <a:path w="833754" h="967739">
                <a:moveTo>
                  <a:pt x="0" y="0"/>
                </a:moveTo>
                <a:lnTo>
                  <a:pt x="833395" y="483704"/>
                </a:lnTo>
                <a:lnTo>
                  <a:pt x="0" y="967409"/>
                </a:lnTo>
                <a:lnTo>
                  <a:pt x="0" y="0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5187485" y="2914790"/>
            <a:ext cx="2933700" cy="2933700"/>
          </a:xfrm>
          <a:custGeom>
            <a:avLst/>
            <a:gdLst/>
            <a:ahLst/>
            <a:cxnLst/>
            <a:rect l="l" t="t" r="r" b="b"/>
            <a:pathLst>
              <a:path w="2933700" h="2933700">
                <a:moveTo>
                  <a:pt x="0" y="1466818"/>
                </a:moveTo>
                <a:lnTo>
                  <a:pt x="784" y="1418400"/>
                </a:lnTo>
                <a:lnTo>
                  <a:pt x="3120" y="1370374"/>
                </a:lnTo>
                <a:lnTo>
                  <a:pt x="6983" y="1322765"/>
                </a:lnTo>
                <a:lnTo>
                  <a:pt x="12351" y="1275596"/>
                </a:lnTo>
                <a:lnTo>
                  <a:pt x="19198" y="1228893"/>
                </a:lnTo>
                <a:lnTo>
                  <a:pt x="27500" y="1182678"/>
                </a:lnTo>
                <a:lnTo>
                  <a:pt x="37233" y="1136976"/>
                </a:lnTo>
                <a:lnTo>
                  <a:pt x="48374" y="1091811"/>
                </a:lnTo>
                <a:lnTo>
                  <a:pt x="60897" y="1047208"/>
                </a:lnTo>
                <a:lnTo>
                  <a:pt x="74779" y="1003190"/>
                </a:lnTo>
                <a:lnTo>
                  <a:pt x="89995" y="959782"/>
                </a:lnTo>
                <a:lnTo>
                  <a:pt x="106522" y="917008"/>
                </a:lnTo>
                <a:lnTo>
                  <a:pt x="124335" y="874892"/>
                </a:lnTo>
                <a:lnTo>
                  <a:pt x="143410" y="833458"/>
                </a:lnTo>
                <a:lnTo>
                  <a:pt x="163723" y="792731"/>
                </a:lnTo>
                <a:lnTo>
                  <a:pt x="185250" y="752734"/>
                </a:lnTo>
                <a:lnTo>
                  <a:pt x="207966" y="713492"/>
                </a:lnTo>
                <a:lnTo>
                  <a:pt x="231848" y="675028"/>
                </a:lnTo>
                <a:lnTo>
                  <a:pt x="256871" y="637368"/>
                </a:lnTo>
                <a:lnTo>
                  <a:pt x="283011" y="600534"/>
                </a:lnTo>
                <a:lnTo>
                  <a:pt x="310244" y="564552"/>
                </a:lnTo>
                <a:lnTo>
                  <a:pt x="338545" y="529446"/>
                </a:lnTo>
                <a:lnTo>
                  <a:pt x="367891" y="495239"/>
                </a:lnTo>
                <a:lnTo>
                  <a:pt x="398258" y="461956"/>
                </a:lnTo>
                <a:lnTo>
                  <a:pt x="429621" y="429621"/>
                </a:lnTo>
                <a:lnTo>
                  <a:pt x="461956" y="398258"/>
                </a:lnTo>
                <a:lnTo>
                  <a:pt x="495239" y="367891"/>
                </a:lnTo>
                <a:lnTo>
                  <a:pt x="529446" y="338545"/>
                </a:lnTo>
                <a:lnTo>
                  <a:pt x="564552" y="310244"/>
                </a:lnTo>
                <a:lnTo>
                  <a:pt x="600534" y="283011"/>
                </a:lnTo>
                <a:lnTo>
                  <a:pt x="637368" y="256871"/>
                </a:lnTo>
                <a:lnTo>
                  <a:pt x="675028" y="231848"/>
                </a:lnTo>
                <a:lnTo>
                  <a:pt x="713492" y="207966"/>
                </a:lnTo>
                <a:lnTo>
                  <a:pt x="752734" y="185250"/>
                </a:lnTo>
                <a:lnTo>
                  <a:pt x="792731" y="163723"/>
                </a:lnTo>
                <a:lnTo>
                  <a:pt x="833458" y="143410"/>
                </a:lnTo>
                <a:lnTo>
                  <a:pt x="874892" y="124335"/>
                </a:lnTo>
                <a:lnTo>
                  <a:pt x="917008" y="106522"/>
                </a:lnTo>
                <a:lnTo>
                  <a:pt x="959782" y="89995"/>
                </a:lnTo>
                <a:lnTo>
                  <a:pt x="1003190" y="74779"/>
                </a:lnTo>
                <a:lnTo>
                  <a:pt x="1047208" y="60897"/>
                </a:lnTo>
                <a:lnTo>
                  <a:pt x="1091811" y="48374"/>
                </a:lnTo>
                <a:lnTo>
                  <a:pt x="1136976" y="37233"/>
                </a:lnTo>
                <a:lnTo>
                  <a:pt x="1182678" y="27500"/>
                </a:lnTo>
                <a:lnTo>
                  <a:pt x="1228893" y="19198"/>
                </a:lnTo>
                <a:lnTo>
                  <a:pt x="1275596" y="12351"/>
                </a:lnTo>
                <a:lnTo>
                  <a:pt x="1322765" y="6983"/>
                </a:lnTo>
                <a:lnTo>
                  <a:pt x="1370374" y="3120"/>
                </a:lnTo>
                <a:lnTo>
                  <a:pt x="1418400" y="784"/>
                </a:lnTo>
                <a:lnTo>
                  <a:pt x="1466818" y="0"/>
                </a:lnTo>
                <a:lnTo>
                  <a:pt x="1515236" y="784"/>
                </a:lnTo>
                <a:lnTo>
                  <a:pt x="1563261" y="3120"/>
                </a:lnTo>
                <a:lnTo>
                  <a:pt x="1610871" y="6983"/>
                </a:lnTo>
                <a:lnTo>
                  <a:pt x="1658039" y="12351"/>
                </a:lnTo>
                <a:lnTo>
                  <a:pt x="1704743" y="19198"/>
                </a:lnTo>
                <a:lnTo>
                  <a:pt x="1750958" y="27500"/>
                </a:lnTo>
                <a:lnTo>
                  <a:pt x="1796660" y="37233"/>
                </a:lnTo>
                <a:lnTo>
                  <a:pt x="1841825" y="48374"/>
                </a:lnTo>
                <a:lnTo>
                  <a:pt x="1886428" y="60897"/>
                </a:lnTo>
                <a:lnTo>
                  <a:pt x="1930445" y="74779"/>
                </a:lnTo>
                <a:lnTo>
                  <a:pt x="1973853" y="89995"/>
                </a:lnTo>
                <a:lnTo>
                  <a:pt x="2016628" y="106522"/>
                </a:lnTo>
                <a:lnTo>
                  <a:pt x="2058744" y="124335"/>
                </a:lnTo>
                <a:lnTo>
                  <a:pt x="2100177" y="143410"/>
                </a:lnTo>
                <a:lnTo>
                  <a:pt x="2140905" y="163723"/>
                </a:lnTo>
                <a:lnTo>
                  <a:pt x="2180902" y="185250"/>
                </a:lnTo>
                <a:lnTo>
                  <a:pt x="2220144" y="207966"/>
                </a:lnTo>
                <a:lnTo>
                  <a:pt x="2258608" y="231848"/>
                </a:lnTo>
                <a:lnTo>
                  <a:pt x="2296268" y="256871"/>
                </a:lnTo>
                <a:lnTo>
                  <a:pt x="2333101" y="283011"/>
                </a:lnTo>
                <a:lnTo>
                  <a:pt x="2369083" y="310244"/>
                </a:lnTo>
                <a:lnTo>
                  <a:pt x="2404190" y="338545"/>
                </a:lnTo>
                <a:lnTo>
                  <a:pt x="2438397" y="367891"/>
                </a:lnTo>
                <a:lnTo>
                  <a:pt x="2471680" y="398258"/>
                </a:lnTo>
                <a:lnTo>
                  <a:pt x="2504015" y="429621"/>
                </a:lnTo>
                <a:lnTo>
                  <a:pt x="2535378" y="461956"/>
                </a:lnTo>
                <a:lnTo>
                  <a:pt x="2565744" y="495239"/>
                </a:lnTo>
                <a:lnTo>
                  <a:pt x="2595091" y="529446"/>
                </a:lnTo>
                <a:lnTo>
                  <a:pt x="2623392" y="564552"/>
                </a:lnTo>
                <a:lnTo>
                  <a:pt x="2650625" y="600534"/>
                </a:lnTo>
                <a:lnTo>
                  <a:pt x="2676765" y="637368"/>
                </a:lnTo>
                <a:lnTo>
                  <a:pt x="2701788" y="675028"/>
                </a:lnTo>
                <a:lnTo>
                  <a:pt x="2725669" y="713492"/>
                </a:lnTo>
                <a:lnTo>
                  <a:pt x="2748386" y="752734"/>
                </a:lnTo>
                <a:lnTo>
                  <a:pt x="2769912" y="792731"/>
                </a:lnTo>
                <a:lnTo>
                  <a:pt x="2790225" y="833458"/>
                </a:lnTo>
                <a:lnTo>
                  <a:pt x="2809300" y="874892"/>
                </a:lnTo>
                <a:lnTo>
                  <a:pt x="2827113" y="917008"/>
                </a:lnTo>
                <a:lnTo>
                  <a:pt x="2843640" y="959782"/>
                </a:lnTo>
                <a:lnTo>
                  <a:pt x="2858857" y="1003190"/>
                </a:lnTo>
                <a:lnTo>
                  <a:pt x="2872739" y="1047208"/>
                </a:lnTo>
                <a:lnTo>
                  <a:pt x="2885262" y="1091811"/>
                </a:lnTo>
                <a:lnTo>
                  <a:pt x="2896402" y="1136976"/>
                </a:lnTo>
                <a:lnTo>
                  <a:pt x="2906136" y="1182678"/>
                </a:lnTo>
                <a:lnTo>
                  <a:pt x="2914438" y="1228893"/>
                </a:lnTo>
                <a:lnTo>
                  <a:pt x="2921285" y="1275596"/>
                </a:lnTo>
                <a:lnTo>
                  <a:pt x="2926652" y="1322765"/>
                </a:lnTo>
                <a:lnTo>
                  <a:pt x="2930516" y="1370374"/>
                </a:lnTo>
                <a:lnTo>
                  <a:pt x="2932852" y="1418400"/>
                </a:lnTo>
                <a:lnTo>
                  <a:pt x="2933636" y="1466818"/>
                </a:lnTo>
                <a:lnTo>
                  <a:pt x="2932852" y="1515236"/>
                </a:lnTo>
                <a:lnTo>
                  <a:pt x="2930516" y="1563261"/>
                </a:lnTo>
                <a:lnTo>
                  <a:pt x="2926652" y="1610871"/>
                </a:lnTo>
                <a:lnTo>
                  <a:pt x="2921285" y="1658039"/>
                </a:lnTo>
                <a:lnTo>
                  <a:pt x="2914438" y="1704743"/>
                </a:lnTo>
                <a:lnTo>
                  <a:pt x="2906136" y="1750958"/>
                </a:lnTo>
                <a:lnTo>
                  <a:pt x="2896402" y="1796660"/>
                </a:lnTo>
                <a:lnTo>
                  <a:pt x="2885262" y="1841825"/>
                </a:lnTo>
                <a:lnTo>
                  <a:pt x="2872739" y="1886428"/>
                </a:lnTo>
                <a:lnTo>
                  <a:pt x="2858857" y="1930445"/>
                </a:lnTo>
                <a:lnTo>
                  <a:pt x="2843640" y="1973853"/>
                </a:lnTo>
                <a:lnTo>
                  <a:pt x="2827113" y="2016628"/>
                </a:lnTo>
                <a:lnTo>
                  <a:pt x="2809300" y="2058744"/>
                </a:lnTo>
                <a:lnTo>
                  <a:pt x="2790225" y="2100177"/>
                </a:lnTo>
                <a:lnTo>
                  <a:pt x="2769912" y="2140905"/>
                </a:lnTo>
                <a:lnTo>
                  <a:pt x="2748386" y="2180902"/>
                </a:lnTo>
                <a:lnTo>
                  <a:pt x="2725669" y="2220144"/>
                </a:lnTo>
                <a:lnTo>
                  <a:pt x="2701788" y="2258608"/>
                </a:lnTo>
                <a:lnTo>
                  <a:pt x="2676765" y="2296268"/>
                </a:lnTo>
                <a:lnTo>
                  <a:pt x="2650625" y="2333101"/>
                </a:lnTo>
                <a:lnTo>
                  <a:pt x="2623392" y="2369083"/>
                </a:lnTo>
                <a:lnTo>
                  <a:pt x="2595091" y="2404190"/>
                </a:lnTo>
                <a:lnTo>
                  <a:pt x="2565744" y="2438397"/>
                </a:lnTo>
                <a:lnTo>
                  <a:pt x="2535378" y="2471680"/>
                </a:lnTo>
                <a:lnTo>
                  <a:pt x="2504015" y="2504015"/>
                </a:lnTo>
                <a:lnTo>
                  <a:pt x="2471680" y="2535378"/>
                </a:lnTo>
                <a:lnTo>
                  <a:pt x="2438397" y="2565744"/>
                </a:lnTo>
                <a:lnTo>
                  <a:pt x="2404190" y="2595091"/>
                </a:lnTo>
                <a:lnTo>
                  <a:pt x="2369083" y="2623392"/>
                </a:lnTo>
                <a:lnTo>
                  <a:pt x="2333101" y="2650625"/>
                </a:lnTo>
                <a:lnTo>
                  <a:pt x="2296268" y="2676765"/>
                </a:lnTo>
                <a:lnTo>
                  <a:pt x="2258608" y="2701788"/>
                </a:lnTo>
                <a:lnTo>
                  <a:pt x="2220144" y="2725669"/>
                </a:lnTo>
                <a:lnTo>
                  <a:pt x="2180902" y="2748386"/>
                </a:lnTo>
                <a:lnTo>
                  <a:pt x="2140905" y="2769912"/>
                </a:lnTo>
                <a:lnTo>
                  <a:pt x="2100177" y="2790225"/>
                </a:lnTo>
                <a:lnTo>
                  <a:pt x="2058744" y="2809300"/>
                </a:lnTo>
                <a:lnTo>
                  <a:pt x="2016628" y="2827113"/>
                </a:lnTo>
                <a:lnTo>
                  <a:pt x="1973853" y="2843640"/>
                </a:lnTo>
                <a:lnTo>
                  <a:pt x="1930445" y="2858857"/>
                </a:lnTo>
                <a:lnTo>
                  <a:pt x="1886428" y="2872739"/>
                </a:lnTo>
                <a:lnTo>
                  <a:pt x="1841825" y="2885262"/>
                </a:lnTo>
                <a:lnTo>
                  <a:pt x="1796660" y="2896402"/>
                </a:lnTo>
                <a:lnTo>
                  <a:pt x="1750958" y="2906136"/>
                </a:lnTo>
                <a:lnTo>
                  <a:pt x="1704743" y="2914438"/>
                </a:lnTo>
                <a:lnTo>
                  <a:pt x="1658039" y="2921285"/>
                </a:lnTo>
                <a:lnTo>
                  <a:pt x="1610871" y="2926652"/>
                </a:lnTo>
                <a:lnTo>
                  <a:pt x="1563261" y="2930516"/>
                </a:lnTo>
                <a:lnTo>
                  <a:pt x="1515236" y="2932852"/>
                </a:lnTo>
                <a:lnTo>
                  <a:pt x="1466818" y="2933636"/>
                </a:lnTo>
                <a:lnTo>
                  <a:pt x="1418400" y="2932852"/>
                </a:lnTo>
                <a:lnTo>
                  <a:pt x="1370374" y="2930516"/>
                </a:lnTo>
                <a:lnTo>
                  <a:pt x="1322765" y="2926652"/>
                </a:lnTo>
                <a:lnTo>
                  <a:pt x="1275596" y="2921285"/>
                </a:lnTo>
                <a:lnTo>
                  <a:pt x="1228893" y="2914438"/>
                </a:lnTo>
                <a:lnTo>
                  <a:pt x="1182678" y="2906136"/>
                </a:lnTo>
                <a:lnTo>
                  <a:pt x="1136976" y="2896402"/>
                </a:lnTo>
                <a:lnTo>
                  <a:pt x="1091811" y="2885262"/>
                </a:lnTo>
                <a:lnTo>
                  <a:pt x="1047208" y="2872739"/>
                </a:lnTo>
                <a:lnTo>
                  <a:pt x="1003190" y="2858857"/>
                </a:lnTo>
                <a:lnTo>
                  <a:pt x="959782" y="2843640"/>
                </a:lnTo>
                <a:lnTo>
                  <a:pt x="917008" y="2827113"/>
                </a:lnTo>
                <a:lnTo>
                  <a:pt x="874892" y="2809300"/>
                </a:lnTo>
                <a:lnTo>
                  <a:pt x="833458" y="2790225"/>
                </a:lnTo>
                <a:lnTo>
                  <a:pt x="792731" y="2769912"/>
                </a:lnTo>
                <a:lnTo>
                  <a:pt x="752734" y="2748386"/>
                </a:lnTo>
                <a:lnTo>
                  <a:pt x="713492" y="2725669"/>
                </a:lnTo>
                <a:lnTo>
                  <a:pt x="675028" y="2701788"/>
                </a:lnTo>
                <a:lnTo>
                  <a:pt x="637368" y="2676765"/>
                </a:lnTo>
                <a:lnTo>
                  <a:pt x="600534" y="2650625"/>
                </a:lnTo>
                <a:lnTo>
                  <a:pt x="564552" y="2623392"/>
                </a:lnTo>
                <a:lnTo>
                  <a:pt x="529446" y="2595091"/>
                </a:lnTo>
                <a:lnTo>
                  <a:pt x="495239" y="2565744"/>
                </a:lnTo>
                <a:lnTo>
                  <a:pt x="461956" y="2535378"/>
                </a:lnTo>
                <a:lnTo>
                  <a:pt x="429621" y="2504015"/>
                </a:lnTo>
                <a:lnTo>
                  <a:pt x="398258" y="2471680"/>
                </a:lnTo>
                <a:lnTo>
                  <a:pt x="367891" y="2438397"/>
                </a:lnTo>
                <a:lnTo>
                  <a:pt x="338545" y="2404190"/>
                </a:lnTo>
                <a:lnTo>
                  <a:pt x="310244" y="2369083"/>
                </a:lnTo>
                <a:lnTo>
                  <a:pt x="283011" y="2333101"/>
                </a:lnTo>
                <a:lnTo>
                  <a:pt x="256871" y="2296268"/>
                </a:lnTo>
                <a:lnTo>
                  <a:pt x="231848" y="2258608"/>
                </a:lnTo>
                <a:lnTo>
                  <a:pt x="207966" y="2220144"/>
                </a:lnTo>
                <a:lnTo>
                  <a:pt x="185250" y="2180902"/>
                </a:lnTo>
                <a:lnTo>
                  <a:pt x="163723" y="2140905"/>
                </a:lnTo>
                <a:lnTo>
                  <a:pt x="143410" y="2100177"/>
                </a:lnTo>
                <a:lnTo>
                  <a:pt x="124335" y="2058744"/>
                </a:lnTo>
                <a:lnTo>
                  <a:pt x="106522" y="2016628"/>
                </a:lnTo>
                <a:lnTo>
                  <a:pt x="89995" y="1973853"/>
                </a:lnTo>
                <a:lnTo>
                  <a:pt x="74779" y="1930445"/>
                </a:lnTo>
                <a:lnTo>
                  <a:pt x="60897" y="1886428"/>
                </a:lnTo>
                <a:lnTo>
                  <a:pt x="48374" y="1841825"/>
                </a:lnTo>
                <a:lnTo>
                  <a:pt x="37233" y="1796660"/>
                </a:lnTo>
                <a:lnTo>
                  <a:pt x="27500" y="1750958"/>
                </a:lnTo>
                <a:lnTo>
                  <a:pt x="19198" y="1704743"/>
                </a:lnTo>
                <a:lnTo>
                  <a:pt x="12351" y="1658039"/>
                </a:lnTo>
                <a:lnTo>
                  <a:pt x="6983" y="1610871"/>
                </a:lnTo>
                <a:lnTo>
                  <a:pt x="3120" y="1563261"/>
                </a:lnTo>
                <a:lnTo>
                  <a:pt x="784" y="1515236"/>
                </a:lnTo>
                <a:lnTo>
                  <a:pt x="0" y="1466818"/>
                </a:lnTo>
                <a:close/>
              </a:path>
            </a:pathLst>
          </a:custGeom>
          <a:ln w="2093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7563081" y="3902092"/>
            <a:ext cx="967740" cy="833755"/>
          </a:xfrm>
          <a:custGeom>
            <a:avLst/>
            <a:gdLst/>
            <a:ahLst/>
            <a:cxnLst/>
            <a:rect l="l" t="t" r="r" b="b"/>
            <a:pathLst>
              <a:path w="967740" h="833754">
                <a:moveTo>
                  <a:pt x="483704" y="0"/>
                </a:moveTo>
                <a:lnTo>
                  <a:pt x="0" y="833395"/>
                </a:lnTo>
                <a:lnTo>
                  <a:pt x="967409" y="833395"/>
                </a:lnTo>
                <a:lnTo>
                  <a:pt x="483704" y="0"/>
                </a:lnTo>
                <a:close/>
              </a:path>
            </a:pathLst>
          </a:custGeom>
          <a:solidFill>
            <a:srgbClr val="F68D7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7563081" y="3902092"/>
            <a:ext cx="967740" cy="833755"/>
          </a:xfrm>
          <a:custGeom>
            <a:avLst/>
            <a:gdLst/>
            <a:ahLst/>
            <a:cxnLst/>
            <a:rect l="l" t="t" r="r" b="b"/>
            <a:pathLst>
              <a:path w="967740" h="833754">
                <a:moveTo>
                  <a:pt x="0" y="833395"/>
                </a:moveTo>
                <a:lnTo>
                  <a:pt x="483704" y="0"/>
                </a:lnTo>
                <a:lnTo>
                  <a:pt x="967409" y="833395"/>
                </a:lnTo>
                <a:lnTo>
                  <a:pt x="0" y="833395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4709015" y="3659194"/>
            <a:ext cx="967740" cy="835660"/>
          </a:xfrm>
          <a:custGeom>
            <a:avLst/>
            <a:gdLst/>
            <a:ahLst/>
            <a:cxnLst/>
            <a:rect l="l" t="t" r="r" b="b"/>
            <a:pathLst>
              <a:path w="967740" h="835660">
                <a:moveTo>
                  <a:pt x="967409" y="0"/>
                </a:moveTo>
                <a:lnTo>
                  <a:pt x="0" y="0"/>
                </a:lnTo>
                <a:lnTo>
                  <a:pt x="483704" y="835489"/>
                </a:lnTo>
                <a:lnTo>
                  <a:pt x="967409" y="0"/>
                </a:lnTo>
                <a:close/>
              </a:path>
            </a:pathLst>
          </a:custGeom>
          <a:solidFill>
            <a:srgbClr val="FFDD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4709015" y="3659194"/>
            <a:ext cx="967740" cy="835660"/>
          </a:xfrm>
          <a:custGeom>
            <a:avLst/>
            <a:gdLst/>
            <a:ahLst/>
            <a:cxnLst/>
            <a:rect l="l" t="t" r="r" b="b"/>
            <a:pathLst>
              <a:path w="967740" h="835660">
                <a:moveTo>
                  <a:pt x="967409" y="0"/>
                </a:moveTo>
                <a:lnTo>
                  <a:pt x="483704" y="835489"/>
                </a:lnTo>
                <a:lnTo>
                  <a:pt x="0" y="0"/>
                </a:lnTo>
                <a:lnTo>
                  <a:pt x="967409" y="0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6474222" y="2450979"/>
            <a:ext cx="833755" cy="967740"/>
          </a:xfrm>
          <a:custGeom>
            <a:avLst/>
            <a:gdLst/>
            <a:ahLst/>
            <a:cxnLst/>
            <a:rect l="l" t="t" r="r" b="b"/>
            <a:pathLst>
              <a:path w="833755" h="967739">
                <a:moveTo>
                  <a:pt x="833395" y="0"/>
                </a:moveTo>
                <a:lnTo>
                  <a:pt x="0" y="483704"/>
                </a:lnTo>
                <a:lnTo>
                  <a:pt x="833395" y="967409"/>
                </a:lnTo>
                <a:lnTo>
                  <a:pt x="833395" y="0"/>
                </a:lnTo>
                <a:close/>
              </a:path>
            </a:pathLst>
          </a:custGeom>
          <a:solidFill>
            <a:srgbClr val="7AC7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6474222" y="2450979"/>
            <a:ext cx="833755" cy="967740"/>
          </a:xfrm>
          <a:custGeom>
            <a:avLst/>
            <a:gdLst/>
            <a:ahLst/>
            <a:cxnLst/>
            <a:rect l="l" t="t" r="r" b="b"/>
            <a:pathLst>
              <a:path w="833755" h="967739">
                <a:moveTo>
                  <a:pt x="833395" y="967409"/>
                </a:moveTo>
                <a:lnTo>
                  <a:pt x="0" y="483704"/>
                </a:lnTo>
                <a:lnTo>
                  <a:pt x="833395" y="0"/>
                </a:lnTo>
                <a:lnTo>
                  <a:pt x="833395" y="967409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6124532" y="5346924"/>
            <a:ext cx="833755" cy="967740"/>
          </a:xfrm>
          <a:custGeom>
            <a:avLst/>
            <a:gdLst/>
            <a:ahLst/>
            <a:cxnLst/>
            <a:rect l="l" t="t" r="r" b="b"/>
            <a:pathLst>
              <a:path w="833755" h="967739">
                <a:moveTo>
                  <a:pt x="0" y="0"/>
                </a:moveTo>
                <a:lnTo>
                  <a:pt x="0" y="967409"/>
                </a:lnTo>
                <a:lnTo>
                  <a:pt x="833395" y="483704"/>
                </a:lnTo>
                <a:lnTo>
                  <a:pt x="0" y="0"/>
                </a:lnTo>
                <a:close/>
              </a:path>
            </a:pathLst>
          </a:custGeom>
          <a:solidFill>
            <a:srgbClr val="5EAE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6124532" y="5346924"/>
            <a:ext cx="833755" cy="967740"/>
          </a:xfrm>
          <a:custGeom>
            <a:avLst/>
            <a:gdLst/>
            <a:ahLst/>
            <a:cxnLst/>
            <a:rect l="l" t="t" r="r" b="b"/>
            <a:pathLst>
              <a:path w="833755" h="967739">
                <a:moveTo>
                  <a:pt x="0" y="0"/>
                </a:moveTo>
                <a:lnTo>
                  <a:pt x="833395" y="483704"/>
                </a:lnTo>
                <a:lnTo>
                  <a:pt x="0" y="967409"/>
                </a:lnTo>
                <a:lnTo>
                  <a:pt x="0" y="0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11858604" y="2964702"/>
            <a:ext cx="402590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10">
                <a:solidFill>
                  <a:srgbClr val="262261"/>
                </a:solidFill>
                <a:latin typeface="Arial"/>
                <a:cs typeface="Arial"/>
              </a:rPr>
              <a:t>…</a:t>
            </a:r>
            <a:endParaRPr sz="29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1194860" y="3416997"/>
            <a:ext cx="1731645" cy="183515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58140">
              <a:lnSpc>
                <a:spcPct val="100000"/>
              </a:lnSpc>
              <a:spcBef>
                <a:spcPts val="114"/>
              </a:spcBef>
            </a:pP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+Data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+Features</a:t>
            </a:r>
            <a:endParaRPr sz="2950">
              <a:latin typeface="Arial"/>
              <a:cs typeface="Arial"/>
            </a:endParaRPr>
          </a:p>
          <a:p>
            <a:pPr algn="ctr" marL="58419" marR="52069">
              <a:lnSpc>
                <a:spcPct val="100600"/>
              </a:lnSpc>
            </a:pPr>
            <a:r>
              <a:rPr dirty="0" sz="2950" spc="-35">
                <a:solidFill>
                  <a:srgbClr val="262261"/>
                </a:solidFill>
                <a:latin typeface="Arial"/>
                <a:cs typeface="Arial"/>
              </a:rPr>
              <a:t>+Value  </a:t>
            </a:r>
            <a:r>
              <a:rPr dirty="0" sz="2950" spc="5">
                <a:solidFill>
                  <a:srgbClr val="262261"/>
                </a:solidFill>
                <a:latin typeface="Arial"/>
                <a:cs typeface="Arial"/>
              </a:rPr>
              <a:t>Res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e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arch</a:t>
            </a:r>
            <a:endParaRPr sz="295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324159" y="5818065"/>
            <a:ext cx="703580" cy="605155"/>
          </a:xfrm>
          <a:custGeom>
            <a:avLst/>
            <a:gdLst/>
            <a:ahLst/>
            <a:cxnLst/>
            <a:rect l="l" t="t" r="r" b="b"/>
            <a:pathLst>
              <a:path w="703579" h="605154">
                <a:moveTo>
                  <a:pt x="351785" y="0"/>
                </a:moveTo>
                <a:lnTo>
                  <a:pt x="0" y="605154"/>
                </a:lnTo>
                <a:lnTo>
                  <a:pt x="703570" y="605154"/>
                </a:lnTo>
                <a:lnTo>
                  <a:pt x="351785" y="0"/>
                </a:lnTo>
                <a:close/>
              </a:path>
            </a:pathLst>
          </a:custGeom>
          <a:solidFill>
            <a:srgbClr val="F68D7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3324159" y="5818065"/>
            <a:ext cx="703580" cy="605155"/>
          </a:xfrm>
          <a:custGeom>
            <a:avLst/>
            <a:gdLst/>
            <a:ahLst/>
            <a:cxnLst/>
            <a:rect l="l" t="t" r="r" b="b"/>
            <a:pathLst>
              <a:path w="703579" h="605154">
                <a:moveTo>
                  <a:pt x="0" y="605154"/>
                </a:moveTo>
                <a:lnTo>
                  <a:pt x="351785" y="0"/>
                </a:lnTo>
                <a:lnTo>
                  <a:pt x="703570" y="605154"/>
                </a:lnTo>
                <a:lnTo>
                  <a:pt x="0" y="605154"/>
                </a:lnTo>
                <a:close/>
              </a:path>
            </a:pathLst>
          </a:custGeom>
          <a:ln w="10469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/>
          <p:nvPr/>
        </p:nvSpPr>
        <p:spPr>
          <a:xfrm>
            <a:off x="700120" y="1883182"/>
            <a:ext cx="5163820" cy="1121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875">
              <a:lnSpc>
                <a:spcPts val="5210"/>
              </a:lnSpc>
              <a:spcBef>
                <a:spcPts val="100"/>
              </a:spcBef>
            </a:pPr>
            <a:r>
              <a:rPr dirty="0" sz="4450" spc="-5">
                <a:solidFill>
                  <a:srgbClr val="262261"/>
                </a:solidFill>
                <a:latin typeface="Arial"/>
                <a:cs typeface="Arial"/>
              </a:rPr>
              <a:t>*</a:t>
            </a:r>
            <a:endParaRPr sz="4450">
              <a:latin typeface="Arial"/>
              <a:cs typeface="Arial"/>
            </a:endParaRPr>
          </a:p>
          <a:p>
            <a:pPr marL="563880" indent="-551180">
              <a:lnSpc>
                <a:spcPts val="3410"/>
              </a:lnSpc>
              <a:buChar char="●"/>
              <a:tabLst>
                <a:tab pos="563880" algn="l"/>
                <a:tab pos="564515" algn="l"/>
              </a:tabLst>
            </a:pP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Researchers and</a:t>
            </a:r>
            <a:r>
              <a:rPr dirty="0" sz="2950" spc="-3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Scientists</a:t>
            </a:r>
            <a:endParaRPr sz="29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62052" y="2973513"/>
            <a:ext cx="3379470" cy="1382395"/>
          </a:xfrm>
          <a:prstGeom prst="rect">
            <a:avLst/>
          </a:prstGeom>
        </p:spPr>
        <p:txBody>
          <a:bodyPr wrap="square" lIns="0" tIns="240665" rIns="0" bIns="0" rtlCol="0" vert="horz">
            <a:spAutoFit/>
          </a:bodyPr>
          <a:lstStyle/>
          <a:p>
            <a:pPr marL="601980" indent="-521970">
              <a:lnSpc>
                <a:spcPct val="100000"/>
              </a:lnSpc>
              <a:spcBef>
                <a:spcPts val="1895"/>
              </a:spcBef>
              <a:buFont typeface="Wingdings"/>
              <a:buChar char=""/>
              <a:tabLst>
                <a:tab pos="601980" algn="l"/>
                <a:tab pos="602615" algn="l"/>
              </a:tabLst>
            </a:pPr>
            <a:r>
              <a:rPr dirty="0" sz="2950" spc="5">
                <a:solidFill>
                  <a:srgbClr val="262261"/>
                </a:solidFill>
                <a:latin typeface="Arial"/>
                <a:cs typeface="Arial"/>
              </a:rPr>
              <a:t>NIH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ICs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5"/>
              </a:spcBef>
              <a:tabLst>
                <a:tab pos="601980" algn="l"/>
              </a:tabLst>
            </a:pPr>
            <a:r>
              <a:rPr dirty="0" baseline="1883" sz="4425" spc="15">
                <a:solidFill>
                  <a:srgbClr val="262261"/>
                </a:solidFill>
                <a:latin typeface="Arial"/>
                <a:cs typeface="Arial"/>
              </a:rPr>
              <a:t>▲	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AoU</a:t>
            </a:r>
            <a:r>
              <a:rPr dirty="0" sz="2950" spc="-5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Consortium</a:t>
            </a:r>
            <a:endParaRPr sz="29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6242748" y="5645367"/>
            <a:ext cx="447040" cy="39878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3375"/>
              </a:lnSpc>
            </a:pP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▲</a:t>
            </a:r>
            <a:endParaRPr sz="29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705097" y="5637452"/>
            <a:ext cx="447040" cy="39878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3375"/>
              </a:lnSpc>
            </a:pP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▲</a:t>
            </a:r>
            <a:endParaRPr sz="295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569989" y="5631421"/>
            <a:ext cx="447040" cy="39878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3375"/>
              </a:lnSpc>
            </a:pP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▲</a:t>
            </a:r>
            <a:endParaRPr sz="295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137547" y="7246492"/>
            <a:ext cx="447040" cy="398780"/>
          </a:xfrm>
          <a:prstGeom prst="rect">
            <a:avLst/>
          </a:prstGeom>
        </p:spPr>
        <p:txBody>
          <a:bodyPr wrap="square" lIns="0" tIns="0" rIns="0" bIns="0" rtlCol="0" vert="vert">
            <a:spAutoFit/>
          </a:bodyPr>
          <a:lstStyle/>
          <a:p>
            <a:pPr marL="12700">
              <a:lnSpc>
                <a:spcPts val="3375"/>
              </a:lnSpc>
            </a:pP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▲</a:t>
            </a:r>
            <a:endParaRPr sz="29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537228" y="4786526"/>
            <a:ext cx="1784985" cy="2104390"/>
          </a:xfrm>
          <a:prstGeom prst="rect">
            <a:avLst/>
          </a:prstGeom>
        </p:spPr>
        <p:txBody>
          <a:bodyPr wrap="square" lIns="0" tIns="149225" rIns="0" bIns="0" rtlCol="0" vert="horz">
            <a:spAutoFit/>
          </a:bodyPr>
          <a:lstStyle/>
          <a:p>
            <a:pPr marL="493395" indent="318770">
              <a:lnSpc>
                <a:spcPct val="100000"/>
              </a:lnSpc>
              <a:spcBef>
                <a:spcPts val="1175"/>
              </a:spcBef>
            </a:pPr>
            <a:r>
              <a:rPr dirty="0" sz="2950" spc="5">
                <a:solidFill>
                  <a:srgbClr val="262261"/>
                </a:solidFill>
                <a:latin typeface="Wingdings"/>
                <a:cs typeface="Wingdings"/>
              </a:rPr>
              <a:t></a:t>
            </a:r>
            <a:endParaRPr sz="2950">
              <a:latin typeface="Wingdings"/>
              <a:cs typeface="Wingdings"/>
            </a:endParaRPr>
          </a:p>
          <a:p>
            <a:pPr algn="ctr" marL="12065" marR="5080" indent="-635">
              <a:lnSpc>
                <a:spcPct val="100600"/>
              </a:lnSpc>
              <a:spcBef>
                <a:spcPts val="1060"/>
              </a:spcBef>
            </a:pP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Data  Surveys 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Bi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o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sample</a:t>
            </a:r>
            <a:endParaRPr sz="29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2304277" y="2609020"/>
            <a:ext cx="469900" cy="704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50">
                <a:solidFill>
                  <a:srgbClr val="262261"/>
                </a:solidFill>
                <a:latin typeface="Wingdings"/>
                <a:cs typeface="Wingdings"/>
              </a:rPr>
              <a:t></a:t>
            </a:r>
            <a:endParaRPr sz="4450">
              <a:latin typeface="Wingdings"/>
              <a:cs typeface="Wingdings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5637788" y="2577360"/>
            <a:ext cx="1920239" cy="2723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16025">
              <a:lnSpc>
                <a:spcPts val="4985"/>
              </a:lnSpc>
              <a:spcBef>
                <a:spcPts val="100"/>
              </a:spcBef>
            </a:pPr>
            <a:r>
              <a:rPr dirty="0" sz="4450">
                <a:solidFill>
                  <a:srgbClr val="262261"/>
                </a:solidFill>
                <a:latin typeface="Wingdings"/>
                <a:cs typeface="Wingdings"/>
              </a:rPr>
              <a:t></a:t>
            </a:r>
            <a:endParaRPr sz="4450">
              <a:latin typeface="Wingdings"/>
              <a:cs typeface="Wingdings"/>
            </a:endParaRPr>
          </a:p>
          <a:p>
            <a:pPr algn="ctr" marL="1270">
              <a:lnSpc>
                <a:spcPts val="2180"/>
              </a:lnSpc>
            </a:pPr>
            <a:r>
              <a:rPr dirty="0" sz="2300">
                <a:solidFill>
                  <a:srgbClr val="262261"/>
                </a:solidFill>
                <a:latin typeface="Arial"/>
                <a:cs typeface="Arial"/>
              </a:rPr>
              <a:t>+Data</a:t>
            </a:r>
            <a:endParaRPr sz="2300">
              <a:latin typeface="Arial"/>
              <a:cs typeface="Arial"/>
            </a:endParaRPr>
          </a:p>
          <a:p>
            <a:pPr algn="ctr" marL="1905">
              <a:lnSpc>
                <a:spcPts val="2310"/>
              </a:lnSpc>
            </a:pPr>
            <a:r>
              <a:rPr dirty="0" sz="2300" spc="-5">
                <a:solidFill>
                  <a:srgbClr val="262261"/>
                </a:solidFill>
                <a:latin typeface="Arial"/>
                <a:cs typeface="Arial"/>
              </a:rPr>
              <a:t>+Surveys</a:t>
            </a:r>
            <a:endParaRPr sz="2300">
              <a:latin typeface="Arial"/>
              <a:cs typeface="Arial"/>
            </a:endParaRPr>
          </a:p>
          <a:p>
            <a:pPr algn="ctr" marL="1905">
              <a:lnSpc>
                <a:spcPts val="2310"/>
              </a:lnSpc>
            </a:pPr>
            <a:r>
              <a:rPr dirty="0" sz="2300" spc="-45">
                <a:solidFill>
                  <a:srgbClr val="262261"/>
                </a:solidFill>
                <a:latin typeface="Arial"/>
                <a:cs typeface="Arial"/>
              </a:rPr>
              <a:t>+Tools</a:t>
            </a:r>
            <a:endParaRPr sz="2300">
              <a:latin typeface="Arial"/>
              <a:cs typeface="Arial"/>
            </a:endParaRPr>
          </a:p>
          <a:p>
            <a:pPr algn="ctr" marL="1905">
              <a:lnSpc>
                <a:spcPts val="2310"/>
              </a:lnSpc>
            </a:pPr>
            <a:r>
              <a:rPr dirty="0" sz="2300">
                <a:solidFill>
                  <a:srgbClr val="262261"/>
                </a:solidFill>
                <a:latin typeface="Arial"/>
                <a:cs typeface="Arial"/>
              </a:rPr>
              <a:t>+mHealth</a:t>
            </a:r>
            <a:endParaRPr sz="2300">
              <a:latin typeface="Arial"/>
              <a:cs typeface="Arial"/>
            </a:endParaRPr>
          </a:p>
          <a:p>
            <a:pPr algn="ctr" marL="12700" marR="5080">
              <a:lnSpc>
                <a:spcPts val="2310"/>
              </a:lnSpc>
              <a:spcBef>
                <a:spcPts val="225"/>
              </a:spcBef>
            </a:pPr>
            <a:r>
              <a:rPr dirty="0" sz="2300" spc="-5">
                <a:solidFill>
                  <a:srgbClr val="262261"/>
                </a:solidFill>
                <a:latin typeface="Arial"/>
                <a:cs typeface="Arial"/>
              </a:rPr>
              <a:t>+Analyses  </a:t>
            </a:r>
            <a:r>
              <a:rPr dirty="0" sz="2300">
                <a:solidFill>
                  <a:srgbClr val="262261"/>
                </a:solidFill>
                <a:latin typeface="Arial"/>
                <a:cs typeface="Arial"/>
              </a:rPr>
              <a:t>More</a:t>
            </a:r>
            <a:r>
              <a:rPr dirty="0" sz="2300" spc="-3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262261"/>
                </a:solidFill>
                <a:latin typeface="Arial"/>
                <a:cs typeface="Arial"/>
              </a:rPr>
              <a:t>research  More</a:t>
            </a:r>
            <a:r>
              <a:rPr dirty="0" sz="2300" spc="-1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300" spc="-35">
                <a:solidFill>
                  <a:srgbClr val="262261"/>
                </a:solidFill>
                <a:latin typeface="Arial"/>
                <a:cs typeface="Arial"/>
              </a:rPr>
              <a:t>Value</a:t>
            </a:r>
            <a:endParaRPr sz="23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9258599" y="4081599"/>
            <a:ext cx="329565" cy="628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>
                <a:solidFill>
                  <a:srgbClr val="262261"/>
                </a:solidFill>
                <a:latin typeface="Arial"/>
                <a:cs typeface="Arial"/>
              </a:rPr>
              <a:t>●</a:t>
            </a:r>
            <a:endParaRPr sz="39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3390567" y="4081599"/>
            <a:ext cx="329565" cy="628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>
                <a:solidFill>
                  <a:srgbClr val="262261"/>
                </a:solidFill>
                <a:latin typeface="Arial"/>
                <a:cs typeface="Arial"/>
              </a:rPr>
              <a:t>●</a:t>
            </a:r>
            <a:endParaRPr sz="395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7906483" y="4081096"/>
            <a:ext cx="329565" cy="628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>
                <a:solidFill>
                  <a:srgbClr val="262261"/>
                </a:solidFill>
                <a:latin typeface="Arial"/>
                <a:cs typeface="Arial"/>
              </a:rPr>
              <a:t>●</a:t>
            </a:r>
            <a:endParaRPr sz="39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153996" y="5865422"/>
            <a:ext cx="245745" cy="704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50" spc="-5">
                <a:solidFill>
                  <a:srgbClr val="262261"/>
                </a:solidFill>
                <a:latin typeface="Arial"/>
                <a:cs typeface="Arial"/>
              </a:rPr>
              <a:t>*</a:t>
            </a:r>
            <a:endParaRPr sz="44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383000" y="2456556"/>
            <a:ext cx="2327275" cy="2679065"/>
          </a:xfrm>
          <a:prstGeom prst="rect">
            <a:avLst/>
          </a:prstGeom>
        </p:spPr>
        <p:txBody>
          <a:bodyPr wrap="square" lIns="0" tIns="111760" rIns="0" bIns="0" rtlCol="0" vert="horz">
            <a:spAutoFit/>
          </a:bodyPr>
          <a:lstStyle/>
          <a:p>
            <a:pPr algn="r" marR="74295">
              <a:lnSpc>
                <a:spcPct val="100000"/>
              </a:lnSpc>
              <a:spcBef>
                <a:spcPts val="880"/>
              </a:spcBef>
            </a:pPr>
            <a:r>
              <a:rPr dirty="0" sz="4450">
                <a:solidFill>
                  <a:srgbClr val="262261"/>
                </a:solidFill>
                <a:latin typeface="Wingdings"/>
                <a:cs typeface="Wingdings"/>
              </a:rPr>
              <a:t></a:t>
            </a:r>
            <a:endParaRPr sz="4450">
              <a:latin typeface="Wingdings"/>
              <a:cs typeface="Wingdings"/>
            </a:endParaRPr>
          </a:p>
          <a:p>
            <a:pPr algn="ctr" marL="724535">
              <a:lnSpc>
                <a:spcPts val="2075"/>
              </a:lnSpc>
              <a:spcBef>
                <a:spcPts val="540"/>
              </a:spcBef>
            </a:pP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+Data</a:t>
            </a:r>
            <a:endParaRPr sz="2950">
              <a:latin typeface="Arial"/>
              <a:cs typeface="Arial"/>
            </a:endParaRPr>
          </a:p>
          <a:p>
            <a:pPr marL="12700">
              <a:lnSpc>
                <a:spcPts val="5330"/>
              </a:lnSpc>
              <a:tabLst>
                <a:tab pos="735330" algn="l"/>
              </a:tabLst>
            </a:pPr>
            <a:r>
              <a:rPr dirty="0" baseline="-16478" sz="8850" spc="7">
                <a:solidFill>
                  <a:srgbClr val="262261"/>
                </a:solidFill>
                <a:latin typeface="Arial"/>
                <a:cs typeface="Arial"/>
              </a:rPr>
              <a:t>*	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+Surveys</a:t>
            </a:r>
            <a:endParaRPr sz="2950">
              <a:latin typeface="Arial"/>
              <a:cs typeface="Arial"/>
            </a:endParaRPr>
          </a:p>
          <a:p>
            <a:pPr algn="ctr" marL="722630">
              <a:lnSpc>
                <a:spcPts val="3254"/>
              </a:lnSpc>
            </a:pPr>
            <a:r>
              <a:rPr dirty="0" sz="2950" spc="-60">
                <a:solidFill>
                  <a:srgbClr val="262261"/>
                </a:solidFill>
                <a:latin typeface="Arial"/>
                <a:cs typeface="Arial"/>
              </a:rPr>
              <a:t>Tools</a:t>
            </a:r>
            <a:endParaRPr sz="2950">
              <a:latin typeface="Arial"/>
              <a:cs typeface="Arial"/>
            </a:endParaRPr>
          </a:p>
          <a:p>
            <a:pPr algn="r" marR="92075">
              <a:lnSpc>
                <a:spcPct val="100000"/>
              </a:lnSpc>
              <a:spcBef>
                <a:spcPts val="25"/>
              </a:spcBef>
            </a:pPr>
            <a:r>
              <a:rPr dirty="0" sz="2950" spc="5">
                <a:solidFill>
                  <a:srgbClr val="262261"/>
                </a:solidFill>
                <a:latin typeface="Arial"/>
                <a:cs typeface="Arial"/>
              </a:rPr>
              <a:t>mH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e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alth</a:t>
            </a:r>
            <a:endParaRPr sz="295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567676" y="5913665"/>
            <a:ext cx="253365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5">
                <a:solidFill>
                  <a:srgbClr val="262261"/>
                </a:solidFill>
                <a:latin typeface="Arial"/>
                <a:cs typeface="Arial"/>
              </a:rPr>
              <a:t>●</a:t>
            </a:r>
            <a:endParaRPr sz="295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0537601" y="3619986"/>
            <a:ext cx="318770" cy="9302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5">
                <a:solidFill>
                  <a:srgbClr val="262261"/>
                </a:solidFill>
                <a:latin typeface="Arial"/>
                <a:cs typeface="Arial"/>
              </a:rPr>
              <a:t>*</a:t>
            </a:r>
            <a:endParaRPr sz="59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5031153" y="3650139"/>
            <a:ext cx="318770" cy="9302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900" spc="5">
                <a:solidFill>
                  <a:srgbClr val="262261"/>
                </a:solidFill>
                <a:latin typeface="Arial"/>
                <a:cs typeface="Arial"/>
              </a:rPr>
              <a:t>*</a:t>
            </a:r>
            <a:endParaRPr sz="5900">
              <a:latin typeface="Arial"/>
              <a:cs typeface="Aria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4655618" y="7098164"/>
            <a:ext cx="3938904" cy="3937000"/>
          </a:xfrm>
          <a:custGeom>
            <a:avLst/>
            <a:gdLst/>
            <a:ahLst/>
            <a:cxnLst/>
            <a:rect l="l" t="t" r="r" b="b"/>
            <a:pathLst>
              <a:path w="3938905" h="3937000">
                <a:moveTo>
                  <a:pt x="2209151" y="3924299"/>
                </a:moveTo>
                <a:lnTo>
                  <a:pt x="1729585" y="3924299"/>
                </a:lnTo>
                <a:lnTo>
                  <a:pt x="1776910" y="3936999"/>
                </a:lnTo>
                <a:lnTo>
                  <a:pt x="2161826" y="3936999"/>
                </a:lnTo>
                <a:lnTo>
                  <a:pt x="2209151" y="3924299"/>
                </a:lnTo>
                <a:close/>
              </a:path>
              <a:path w="3938905" h="3937000">
                <a:moveTo>
                  <a:pt x="2302760" y="3911599"/>
                </a:moveTo>
                <a:lnTo>
                  <a:pt x="1635976" y="3911599"/>
                </a:lnTo>
                <a:lnTo>
                  <a:pt x="1682602" y="3924299"/>
                </a:lnTo>
                <a:lnTo>
                  <a:pt x="2256134" y="3924299"/>
                </a:lnTo>
                <a:lnTo>
                  <a:pt x="2302760" y="3911599"/>
                </a:lnTo>
                <a:close/>
              </a:path>
              <a:path w="3938905" h="3937000">
                <a:moveTo>
                  <a:pt x="2349017" y="38099"/>
                </a:moveTo>
                <a:lnTo>
                  <a:pt x="1589719" y="38099"/>
                </a:lnTo>
                <a:lnTo>
                  <a:pt x="1277404" y="126999"/>
                </a:lnTo>
                <a:lnTo>
                  <a:pt x="1234589" y="152399"/>
                </a:lnTo>
                <a:lnTo>
                  <a:pt x="1150447" y="177799"/>
                </a:lnTo>
                <a:lnTo>
                  <a:pt x="1068376" y="228599"/>
                </a:lnTo>
                <a:lnTo>
                  <a:pt x="1028151" y="241299"/>
                </a:lnTo>
                <a:lnTo>
                  <a:pt x="988485" y="266699"/>
                </a:lnTo>
                <a:lnTo>
                  <a:pt x="910881" y="317499"/>
                </a:lnTo>
                <a:lnTo>
                  <a:pt x="872970" y="342899"/>
                </a:lnTo>
                <a:lnTo>
                  <a:pt x="835672" y="368299"/>
                </a:lnTo>
                <a:lnTo>
                  <a:pt x="799000" y="393699"/>
                </a:lnTo>
                <a:lnTo>
                  <a:pt x="762967" y="419099"/>
                </a:lnTo>
                <a:lnTo>
                  <a:pt x="727586" y="444499"/>
                </a:lnTo>
                <a:lnTo>
                  <a:pt x="692872" y="469899"/>
                </a:lnTo>
                <a:lnTo>
                  <a:pt x="658837" y="507999"/>
                </a:lnTo>
                <a:lnTo>
                  <a:pt x="625496" y="533399"/>
                </a:lnTo>
                <a:lnTo>
                  <a:pt x="592861" y="571499"/>
                </a:lnTo>
                <a:lnTo>
                  <a:pt x="560947" y="596899"/>
                </a:lnTo>
                <a:lnTo>
                  <a:pt x="529766" y="634999"/>
                </a:lnTo>
                <a:lnTo>
                  <a:pt x="499332" y="660399"/>
                </a:lnTo>
                <a:lnTo>
                  <a:pt x="469659" y="698499"/>
                </a:lnTo>
                <a:lnTo>
                  <a:pt x="440760" y="736599"/>
                </a:lnTo>
                <a:lnTo>
                  <a:pt x="412648" y="761999"/>
                </a:lnTo>
                <a:lnTo>
                  <a:pt x="385337" y="800099"/>
                </a:lnTo>
                <a:lnTo>
                  <a:pt x="358841" y="838199"/>
                </a:lnTo>
                <a:lnTo>
                  <a:pt x="333173" y="876299"/>
                </a:lnTo>
                <a:lnTo>
                  <a:pt x="308347" y="914399"/>
                </a:lnTo>
                <a:lnTo>
                  <a:pt x="284375" y="952499"/>
                </a:lnTo>
                <a:lnTo>
                  <a:pt x="261272" y="990599"/>
                </a:lnTo>
                <a:lnTo>
                  <a:pt x="239050" y="1028699"/>
                </a:lnTo>
                <a:lnTo>
                  <a:pt x="217724" y="1066799"/>
                </a:lnTo>
                <a:lnTo>
                  <a:pt x="197307" y="1117599"/>
                </a:lnTo>
                <a:lnTo>
                  <a:pt x="177813" y="1155699"/>
                </a:lnTo>
                <a:lnTo>
                  <a:pt x="159254" y="1193799"/>
                </a:lnTo>
                <a:lnTo>
                  <a:pt x="141644" y="1244599"/>
                </a:lnTo>
                <a:lnTo>
                  <a:pt x="124997" y="1282699"/>
                </a:lnTo>
                <a:lnTo>
                  <a:pt x="109327" y="1320799"/>
                </a:lnTo>
                <a:lnTo>
                  <a:pt x="94646" y="1371599"/>
                </a:lnTo>
                <a:lnTo>
                  <a:pt x="80969" y="1409699"/>
                </a:lnTo>
                <a:lnTo>
                  <a:pt x="68308" y="1460499"/>
                </a:lnTo>
                <a:lnTo>
                  <a:pt x="56678" y="1498599"/>
                </a:lnTo>
                <a:lnTo>
                  <a:pt x="46091" y="1549399"/>
                </a:lnTo>
                <a:lnTo>
                  <a:pt x="36561" y="1600199"/>
                </a:lnTo>
                <a:lnTo>
                  <a:pt x="28102" y="1638299"/>
                </a:lnTo>
                <a:lnTo>
                  <a:pt x="20727" y="1689099"/>
                </a:lnTo>
                <a:lnTo>
                  <a:pt x="14450" y="1739899"/>
                </a:lnTo>
                <a:lnTo>
                  <a:pt x="9284" y="1777999"/>
                </a:lnTo>
                <a:lnTo>
                  <a:pt x="5242" y="1828799"/>
                </a:lnTo>
                <a:lnTo>
                  <a:pt x="2339" y="1879599"/>
                </a:lnTo>
                <a:lnTo>
                  <a:pt x="587" y="1930399"/>
                </a:lnTo>
                <a:lnTo>
                  <a:pt x="0" y="1968499"/>
                </a:lnTo>
                <a:lnTo>
                  <a:pt x="587" y="2019299"/>
                </a:lnTo>
                <a:lnTo>
                  <a:pt x="2339" y="2070099"/>
                </a:lnTo>
                <a:lnTo>
                  <a:pt x="5242" y="2120899"/>
                </a:lnTo>
                <a:lnTo>
                  <a:pt x="9284" y="2171699"/>
                </a:lnTo>
                <a:lnTo>
                  <a:pt x="14450" y="2209799"/>
                </a:lnTo>
                <a:lnTo>
                  <a:pt x="20727" y="2260599"/>
                </a:lnTo>
                <a:lnTo>
                  <a:pt x="28102" y="2311399"/>
                </a:lnTo>
                <a:lnTo>
                  <a:pt x="36561" y="2349499"/>
                </a:lnTo>
                <a:lnTo>
                  <a:pt x="46091" y="2400299"/>
                </a:lnTo>
                <a:lnTo>
                  <a:pt x="56678" y="2451099"/>
                </a:lnTo>
                <a:lnTo>
                  <a:pt x="68308" y="2489199"/>
                </a:lnTo>
                <a:lnTo>
                  <a:pt x="80969" y="2539999"/>
                </a:lnTo>
                <a:lnTo>
                  <a:pt x="94646" y="2578099"/>
                </a:lnTo>
                <a:lnTo>
                  <a:pt x="109327" y="2628899"/>
                </a:lnTo>
                <a:lnTo>
                  <a:pt x="124997" y="2666999"/>
                </a:lnTo>
                <a:lnTo>
                  <a:pt x="141644" y="2705099"/>
                </a:lnTo>
                <a:lnTo>
                  <a:pt x="159254" y="2755899"/>
                </a:lnTo>
                <a:lnTo>
                  <a:pt x="177813" y="2793999"/>
                </a:lnTo>
                <a:lnTo>
                  <a:pt x="197307" y="2832099"/>
                </a:lnTo>
                <a:lnTo>
                  <a:pt x="217724" y="2870199"/>
                </a:lnTo>
                <a:lnTo>
                  <a:pt x="239050" y="2920999"/>
                </a:lnTo>
                <a:lnTo>
                  <a:pt x="261272" y="2959099"/>
                </a:lnTo>
                <a:lnTo>
                  <a:pt x="284375" y="2997199"/>
                </a:lnTo>
                <a:lnTo>
                  <a:pt x="308347" y="3035299"/>
                </a:lnTo>
                <a:lnTo>
                  <a:pt x="333173" y="3073399"/>
                </a:lnTo>
                <a:lnTo>
                  <a:pt x="358841" y="3111499"/>
                </a:lnTo>
                <a:lnTo>
                  <a:pt x="385337" y="3149599"/>
                </a:lnTo>
                <a:lnTo>
                  <a:pt x="412648" y="3174999"/>
                </a:lnTo>
                <a:lnTo>
                  <a:pt x="440760" y="3213099"/>
                </a:lnTo>
                <a:lnTo>
                  <a:pt x="469659" y="3251199"/>
                </a:lnTo>
                <a:lnTo>
                  <a:pt x="499332" y="3289299"/>
                </a:lnTo>
                <a:lnTo>
                  <a:pt x="529766" y="3314699"/>
                </a:lnTo>
                <a:lnTo>
                  <a:pt x="560947" y="3352799"/>
                </a:lnTo>
                <a:lnTo>
                  <a:pt x="592861" y="3378199"/>
                </a:lnTo>
                <a:lnTo>
                  <a:pt x="625496" y="3416299"/>
                </a:lnTo>
                <a:lnTo>
                  <a:pt x="658837" y="3441699"/>
                </a:lnTo>
                <a:lnTo>
                  <a:pt x="692872" y="3479799"/>
                </a:lnTo>
                <a:lnTo>
                  <a:pt x="727586" y="3505199"/>
                </a:lnTo>
                <a:lnTo>
                  <a:pt x="762967" y="3530599"/>
                </a:lnTo>
                <a:lnTo>
                  <a:pt x="799000" y="3555999"/>
                </a:lnTo>
                <a:lnTo>
                  <a:pt x="835672" y="3581399"/>
                </a:lnTo>
                <a:lnTo>
                  <a:pt x="872970" y="3606799"/>
                </a:lnTo>
                <a:lnTo>
                  <a:pt x="910881" y="3632199"/>
                </a:lnTo>
                <a:lnTo>
                  <a:pt x="949390" y="3657599"/>
                </a:lnTo>
                <a:lnTo>
                  <a:pt x="1028151" y="3708399"/>
                </a:lnTo>
                <a:lnTo>
                  <a:pt x="1068376" y="3721099"/>
                </a:lnTo>
                <a:lnTo>
                  <a:pt x="1109146" y="3746499"/>
                </a:lnTo>
                <a:lnTo>
                  <a:pt x="1150447" y="3759199"/>
                </a:lnTo>
                <a:lnTo>
                  <a:pt x="1192266" y="3784599"/>
                </a:lnTo>
                <a:lnTo>
                  <a:pt x="1234589" y="3797299"/>
                </a:lnTo>
                <a:lnTo>
                  <a:pt x="1277404" y="3822699"/>
                </a:lnTo>
                <a:lnTo>
                  <a:pt x="1320696" y="3835399"/>
                </a:lnTo>
                <a:lnTo>
                  <a:pt x="1589719" y="3911599"/>
                </a:lnTo>
                <a:lnTo>
                  <a:pt x="2349017" y="3911599"/>
                </a:lnTo>
                <a:lnTo>
                  <a:pt x="2618040" y="3835399"/>
                </a:lnTo>
                <a:lnTo>
                  <a:pt x="2661332" y="3822699"/>
                </a:lnTo>
                <a:lnTo>
                  <a:pt x="2704147" y="3797299"/>
                </a:lnTo>
                <a:lnTo>
                  <a:pt x="2746470" y="3784599"/>
                </a:lnTo>
                <a:lnTo>
                  <a:pt x="2788289" y="3759199"/>
                </a:lnTo>
                <a:lnTo>
                  <a:pt x="2829590" y="3746499"/>
                </a:lnTo>
                <a:lnTo>
                  <a:pt x="2870360" y="3721099"/>
                </a:lnTo>
                <a:lnTo>
                  <a:pt x="2910585" y="3708399"/>
                </a:lnTo>
                <a:lnTo>
                  <a:pt x="2989346" y="3657599"/>
                </a:lnTo>
                <a:lnTo>
                  <a:pt x="3027855" y="3632199"/>
                </a:lnTo>
                <a:lnTo>
                  <a:pt x="3065766" y="3606799"/>
                </a:lnTo>
                <a:lnTo>
                  <a:pt x="3103064" y="3581399"/>
                </a:lnTo>
                <a:lnTo>
                  <a:pt x="3139736" y="3555999"/>
                </a:lnTo>
                <a:lnTo>
                  <a:pt x="3175769" y="3530599"/>
                </a:lnTo>
                <a:lnTo>
                  <a:pt x="3211150" y="3505199"/>
                </a:lnTo>
                <a:lnTo>
                  <a:pt x="3245864" y="3479799"/>
                </a:lnTo>
                <a:lnTo>
                  <a:pt x="3279899" y="3441699"/>
                </a:lnTo>
                <a:lnTo>
                  <a:pt x="3313240" y="3416299"/>
                </a:lnTo>
                <a:lnTo>
                  <a:pt x="3345875" y="3378199"/>
                </a:lnTo>
                <a:lnTo>
                  <a:pt x="3377789" y="3352799"/>
                </a:lnTo>
                <a:lnTo>
                  <a:pt x="3408970" y="3314699"/>
                </a:lnTo>
                <a:lnTo>
                  <a:pt x="3439404" y="3289299"/>
                </a:lnTo>
                <a:lnTo>
                  <a:pt x="3469077" y="3251199"/>
                </a:lnTo>
                <a:lnTo>
                  <a:pt x="3497976" y="3213099"/>
                </a:lnTo>
                <a:lnTo>
                  <a:pt x="3526088" y="3174999"/>
                </a:lnTo>
                <a:lnTo>
                  <a:pt x="3553398" y="3149599"/>
                </a:lnTo>
                <a:lnTo>
                  <a:pt x="3579895" y="3111499"/>
                </a:lnTo>
                <a:lnTo>
                  <a:pt x="3605563" y="3073399"/>
                </a:lnTo>
                <a:lnTo>
                  <a:pt x="3630389" y="3035299"/>
                </a:lnTo>
                <a:lnTo>
                  <a:pt x="3654361" y="2997199"/>
                </a:lnTo>
                <a:lnTo>
                  <a:pt x="3677464" y="2959099"/>
                </a:lnTo>
                <a:lnTo>
                  <a:pt x="3699686" y="2920999"/>
                </a:lnTo>
                <a:lnTo>
                  <a:pt x="3721011" y="2870199"/>
                </a:lnTo>
                <a:lnTo>
                  <a:pt x="3741429" y="2832099"/>
                </a:lnTo>
                <a:lnTo>
                  <a:pt x="3760923" y="2793999"/>
                </a:lnTo>
                <a:lnTo>
                  <a:pt x="3779482" y="2755899"/>
                </a:lnTo>
                <a:lnTo>
                  <a:pt x="3797092" y="2705099"/>
                </a:lnTo>
                <a:lnTo>
                  <a:pt x="3813738" y="2666999"/>
                </a:lnTo>
                <a:lnTo>
                  <a:pt x="3829409" y="2628899"/>
                </a:lnTo>
                <a:lnTo>
                  <a:pt x="3844090" y="2578099"/>
                </a:lnTo>
                <a:lnTo>
                  <a:pt x="3857767" y="2539999"/>
                </a:lnTo>
                <a:lnTo>
                  <a:pt x="3870428" y="2489199"/>
                </a:lnTo>
                <a:lnTo>
                  <a:pt x="3882058" y="2451099"/>
                </a:lnTo>
                <a:lnTo>
                  <a:pt x="3892645" y="2400299"/>
                </a:lnTo>
                <a:lnTo>
                  <a:pt x="3902175" y="2349499"/>
                </a:lnTo>
                <a:lnTo>
                  <a:pt x="3910634" y="2311399"/>
                </a:lnTo>
                <a:lnTo>
                  <a:pt x="3918009" y="2260599"/>
                </a:lnTo>
                <a:lnTo>
                  <a:pt x="3924286" y="2209799"/>
                </a:lnTo>
                <a:lnTo>
                  <a:pt x="3929452" y="2171699"/>
                </a:lnTo>
                <a:lnTo>
                  <a:pt x="3933494" y="2120899"/>
                </a:lnTo>
                <a:lnTo>
                  <a:pt x="3936397" y="2070099"/>
                </a:lnTo>
                <a:lnTo>
                  <a:pt x="3938149" y="2019299"/>
                </a:lnTo>
                <a:lnTo>
                  <a:pt x="3938736" y="1968499"/>
                </a:lnTo>
                <a:lnTo>
                  <a:pt x="3938149" y="1930399"/>
                </a:lnTo>
                <a:lnTo>
                  <a:pt x="3936397" y="1879599"/>
                </a:lnTo>
                <a:lnTo>
                  <a:pt x="3933494" y="1828799"/>
                </a:lnTo>
                <a:lnTo>
                  <a:pt x="3929452" y="1777999"/>
                </a:lnTo>
                <a:lnTo>
                  <a:pt x="3924286" y="1739899"/>
                </a:lnTo>
                <a:lnTo>
                  <a:pt x="3918009" y="1689099"/>
                </a:lnTo>
                <a:lnTo>
                  <a:pt x="3910634" y="1638299"/>
                </a:lnTo>
                <a:lnTo>
                  <a:pt x="3902175" y="1600199"/>
                </a:lnTo>
                <a:lnTo>
                  <a:pt x="3892645" y="1549399"/>
                </a:lnTo>
                <a:lnTo>
                  <a:pt x="3882058" y="1498599"/>
                </a:lnTo>
                <a:lnTo>
                  <a:pt x="3870428" y="1460499"/>
                </a:lnTo>
                <a:lnTo>
                  <a:pt x="3857767" y="1409699"/>
                </a:lnTo>
                <a:lnTo>
                  <a:pt x="3844090" y="1371599"/>
                </a:lnTo>
                <a:lnTo>
                  <a:pt x="3829409" y="1320799"/>
                </a:lnTo>
                <a:lnTo>
                  <a:pt x="3813738" y="1282699"/>
                </a:lnTo>
                <a:lnTo>
                  <a:pt x="3797092" y="1244599"/>
                </a:lnTo>
                <a:lnTo>
                  <a:pt x="3779482" y="1193799"/>
                </a:lnTo>
                <a:lnTo>
                  <a:pt x="3760923" y="1155699"/>
                </a:lnTo>
                <a:lnTo>
                  <a:pt x="3741429" y="1117599"/>
                </a:lnTo>
                <a:lnTo>
                  <a:pt x="3721011" y="1066799"/>
                </a:lnTo>
                <a:lnTo>
                  <a:pt x="3699686" y="1028699"/>
                </a:lnTo>
                <a:lnTo>
                  <a:pt x="3677464" y="990599"/>
                </a:lnTo>
                <a:lnTo>
                  <a:pt x="3654361" y="952499"/>
                </a:lnTo>
                <a:lnTo>
                  <a:pt x="3630389" y="914399"/>
                </a:lnTo>
                <a:lnTo>
                  <a:pt x="3605563" y="876299"/>
                </a:lnTo>
                <a:lnTo>
                  <a:pt x="3579895" y="838199"/>
                </a:lnTo>
                <a:lnTo>
                  <a:pt x="3553398" y="800099"/>
                </a:lnTo>
                <a:lnTo>
                  <a:pt x="3526088" y="761999"/>
                </a:lnTo>
                <a:lnTo>
                  <a:pt x="3497976" y="736599"/>
                </a:lnTo>
                <a:lnTo>
                  <a:pt x="3469077" y="698499"/>
                </a:lnTo>
                <a:lnTo>
                  <a:pt x="3439404" y="660399"/>
                </a:lnTo>
                <a:lnTo>
                  <a:pt x="3408970" y="634999"/>
                </a:lnTo>
                <a:lnTo>
                  <a:pt x="3377789" y="596899"/>
                </a:lnTo>
                <a:lnTo>
                  <a:pt x="3345875" y="571499"/>
                </a:lnTo>
                <a:lnTo>
                  <a:pt x="3313240" y="533399"/>
                </a:lnTo>
                <a:lnTo>
                  <a:pt x="3279899" y="507999"/>
                </a:lnTo>
                <a:lnTo>
                  <a:pt x="3245864" y="469899"/>
                </a:lnTo>
                <a:lnTo>
                  <a:pt x="3211150" y="444499"/>
                </a:lnTo>
                <a:lnTo>
                  <a:pt x="3175769" y="419099"/>
                </a:lnTo>
                <a:lnTo>
                  <a:pt x="3139736" y="393699"/>
                </a:lnTo>
                <a:lnTo>
                  <a:pt x="3103064" y="368299"/>
                </a:lnTo>
                <a:lnTo>
                  <a:pt x="3065766" y="342899"/>
                </a:lnTo>
                <a:lnTo>
                  <a:pt x="3027855" y="317499"/>
                </a:lnTo>
                <a:lnTo>
                  <a:pt x="2950251" y="266699"/>
                </a:lnTo>
                <a:lnTo>
                  <a:pt x="2910585" y="241299"/>
                </a:lnTo>
                <a:lnTo>
                  <a:pt x="2870360" y="228599"/>
                </a:lnTo>
                <a:lnTo>
                  <a:pt x="2788289" y="177799"/>
                </a:lnTo>
                <a:lnTo>
                  <a:pt x="2704147" y="152399"/>
                </a:lnTo>
                <a:lnTo>
                  <a:pt x="2661332" y="126999"/>
                </a:lnTo>
                <a:lnTo>
                  <a:pt x="2349017" y="38099"/>
                </a:lnTo>
                <a:close/>
              </a:path>
              <a:path w="3938905" h="3937000">
                <a:moveTo>
                  <a:pt x="2256134" y="25399"/>
                </a:moveTo>
                <a:lnTo>
                  <a:pt x="1682602" y="25399"/>
                </a:lnTo>
                <a:lnTo>
                  <a:pt x="1635976" y="38099"/>
                </a:lnTo>
                <a:lnTo>
                  <a:pt x="2302760" y="38099"/>
                </a:lnTo>
                <a:lnTo>
                  <a:pt x="2256134" y="25399"/>
                </a:lnTo>
                <a:close/>
              </a:path>
              <a:path w="3938905" h="3937000">
                <a:moveTo>
                  <a:pt x="2161826" y="12699"/>
                </a:moveTo>
                <a:lnTo>
                  <a:pt x="1776910" y="12699"/>
                </a:lnTo>
                <a:lnTo>
                  <a:pt x="1729585" y="25399"/>
                </a:lnTo>
                <a:lnTo>
                  <a:pt x="2209151" y="25399"/>
                </a:lnTo>
                <a:lnTo>
                  <a:pt x="2161826" y="12699"/>
                </a:lnTo>
                <a:close/>
              </a:path>
              <a:path w="3938905" h="3937000">
                <a:moveTo>
                  <a:pt x="2017929" y="0"/>
                </a:moveTo>
                <a:lnTo>
                  <a:pt x="1920807" y="0"/>
                </a:lnTo>
                <a:lnTo>
                  <a:pt x="1872535" y="12699"/>
                </a:lnTo>
                <a:lnTo>
                  <a:pt x="2066201" y="12699"/>
                </a:lnTo>
                <a:lnTo>
                  <a:pt x="2017929" y="0"/>
                </a:lnTo>
                <a:close/>
              </a:path>
            </a:pathLst>
          </a:custGeom>
          <a:solidFill>
            <a:srgbClr val="002060">
              <a:alpha val="239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9991309" y="6444477"/>
            <a:ext cx="4234180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0" b="1">
                <a:solidFill>
                  <a:srgbClr val="262261"/>
                </a:solidFill>
                <a:latin typeface="Arial"/>
                <a:cs typeface="Arial"/>
              </a:rPr>
              <a:t>Consortium Brain</a:t>
            </a:r>
            <a:r>
              <a:rPr dirty="0" sz="2950" spc="-1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-30" b="1">
                <a:solidFill>
                  <a:srgbClr val="262261"/>
                </a:solidFill>
                <a:latin typeface="Arial"/>
                <a:cs typeface="Arial"/>
              </a:rPr>
              <a:t>Trust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5524" y="500110"/>
            <a:ext cx="8908415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3950"/>
              <a:t>What is the </a:t>
            </a:r>
            <a:r>
              <a:rPr dirty="0" u="none" sz="3950" spc="-5"/>
              <a:t>promise </a:t>
            </a:r>
            <a:r>
              <a:rPr dirty="0" u="none" sz="3950"/>
              <a:t>for</a:t>
            </a:r>
            <a:r>
              <a:rPr dirty="0" u="none" sz="3950" spc="80"/>
              <a:t> </a:t>
            </a:r>
            <a:r>
              <a:rPr dirty="0" u="none" sz="3950" spc="-5"/>
              <a:t>participants?</a:t>
            </a:r>
            <a:endParaRPr sz="3950"/>
          </a:p>
        </p:txBody>
      </p:sp>
      <p:sp>
        <p:nvSpPr>
          <p:cNvPr id="3" name="object 3"/>
          <p:cNvSpPr txBox="1"/>
          <p:nvPr/>
        </p:nvSpPr>
        <p:spPr>
          <a:xfrm>
            <a:off x="734581" y="1754144"/>
            <a:ext cx="250825" cy="2971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7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1750">
              <a:latin typeface="Cambria Math"/>
              <a:cs typeface="Cambria Math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4581" y="2849285"/>
            <a:ext cx="250825" cy="2971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7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175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4581" y="3942331"/>
            <a:ext cx="250825" cy="2971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7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1750"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4581" y="5037472"/>
            <a:ext cx="250825" cy="2971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7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175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4581" y="6647728"/>
            <a:ext cx="250825" cy="2971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7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1750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4581" y="7740774"/>
            <a:ext cx="250825" cy="2971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7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1750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88406" y="1586712"/>
            <a:ext cx="8065770" cy="75615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238885">
              <a:lnSpc>
                <a:spcPct val="114999"/>
              </a:lnSpc>
              <a:spcBef>
                <a:spcPts val="95"/>
              </a:spcBef>
            </a:pP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An 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opportunity to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help </a:t>
            </a:r>
            <a:r>
              <a:rPr dirty="0" sz="2950" spc="0" b="1">
                <a:solidFill>
                  <a:srgbClr val="262261"/>
                </a:solidFill>
                <a:latin typeface="Arial"/>
                <a:cs typeface="Arial"/>
              </a:rPr>
              <a:t>fight disease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and  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improve the health of future</a:t>
            </a:r>
            <a:r>
              <a:rPr dirty="0" sz="2950" spc="6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generations.</a:t>
            </a:r>
            <a:endParaRPr sz="2950">
              <a:latin typeface="Arial"/>
              <a:cs typeface="Arial"/>
            </a:endParaRPr>
          </a:p>
          <a:p>
            <a:pPr marL="12700" marR="5080">
              <a:lnSpc>
                <a:spcPct val="119400"/>
              </a:lnSpc>
              <a:spcBef>
                <a:spcPts val="325"/>
              </a:spcBef>
            </a:pPr>
            <a:r>
              <a:rPr dirty="0" sz="2950" spc="5">
                <a:solidFill>
                  <a:srgbClr val="262261"/>
                </a:solidFill>
                <a:latin typeface="Arial"/>
                <a:cs typeface="Arial"/>
              </a:rPr>
              <a:t>A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chance to </a:t>
            </a:r>
            <a:r>
              <a:rPr dirty="0" sz="2950" spc="0" b="1">
                <a:solidFill>
                  <a:srgbClr val="262261"/>
                </a:solidFill>
                <a:latin typeface="Arial"/>
                <a:cs typeface="Arial"/>
              </a:rPr>
              <a:t>learn about </a:t>
            </a:r>
            <a:r>
              <a:rPr dirty="0" sz="2950" b="1">
                <a:solidFill>
                  <a:srgbClr val="262261"/>
                </a:solidFill>
                <a:latin typeface="Arial"/>
                <a:cs typeface="Arial"/>
              </a:rPr>
              <a:t>your </a:t>
            </a:r>
            <a:r>
              <a:rPr dirty="0" sz="2950" spc="25" b="1">
                <a:solidFill>
                  <a:srgbClr val="262261"/>
                </a:solidFill>
                <a:latin typeface="Arial"/>
                <a:cs typeface="Arial"/>
              </a:rPr>
              <a:t>own </a:t>
            </a:r>
            <a:r>
              <a:rPr dirty="0" sz="2950" spc="0" b="1">
                <a:solidFill>
                  <a:srgbClr val="262261"/>
                </a:solidFill>
                <a:latin typeface="Arial"/>
                <a:cs typeface="Arial"/>
              </a:rPr>
              <a:t>health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,  including personalized risk factors or exposures.  The 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ability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and choice 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to </a:t>
            </a:r>
            <a:r>
              <a:rPr dirty="0" sz="2950" spc="0" b="1">
                <a:solidFill>
                  <a:srgbClr val="262261"/>
                </a:solidFill>
                <a:latin typeface="Arial"/>
                <a:cs typeface="Arial"/>
              </a:rPr>
              <a:t>access </a:t>
            </a:r>
            <a:r>
              <a:rPr dirty="0" sz="2950" b="1">
                <a:solidFill>
                  <a:srgbClr val="262261"/>
                </a:solidFill>
                <a:latin typeface="Arial"/>
                <a:cs typeface="Arial"/>
              </a:rPr>
              <a:t>your </a:t>
            </a:r>
            <a:r>
              <a:rPr dirty="0" sz="2950" spc="25" b="1">
                <a:solidFill>
                  <a:srgbClr val="262261"/>
                </a:solidFill>
                <a:latin typeface="Arial"/>
                <a:cs typeface="Arial"/>
              </a:rPr>
              <a:t>own  </a:t>
            </a:r>
            <a:r>
              <a:rPr dirty="0" sz="2950" spc="0" b="1">
                <a:solidFill>
                  <a:srgbClr val="262261"/>
                </a:solidFill>
                <a:latin typeface="Arial"/>
                <a:cs typeface="Arial"/>
              </a:rPr>
              <a:t>data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, including increasingly rich health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records.</a:t>
            </a:r>
            <a:endParaRPr sz="2950">
              <a:latin typeface="Arial"/>
              <a:cs typeface="Arial"/>
            </a:endParaRPr>
          </a:p>
          <a:p>
            <a:pPr marL="12700" marR="24765">
              <a:lnSpc>
                <a:spcPct val="114599"/>
              </a:lnSpc>
              <a:spcBef>
                <a:spcPts val="495"/>
              </a:spcBef>
            </a:pP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An 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opportunity to </a:t>
            </a:r>
            <a:r>
              <a:rPr dirty="0" sz="2950" spc="0" b="1">
                <a:solidFill>
                  <a:srgbClr val="262261"/>
                </a:solidFill>
                <a:latin typeface="Arial"/>
                <a:cs typeface="Arial"/>
              </a:rPr>
              <a:t>ensure that </a:t>
            </a:r>
            <a:r>
              <a:rPr dirty="0" sz="2950" b="1">
                <a:solidFill>
                  <a:srgbClr val="262261"/>
                </a:solidFill>
                <a:latin typeface="Arial"/>
                <a:cs typeface="Arial"/>
              </a:rPr>
              <a:t>your </a:t>
            </a:r>
            <a:r>
              <a:rPr dirty="0" sz="2950" spc="5" b="1">
                <a:solidFill>
                  <a:srgbClr val="262261"/>
                </a:solidFill>
                <a:latin typeface="Arial"/>
                <a:cs typeface="Arial"/>
              </a:rPr>
              <a:t>community  </a:t>
            </a:r>
            <a:r>
              <a:rPr dirty="0" sz="2950" spc="0" b="1">
                <a:solidFill>
                  <a:srgbClr val="262261"/>
                </a:solidFill>
                <a:latin typeface="Arial"/>
                <a:cs typeface="Arial"/>
              </a:rPr>
              <a:t>is included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in 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the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studies 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that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lead 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to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new  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understanding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and new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 treatments.</a:t>
            </a:r>
            <a:endParaRPr sz="2950">
              <a:latin typeface="Arial"/>
              <a:cs typeface="Arial"/>
            </a:endParaRPr>
          </a:p>
          <a:p>
            <a:pPr marL="12700" marR="379095">
              <a:lnSpc>
                <a:spcPct val="114599"/>
              </a:lnSpc>
              <a:spcBef>
                <a:spcPts val="509"/>
              </a:spcBef>
            </a:pPr>
            <a:r>
              <a:rPr dirty="0" sz="2950" spc="5">
                <a:solidFill>
                  <a:srgbClr val="262261"/>
                </a:solidFill>
                <a:latin typeface="Arial"/>
                <a:cs typeface="Arial"/>
              </a:rPr>
              <a:t>A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chance 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to </a:t>
            </a:r>
            <a:r>
              <a:rPr dirty="0" sz="2950" spc="0" b="1">
                <a:solidFill>
                  <a:srgbClr val="262261"/>
                </a:solidFill>
                <a:latin typeface="Arial"/>
                <a:cs typeface="Arial"/>
              </a:rPr>
              <a:t>learn about additional</a:t>
            </a:r>
            <a:r>
              <a:rPr dirty="0" sz="2950" spc="-155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0" b="1">
                <a:solidFill>
                  <a:srgbClr val="262261"/>
                </a:solidFill>
                <a:latin typeface="Arial"/>
                <a:cs typeface="Arial"/>
              </a:rPr>
              <a:t>research  opportunities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that may interest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you.</a:t>
            </a:r>
            <a:endParaRPr sz="2950">
              <a:latin typeface="Arial"/>
              <a:cs typeface="Arial"/>
            </a:endParaRPr>
          </a:p>
          <a:p>
            <a:pPr marL="12700" marR="464184">
              <a:lnSpc>
                <a:spcPct val="114799"/>
              </a:lnSpc>
              <a:spcBef>
                <a:spcPts val="484"/>
              </a:spcBef>
            </a:pP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The choice 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to </a:t>
            </a:r>
            <a:r>
              <a:rPr dirty="0" sz="2950" spc="5" b="1">
                <a:solidFill>
                  <a:srgbClr val="262261"/>
                </a:solidFill>
                <a:latin typeface="Arial"/>
                <a:cs typeface="Arial"/>
              </a:rPr>
              <a:t>meet </a:t>
            </a:r>
            <a:r>
              <a:rPr dirty="0" sz="2950" spc="0" b="1">
                <a:solidFill>
                  <a:srgbClr val="262261"/>
                </a:solidFill>
                <a:latin typeface="Arial"/>
                <a:cs typeface="Arial"/>
              </a:rPr>
              <a:t>others like </a:t>
            </a:r>
            <a:r>
              <a:rPr dirty="0" sz="2950" b="1">
                <a:solidFill>
                  <a:srgbClr val="262261"/>
                </a:solidFill>
                <a:latin typeface="Arial"/>
                <a:cs typeface="Arial"/>
              </a:rPr>
              <a:t>you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,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perhaps  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even joining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some 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of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them </a:t>
            </a:r>
            <a:r>
              <a:rPr dirty="0" sz="2950">
                <a:solidFill>
                  <a:srgbClr val="262261"/>
                </a:solidFill>
                <a:latin typeface="Arial"/>
                <a:cs typeface="Arial"/>
              </a:rPr>
              <a:t>to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propose </a:t>
            </a:r>
            <a:r>
              <a:rPr dirty="0" sz="2950" spc="5">
                <a:solidFill>
                  <a:srgbClr val="262261"/>
                </a:solidFill>
                <a:latin typeface="Arial"/>
                <a:cs typeface="Arial"/>
              </a:rPr>
              <a:t>&amp;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do  research.</a:t>
            </a:r>
            <a:endParaRPr sz="2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058430" y="10321893"/>
            <a:ext cx="280670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180"/>
              </a:lnSpc>
            </a:pPr>
            <a:r>
              <a:rPr dirty="0" sz="1950" spc="10">
                <a:solidFill>
                  <a:srgbClr val="898989"/>
                </a:solidFill>
                <a:latin typeface="Arial"/>
                <a:cs typeface="Arial"/>
              </a:rPr>
              <a:t>17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10329499"/>
            <a:ext cx="20104100" cy="977900"/>
          </a:xfrm>
          <a:custGeom>
            <a:avLst/>
            <a:gdLst/>
            <a:ahLst/>
            <a:cxnLst/>
            <a:rect l="l" t="t" r="r" b="b"/>
            <a:pathLst>
              <a:path w="20104100" h="977900">
                <a:moveTo>
                  <a:pt x="0" y="977878"/>
                </a:moveTo>
                <a:lnTo>
                  <a:pt x="20104089" y="977878"/>
                </a:lnTo>
                <a:lnTo>
                  <a:pt x="20104089" y="0"/>
                </a:lnTo>
                <a:lnTo>
                  <a:pt x="0" y="0"/>
                </a:lnTo>
                <a:lnTo>
                  <a:pt x="0" y="977878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201796" y="10594774"/>
            <a:ext cx="17701895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This is a long-term relationship </a:t>
            </a:r>
            <a:r>
              <a:rPr dirty="0" sz="2950" spc="5" b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the value to participants (and researchers) </a:t>
            </a:r>
            <a:r>
              <a:rPr dirty="0" sz="2950" spc="15" b="1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grow over</a:t>
            </a:r>
            <a:r>
              <a:rPr dirty="0" sz="2950" spc="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time.</a:t>
            </a:r>
            <a:endParaRPr sz="29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637955" y="1620724"/>
            <a:ext cx="5703944" cy="5703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298090" y="1620724"/>
            <a:ext cx="3228883" cy="5703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5524" y="500110"/>
            <a:ext cx="6925309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3950" spc="-5"/>
              <a:t>Participants are </a:t>
            </a:r>
            <a:r>
              <a:rPr dirty="0" u="none" sz="3950"/>
              <a:t>our</a:t>
            </a:r>
            <a:r>
              <a:rPr dirty="0" u="none" sz="3950" spc="65"/>
              <a:t> </a:t>
            </a:r>
            <a:r>
              <a:rPr dirty="0" u="none" sz="3950" spc="-5"/>
              <a:t>Partners</a:t>
            </a:r>
            <a:endParaRPr sz="3950"/>
          </a:p>
        </p:txBody>
      </p:sp>
      <p:sp>
        <p:nvSpPr>
          <p:cNvPr id="3" name="object 3"/>
          <p:cNvSpPr txBox="1"/>
          <p:nvPr/>
        </p:nvSpPr>
        <p:spPr>
          <a:xfrm>
            <a:off x="169344" y="1926829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9344" y="4906533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9344" y="7712438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3169" y="1723798"/>
            <a:ext cx="8982710" cy="81629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180975">
              <a:lnSpc>
                <a:spcPct val="114900"/>
              </a:lnSpc>
              <a:spcBef>
                <a:spcPts val="90"/>
              </a:spcBef>
            </a:pPr>
            <a:r>
              <a:rPr dirty="0" sz="3600" spc="0" b="1">
                <a:solidFill>
                  <a:srgbClr val="262261"/>
                </a:solidFill>
                <a:latin typeface="Arial"/>
                <a:cs typeface="Arial"/>
              </a:rPr>
              <a:t>Steering and Executive </a:t>
            </a:r>
            <a:r>
              <a:rPr dirty="0" sz="3600" spc="5" b="1">
                <a:solidFill>
                  <a:srgbClr val="262261"/>
                </a:solidFill>
                <a:latin typeface="Arial"/>
                <a:cs typeface="Arial"/>
              </a:rPr>
              <a:t>Committees </a:t>
            </a:r>
            <a:r>
              <a:rPr dirty="0" sz="3600" spc="0" b="1">
                <a:solidFill>
                  <a:srgbClr val="262261"/>
                </a:solidFill>
                <a:latin typeface="Arial"/>
                <a:cs typeface="Arial"/>
              </a:rPr>
              <a:t>and  Advisory</a:t>
            </a:r>
            <a:r>
              <a:rPr dirty="0" sz="3600" spc="25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0" b="1">
                <a:solidFill>
                  <a:srgbClr val="262261"/>
                </a:solidFill>
                <a:latin typeface="Arial"/>
                <a:cs typeface="Arial"/>
              </a:rPr>
              <a:t>Panel</a:t>
            </a:r>
            <a:endParaRPr sz="3600">
              <a:latin typeface="Arial"/>
              <a:cs typeface="Arial"/>
            </a:endParaRPr>
          </a:p>
          <a:p>
            <a:pPr marL="751840" marR="5080">
              <a:lnSpc>
                <a:spcPct val="113700"/>
              </a:lnSpc>
              <a:spcBef>
                <a:spcPts val="40"/>
              </a:spcBef>
            </a:pP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Provide participant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perspectives to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oversight  and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 governance</a:t>
            </a:r>
            <a:endParaRPr sz="3300">
              <a:latin typeface="Arial"/>
              <a:cs typeface="Arial"/>
            </a:endParaRPr>
          </a:p>
          <a:p>
            <a:pPr marL="751840">
              <a:lnSpc>
                <a:spcPct val="100000"/>
              </a:lnSpc>
              <a:spcBef>
                <a:spcPts val="555"/>
              </a:spcBef>
            </a:pP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Help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set strategic</a:t>
            </a:r>
            <a:r>
              <a:rPr dirty="0" sz="3300" spc="2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direction</a:t>
            </a:r>
            <a:endParaRPr sz="3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3600" spc="0" b="1">
                <a:solidFill>
                  <a:srgbClr val="262261"/>
                </a:solidFill>
                <a:latin typeface="Arial"/>
                <a:cs typeface="Arial"/>
              </a:rPr>
              <a:t>Participant</a:t>
            </a:r>
            <a:r>
              <a:rPr dirty="0" sz="3600" spc="-9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0" b="1">
                <a:solidFill>
                  <a:srgbClr val="262261"/>
                </a:solidFill>
                <a:latin typeface="Arial"/>
                <a:cs typeface="Arial"/>
              </a:rPr>
              <a:t>Ambassadors</a:t>
            </a:r>
            <a:endParaRPr sz="3600">
              <a:latin typeface="Arial"/>
              <a:cs typeface="Arial"/>
            </a:endParaRPr>
          </a:p>
          <a:p>
            <a:pPr marL="751840" marR="287020">
              <a:lnSpc>
                <a:spcPct val="115199"/>
              </a:lnSpc>
              <a:spcBef>
                <a:spcPts val="30"/>
              </a:spcBef>
            </a:pPr>
            <a:r>
              <a:rPr dirty="0" sz="3100" spc="5">
                <a:solidFill>
                  <a:srgbClr val="262261"/>
                </a:solidFill>
                <a:latin typeface="Arial"/>
                <a:cs typeface="Arial"/>
              </a:rPr>
              <a:t>Co-create </a:t>
            </a:r>
            <a:r>
              <a:rPr dirty="0" sz="3100" spc="10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3100" spc="5">
                <a:solidFill>
                  <a:srgbClr val="262261"/>
                </a:solidFill>
                <a:latin typeface="Arial"/>
                <a:cs typeface="Arial"/>
              </a:rPr>
              <a:t>provide input </a:t>
            </a:r>
            <a:r>
              <a:rPr dirty="0" sz="3100" spc="10">
                <a:solidFill>
                  <a:srgbClr val="262261"/>
                </a:solidFill>
                <a:latin typeface="Arial"/>
                <a:cs typeface="Arial"/>
              </a:rPr>
              <a:t>on ongoing </a:t>
            </a:r>
            <a:r>
              <a:rPr dirty="0" sz="3100" spc="5">
                <a:solidFill>
                  <a:srgbClr val="262261"/>
                </a:solidFill>
                <a:latin typeface="Arial"/>
                <a:cs typeface="Arial"/>
              </a:rPr>
              <a:t>work  </a:t>
            </a:r>
            <a:r>
              <a:rPr dirty="0" sz="3100" spc="10">
                <a:solidFill>
                  <a:srgbClr val="262261"/>
                </a:solidFill>
                <a:latin typeface="Arial"/>
                <a:cs typeface="Arial"/>
              </a:rPr>
              <a:t>and AoURP program</a:t>
            </a:r>
            <a:r>
              <a:rPr dirty="0" sz="3100" spc="-27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100" spc="5">
                <a:solidFill>
                  <a:srgbClr val="262261"/>
                </a:solidFill>
                <a:latin typeface="Arial"/>
                <a:cs typeface="Arial"/>
              </a:rPr>
              <a:t>implementation</a:t>
            </a:r>
            <a:endParaRPr sz="3100">
              <a:latin typeface="Arial"/>
              <a:cs typeface="Arial"/>
            </a:endParaRPr>
          </a:p>
          <a:p>
            <a:pPr marL="751840" marR="810895">
              <a:lnSpc>
                <a:spcPts val="4290"/>
              </a:lnSpc>
              <a:spcBef>
                <a:spcPts val="220"/>
              </a:spcBef>
            </a:pPr>
            <a:r>
              <a:rPr dirty="0" sz="3100" spc="10">
                <a:solidFill>
                  <a:srgbClr val="262261"/>
                </a:solidFill>
                <a:latin typeface="Arial"/>
                <a:cs typeface="Arial"/>
              </a:rPr>
              <a:t>Serve on </a:t>
            </a:r>
            <a:r>
              <a:rPr dirty="0" sz="3100" spc="5">
                <a:solidFill>
                  <a:srgbClr val="262261"/>
                </a:solidFill>
                <a:latin typeface="Arial"/>
                <a:cs typeface="Arial"/>
              </a:rPr>
              <a:t>select </a:t>
            </a:r>
            <a:r>
              <a:rPr dirty="0" sz="3100" spc="0">
                <a:solidFill>
                  <a:srgbClr val="262261"/>
                </a:solidFill>
                <a:latin typeface="Arial"/>
                <a:cs typeface="Arial"/>
              </a:rPr>
              <a:t>Working </a:t>
            </a:r>
            <a:r>
              <a:rPr dirty="0" sz="3100" spc="10">
                <a:solidFill>
                  <a:srgbClr val="262261"/>
                </a:solidFill>
                <a:latin typeface="Arial"/>
                <a:cs typeface="Arial"/>
              </a:rPr>
              <a:t>Groups and</a:t>
            </a:r>
            <a:r>
              <a:rPr dirty="0" sz="3100" spc="-15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100" spc="-70">
                <a:solidFill>
                  <a:srgbClr val="262261"/>
                </a:solidFill>
                <a:latin typeface="Arial"/>
                <a:cs typeface="Arial"/>
              </a:rPr>
              <a:t>Task  </a:t>
            </a:r>
            <a:r>
              <a:rPr dirty="0" sz="3100" spc="5">
                <a:solidFill>
                  <a:srgbClr val="262261"/>
                </a:solidFill>
                <a:latin typeface="Arial"/>
                <a:cs typeface="Arial"/>
              </a:rPr>
              <a:t>Forces</a:t>
            </a:r>
            <a:endParaRPr sz="3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dirty="0" sz="3600" spc="0" b="1">
                <a:solidFill>
                  <a:srgbClr val="262261"/>
                </a:solidFill>
                <a:latin typeface="Arial"/>
                <a:cs typeface="Arial"/>
              </a:rPr>
              <a:t>Director’s Think</a:t>
            </a:r>
            <a:r>
              <a:rPr dirty="0" sz="3600" spc="5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-65" b="1">
                <a:solidFill>
                  <a:srgbClr val="262261"/>
                </a:solidFill>
                <a:latin typeface="Arial"/>
                <a:cs typeface="Arial"/>
              </a:rPr>
              <a:t>Tank</a:t>
            </a:r>
            <a:endParaRPr sz="3600">
              <a:latin typeface="Arial"/>
              <a:cs typeface="Arial"/>
            </a:endParaRPr>
          </a:p>
          <a:p>
            <a:pPr algn="just" marL="751840" marR="906780">
              <a:lnSpc>
                <a:spcPct val="113900"/>
              </a:lnSpc>
              <a:spcBef>
                <a:spcPts val="30"/>
              </a:spcBef>
            </a:pP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Small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group of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mid-level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professionals/  community members from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DMV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area to 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provide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feedback to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AoURP</a:t>
            </a:r>
            <a:r>
              <a:rPr dirty="0" sz="3300" spc="-18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leadership</a:t>
            </a:r>
            <a:endParaRPr sz="3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62337" y="9932034"/>
            <a:ext cx="8009255" cy="528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Help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shape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co-create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new</a:t>
            </a:r>
            <a:r>
              <a:rPr dirty="0" sz="3300" spc="6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approaches</a:t>
            </a:r>
            <a:endParaRPr sz="3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045730" y="10285390"/>
            <a:ext cx="306070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10">
                <a:solidFill>
                  <a:srgbClr val="898989"/>
                </a:solidFill>
                <a:latin typeface="Arial"/>
                <a:cs typeface="Arial"/>
              </a:rPr>
              <a:t>18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53097" y="0"/>
            <a:ext cx="6541527" cy="36790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362734" y="3431998"/>
            <a:ext cx="7469151" cy="4202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032158" y="7305823"/>
            <a:ext cx="6968685" cy="39198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58430" y="10321893"/>
            <a:ext cx="280670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180"/>
              </a:lnSpc>
            </a:pPr>
            <a:r>
              <a:rPr dirty="0" sz="1950" spc="10">
                <a:solidFill>
                  <a:srgbClr val="898989"/>
                </a:solidFill>
                <a:latin typeface="Arial"/>
                <a:cs typeface="Arial"/>
              </a:rPr>
              <a:t>19</a:t>
            </a:r>
            <a:endParaRPr sz="19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524" y="500110"/>
            <a:ext cx="13767435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3950"/>
              <a:t>What is the </a:t>
            </a:r>
            <a:r>
              <a:rPr dirty="0" u="none" sz="3950" spc="-5"/>
              <a:t>Promise </a:t>
            </a:r>
            <a:r>
              <a:rPr dirty="0" u="none" sz="3950"/>
              <a:t>for </a:t>
            </a:r>
            <a:r>
              <a:rPr dirty="0" u="none" sz="3950" spc="-5"/>
              <a:t>Researchers:</a:t>
            </a:r>
            <a:r>
              <a:rPr dirty="0" u="none" sz="3950" spc="175"/>
              <a:t> </a:t>
            </a:r>
            <a:r>
              <a:rPr dirty="0" u="none" sz="3950" spc="-5">
                <a:hlinkClick r:id="rId2"/>
              </a:rPr>
              <a:t>researchallofus.org</a:t>
            </a:r>
            <a:endParaRPr sz="3950"/>
          </a:p>
        </p:txBody>
      </p:sp>
      <p:sp>
        <p:nvSpPr>
          <p:cNvPr id="4" name="object 4"/>
          <p:cNvSpPr txBox="1"/>
          <p:nvPr/>
        </p:nvSpPr>
        <p:spPr>
          <a:xfrm>
            <a:off x="263348" y="1569752"/>
            <a:ext cx="250825" cy="2971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7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175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7173" y="1402320"/>
            <a:ext cx="11039475" cy="10598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95"/>
              </a:spcBef>
            </a:pP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The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opportunity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to </a:t>
            </a:r>
            <a:r>
              <a:rPr dirty="0" sz="2950" spc="-10" b="1">
                <a:solidFill>
                  <a:srgbClr val="262261"/>
                </a:solidFill>
                <a:latin typeface="Arial"/>
                <a:cs typeface="Arial"/>
              </a:rPr>
              <a:t>save time </a:t>
            </a:r>
            <a:r>
              <a:rPr dirty="0" sz="2950" spc="-5" b="1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2950" spc="-10" b="1">
                <a:solidFill>
                  <a:srgbClr val="262261"/>
                </a:solidFill>
                <a:latin typeface="Arial"/>
                <a:cs typeface="Arial"/>
              </a:rPr>
              <a:t>resources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2950" spc="-10" b="1">
                <a:solidFill>
                  <a:srgbClr val="262261"/>
                </a:solidFill>
                <a:latin typeface="Arial"/>
                <a:cs typeface="Arial"/>
              </a:rPr>
              <a:t>accelerate </a:t>
            </a:r>
            <a:r>
              <a:rPr dirty="0" sz="2950" spc="-15" b="1">
                <a:solidFill>
                  <a:srgbClr val="262261"/>
                </a:solidFill>
                <a:latin typeface="Arial"/>
                <a:cs typeface="Arial"/>
              </a:rPr>
              <a:t>your  </a:t>
            </a:r>
            <a:r>
              <a:rPr dirty="0" sz="2950" spc="-10" b="1">
                <a:solidFill>
                  <a:srgbClr val="262261"/>
                </a:solidFill>
                <a:latin typeface="Arial"/>
                <a:cs typeface="Arial"/>
              </a:rPr>
              <a:t>research breakthroughs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by</a:t>
            </a:r>
            <a:r>
              <a:rPr dirty="0" sz="2950" spc="-6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leveraging:</a:t>
            </a:r>
            <a:endParaRPr sz="29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0329499"/>
            <a:ext cx="20104100" cy="977900"/>
          </a:xfrm>
          <a:custGeom>
            <a:avLst/>
            <a:gdLst/>
            <a:ahLst/>
            <a:cxnLst/>
            <a:rect l="l" t="t" r="r" b="b"/>
            <a:pathLst>
              <a:path w="20104100" h="977900">
                <a:moveTo>
                  <a:pt x="0" y="977878"/>
                </a:moveTo>
                <a:lnTo>
                  <a:pt x="20104089" y="977878"/>
                </a:lnTo>
                <a:lnTo>
                  <a:pt x="20104089" y="0"/>
                </a:lnTo>
                <a:lnTo>
                  <a:pt x="0" y="0"/>
                </a:lnTo>
                <a:lnTo>
                  <a:pt x="0" y="977878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756341" y="3077278"/>
            <a:ext cx="10975975" cy="60121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69215">
              <a:lnSpc>
                <a:spcPct val="114599"/>
              </a:lnSpc>
              <a:spcBef>
                <a:spcPts val="95"/>
              </a:spcBef>
            </a:pPr>
            <a:r>
              <a:rPr dirty="0" sz="2950" spc="5">
                <a:solidFill>
                  <a:srgbClr val="262261"/>
                </a:solidFill>
                <a:latin typeface="Arial"/>
                <a:cs typeface="Arial"/>
              </a:rPr>
              <a:t>A </a:t>
            </a:r>
            <a:r>
              <a:rPr dirty="0" sz="2950" spc="-10" b="1">
                <a:solidFill>
                  <a:srgbClr val="262261"/>
                </a:solidFill>
                <a:latin typeface="Arial"/>
                <a:cs typeface="Arial"/>
              </a:rPr>
              <a:t>rich resource </a:t>
            </a:r>
            <a:r>
              <a:rPr dirty="0" sz="2950" spc="-5" b="1">
                <a:solidFill>
                  <a:srgbClr val="262261"/>
                </a:solidFill>
                <a:latin typeface="Arial"/>
                <a:cs typeface="Arial"/>
              </a:rPr>
              <a:t>of </a:t>
            </a:r>
            <a:r>
              <a:rPr dirty="0" sz="2950" spc="-10" b="1">
                <a:solidFill>
                  <a:srgbClr val="262261"/>
                </a:solidFill>
                <a:latin typeface="Arial"/>
                <a:cs typeface="Arial"/>
              </a:rPr>
              <a:t>data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,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including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biospecimens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increasingly 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robust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electronic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health</a:t>
            </a:r>
            <a:r>
              <a:rPr dirty="0" sz="2950" spc="-6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records.</a:t>
            </a:r>
            <a:endParaRPr sz="2950">
              <a:latin typeface="Arial"/>
              <a:cs typeface="Arial"/>
            </a:endParaRPr>
          </a:p>
          <a:p>
            <a:pPr marL="12700" marR="285750">
              <a:lnSpc>
                <a:spcPct val="114599"/>
              </a:lnSpc>
              <a:spcBef>
                <a:spcPts val="509"/>
              </a:spcBef>
            </a:pPr>
            <a:r>
              <a:rPr dirty="0" sz="2950" spc="5">
                <a:solidFill>
                  <a:srgbClr val="262261"/>
                </a:solidFill>
                <a:latin typeface="Arial"/>
                <a:cs typeface="Arial"/>
              </a:rPr>
              <a:t>A </a:t>
            </a:r>
            <a:r>
              <a:rPr dirty="0" sz="2950" spc="-10" b="1">
                <a:solidFill>
                  <a:srgbClr val="262261"/>
                </a:solidFill>
                <a:latin typeface="Arial"/>
                <a:cs typeface="Arial"/>
              </a:rPr>
              <a:t>longitudinal dataset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that will follow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participants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as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they</a:t>
            </a:r>
            <a:r>
              <a:rPr dirty="0" sz="2950" spc="-32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move, 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age,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develop relationships,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get sick,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try</a:t>
            </a:r>
            <a:r>
              <a:rPr dirty="0" sz="2950" spc="-10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treatments.</a:t>
            </a:r>
            <a:endParaRPr sz="2950">
              <a:latin typeface="Arial"/>
              <a:cs typeface="Arial"/>
            </a:endParaRPr>
          </a:p>
          <a:p>
            <a:pPr marL="12700" marR="361950">
              <a:lnSpc>
                <a:spcPct val="114599"/>
              </a:lnSpc>
              <a:spcBef>
                <a:spcPts val="490"/>
              </a:spcBef>
            </a:pPr>
            <a:r>
              <a:rPr dirty="0" sz="2950" spc="5">
                <a:solidFill>
                  <a:srgbClr val="262261"/>
                </a:solidFill>
                <a:latin typeface="Arial"/>
                <a:cs typeface="Arial"/>
              </a:rPr>
              <a:t>A </a:t>
            </a:r>
            <a:r>
              <a:rPr dirty="0" sz="2950" spc="-10" b="1">
                <a:solidFill>
                  <a:srgbClr val="262261"/>
                </a:solidFill>
                <a:latin typeface="Arial"/>
                <a:cs typeface="Arial"/>
              </a:rPr>
              <a:t>diverse cohort </a:t>
            </a:r>
            <a:r>
              <a:rPr dirty="0" sz="2950" spc="-5" b="1">
                <a:solidFill>
                  <a:srgbClr val="262261"/>
                </a:solidFill>
                <a:latin typeface="Arial"/>
                <a:cs typeface="Arial"/>
              </a:rPr>
              <a:t>of </a:t>
            </a:r>
            <a:r>
              <a:rPr dirty="0" sz="2950" spc="-15" b="1">
                <a:solidFill>
                  <a:srgbClr val="262261"/>
                </a:solidFill>
                <a:latin typeface="Arial"/>
                <a:cs typeface="Arial"/>
              </a:rPr>
              <a:t>participants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, including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people both</a:t>
            </a:r>
            <a:r>
              <a:rPr dirty="0" sz="2950" spc="-229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healthy 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sick, from all walks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of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life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all parts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of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the</a:t>
            </a:r>
            <a:r>
              <a:rPr dirty="0" sz="2950" spc="-24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-40">
                <a:solidFill>
                  <a:srgbClr val="262261"/>
                </a:solidFill>
                <a:latin typeface="Arial"/>
                <a:cs typeface="Arial"/>
              </a:rPr>
              <a:t>country.</a:t>
            </a:r>
            <a:endParaRPr sz="2950">
              <a:latin typeface="Arial"/>
              <a:cs typeface="Arial"/>
            </a:endParaRPr>
          </a:p>
          <a:p>
            <a:pPr marL="12700" marR="331470">
              <a:lnSpc>
                <a:spcPct val="121600"/>
              </a:lnSpc>
              <a:spcBef>
                <a:spcPts val="265"/>
              </a:spcBef>
            </a:pP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Both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raw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data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data that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is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already </a:t>
            </a:r>
            <a:r>
              <a:rPr dirty="0" sz="2950" spc="-10" b="1">
                <a:solidFill>
                  <a:srgbClr val="262261"/>
                </a:solidFill>
                <a:latin typeface="Arial"/>
                <a:cs typeface="Arial"/>
              </a:rPr>
              <a:t>cleaned </a:t>
            </a:r>
            <a:r>
              <a:rPr dirty="0" sz="2950" spc="-5" b="1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2950" spc="-10" b="1">
                <a:solidFill>
                  <a:srgbClr val="262261"/>
                </a:solidFill>
                <a:latin typeface="Arial"/>
                <a:cs typeface="Arial"/>
              </a:rPr>
              <a:t>curated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.  </a:t>
            </a:r>
            <a:r>
              <a:rPr dirty="0" sz="2950" spc="-5" b="1">
                <a:solidFill>
                  <a:srgbClr val="262261"/>
                </a:solidFill>
                <a:latin typeface="Arial"/>
                <a:cs typeface="Arial"/>
              </a:rPr>
              <a:t>Robust </a:t>
            </a:r>
            <a:r>
              <a:rPr dirty="0" sz="2950" spc="-10" b="1">
                <a:solidFill>
                  <a:srgbClr val="262261"/>
                </a:solidFill>
                <a:latin typeface="Arial"/>
                <a:cs typeface="Arial"/>
              </a:rPr>
              <a:t>computing </a:t>
            </a:r>
            <a:r>
              <a:rPr dirty="0" sz="2950" spc="-5" b="1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2950" spc="-15" b="1">
                <a:solidFill>
                  <a:srgbClr val="262261"/>
                </a:solidFill>
                <a:latin typeface="Arial"/>
                <a:cs typeface="Arial"/>
              </a:rPr>
              <a:t>analytic </a:t>
            </a:r>
            <a:r>
              <a:rPr dirty="0" sz="2950" spc="-10" b="1">
                <a:solidFill>
                  <a:srgbClr val="262261"/>
                </a:solidFill>
                <a:latin typeface="Arial"/>
                <a:cs typeface="Arial"/>
              </a:rPr>
              <a:t>tools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to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support complex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data 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analyses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in </a:t>
            </a:r>
            <a:r>
              <a:rPr dirty="0" sz="2950" spc="0">
                <a:solidFill>
                  <a:srgbClr val="262261"/>
                </a:solidFill>
                <a:latin typeface="Arial"/>
                <a:cs typeface="Arial"/>
              </a:rPr>
              <a:t>a </a:t>
            </a:r>
            <a:r>
              <a:rPr dirty="0" sz="2950" spc="-10" b="1">
                <a:solidFill>
                  <a:srgbClr val="262261"/>
                </a:solidFill>
                <a:latin typeface="Arial"/>
                <a:cs typeface="Arial"/>
              </a:rPr>
              <a:t>secure data</a:t>
            </a:r>
            <a:r>
              <a:rPr dirty="0" sz="2950" spc="-14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-10" b="1">
                <a:solidFill>
                  <a:srgbClr val="262261"/>
                </a:solidFill>
                <a:latin typeface="Arial"/>
                <a:cs typeface="Arial"/>
              </a:rPr>
              <a:t>environment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.</a:t>
            </a:r>
            <a:endParaRPr sz="2950">
              <a:latin typeface="Arial"/>
              <a:cs typeface="Arial"/>
            </a:endParaRPr>
          </a:p>
          <a:p>
            <a:pPr marL="12700" marR="5080">
              <a:lnSpc>
                <a:spcPct val="114999"/>
              </a:lnSpc>
              <a:spcBef>
                <a:spcPts val="475"/>
              </a:spcBef>
            </a:pPr>
            <a:r>
              <a:rPr dirty="0" sz="2950" spc="5">
                <a:solidFill>
                  <a:srgbClr val="262261"/>
                </a:solidFill>
                <a:latin typeface="Arial"/>
                <a:cs typeface="Arial"/>
              </a:rPr>
              <a:t>A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group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of </a:t>
            </a:r>
            <a:r>
              <a:rPr dirty="0" sz="2950" spc="-10" b="1">
                <a:solidFill>
                  <a:srgbClr val="262261"/>
                </a:solidFill>
                <a:latin typeface="Arial"/>
                <a:cs typeface="Arial"/>
              </a:rPr>
              <a:t>engaged participants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who may be </a:t>
            </a:r>
            <a:r>
              <a:rPr dirty="0" sz="2950" spc="-10">
                <a:solidFill>
                  <a:srgbClr val="262261"/>
                </a:solidFill>
                <a:latin typeface="Arial"/>
                <a:cs typeface="Arial"/>
              </a:rPr>
              <a:t>eager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to</a:t>
            </a:r>
            <a:r>
              <a:rPr dirty="0" sz="2950" spc="-37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participate  </a:t>
            </a:r>
            <a:r>
              <a:rPr dirty="0" sz="2950" spc="-5">
                <a:solidFill>
                  <a:srgbClr val="262261"/>
                </a:solidFill>
                <a:latin typeface="Arial"/>
                <a:cs typeface="Arial"/>
              </a:rPr>
              <a:t>in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ancillary</a:t>
            </a:r>
            <a:r>
              <a:rPr dirty="0" sz="2950" spc="-5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studies.</a:t>
            </a:r>
            <a:endParaRPr sz="29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39539" y="1440644"/>
            <a:ext cx="5800255" cy="8405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535352" y="1436455"/>
            <a:ext cx="5808980" cy="8413750"/>
          </a:xfrm>
          <a:custGeom>
            <a:avLst/>
            <a:gdLst/>
            <a:ahLst/>
            <a:cxnLst/>
            <a:rect l="l" t="t" r="r" b="b"/>
            <a:pathLst>
              <a:path w="5808980" h="8413750">
                <a:moveTo>
                  <a:pt x="0" y="0"/>
                </a:moveTo>
                <a:lnTo>
                  <a:pt x="5808642" y="0"/>
                </a:lnTo>
                <a:lnTo>
                  <a:pt x="5808642" y="8413527"/>
                </a:lnTo>
                <a:lnTo>
                  <a:pt x="0" y="8413527"/>
                </a:lnTo>
                <a:lnTo>
                  <a:pt x="0" y="0"/>
                </a:lnTo>
                <a:close/>
              </a:path>
            </a:pathLst>
          </a:custGeom>
          <a:ln w="8375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090612" y="10590069"/>
            <a:ext cx="13923644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-15" b="1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are collecting, evaluating, </a:t>
            </a:r>
            <a:r>
              <a:rPr dirty="0" sz="2950" spc="5" b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curating initial datasets</a:t>
            </a:r>
            <a:r>
              <a:rPr dirty="0" sz="2950" spc="0" b="1" i="1">
                <a:solidFill>
                  <a:srgbClr val="FFFFFF"/>
                </a:solidFill>
                <a:latin typeface="Arial"/>
                <a:cs typeface="Arial"/>
              </a:rPr>
              <a:t>; </a:t>
            </a:r>
            <a:r>
              <a:rPr dirty="0" sz="2950" spc="0" b="1">
                <a:solidFill>
                  <a:srgbClr val="FFFF00"/>
                </a:solidFill>
                <a:latin typeface="Arial"/>
                <a:cs typeface="Arial"/>
              </a:rPr>
              <a:t>availability in</a:t>
            </a:r>
            <a:r>
              <a:rPr dirty="0" sz="2950" spc="5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950" spc="0" b="1">
                <a:solidFill>
                  <a:srgbClr val="FFFF00"/>
                </a:solidFill>
                <a:latin typeface="Arial"/>
                <a:cs typeface="Arial"/>
              </a:rPr>
              <a:t>2019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524" y="500110"/>
            <a:ext cx="4582795" cy="628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spc="-5" b="1">
                <a:solidFill>
                  <a:srgbClr val="262261"/>
                </a:solidFill>
                <a:latin typeface="Arial"/>
                <a:cs typeface="Arial"/>
              </a:rPr>
              <a:t>Precision</a:t>
            </a:r>
            <a:r>
              <a:rPr dirty="0" sz="3950" spc="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950" b="1">
                <a:solidFill>
                  <a:srgbClr val="262261"/>
                </a:solidFill>
                <a:latin typeface="Arial"/>
                <a:cs typeface="Arial"/>
              </a:rPr>
              <a:t>Medicine</a:t>
            </a:r>
            <a:endParaRPr sz="39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9594" y="2065971"/>
            <a:ext cx="15493365" cy="728980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4830445" algn="l"/>
                <a:tab pos="8935720" algn="l"/>
                <a:tab pos="12285980" algn="l"/>
              </a:tabLst>
            </a:pPr>
            <a:r>
              <a:rPr dirty="0" u="none" spc="0"/>
              <a:t>Right</a:t>
            </a:r>
            <a:r>
              <a:rPr dirty="0" u="none" spc="5"/>
              <a:t> </a:t>
            </a:r>
            <a:r>
              <a:rPr dirty="0" u="none" spc="0"/>
              <a:t>treatment.	Right</a:t>
            </a:r>
            <a:r>
              <a:rPr dirty="0" u="none" spc="15"/>
              <a:t> </a:t>
            </a:r>
            <a:r>
              <a:rPr dirty="0" u="none" spc="0"/>
              <a:t>person.	Right</a:t>
            </a:r>
            <a:r>
              <a:rPr dirty="0" u="none" spc="-10"/>
              <a:t> </a:t>
            </a:r>
            <a:r>
              <a:rPr dirty="0" u="none" spc="0"/>
              <a:t>time.	Right</a:t>
            </a:r>
            <a:r>
              <a:rPr dirty="0" u="none" spc="-55"/>
              <a:t> </a:t>
            </a:r>
            <a:r>
              <a:rPr dirty="0" u="none" spc="0"/>
              <a:t>dose.</a:t>
            </a:r>
          </a:p>
        </p:txBody>
      </p:sp>
      <p:sp>
        <p:nvSpPr>
          <p:cNvPr id="4" name="object 4"/>
          <p:cNvSpPr/>
          <p:nvPr/>
        </p:nvSpPr>
        <p:spPr>
          <a:xfrm>
            <a:off x="2012294" y="3486441"/>
            <a:ext cx="3880106" cy="2581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835554" y="5938957"/>
            <a:ext cx="223520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8260" marR="5080" indent="-36195">
              <a:lnSpc>
                <a:spcPct val="100000"/>
              </a:lnSpc>
              <a:spcBef>
                <a:spcPts val="95"/>
              </a:spcBef>
            </a:pPr>
            <a:r>
              <a:rPr dirty="0" sz="3300" spc="-15">
                <a:solidFill>
                  <a:srgbClr val="262261"/>
                </a:solidFill>
                <a:latin typeface="Arial"/>
                <a:cs typeface="Arial"/>
              </a:rPr>
              <a:t>P</a:t>
            </a:r>
            <a:r>
              <a:rPr dirty="0" sz="3300">
                <a:solidFill>
                  <a:srgbClr val="262261"/>
                </a:solidFill>
                <a:latin typeface="Arial"/>
                <a:cs typeface="Arial"/>
              </a:rPr>
              <a:t>r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e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sc</a:t>
            </a:r>
            <a:r>
              <a:rPr dirty="0" sz="3300">
                <a:solidFill>
                  <a:srgbClr val="262261"/>
                </a:solidFill>
                <a:latin typeface="Arial"/>
                <a:cs typeface="Arial"/>
              </a:rPr>
              <a:t>r</a:t>
            </a:r>
            <a:r>
              <a:rPr dirty="0" sz="3300" spc="-15">
                <a:solidFill>
                  <a:srgbClr val="262261"/>
                </a:solidFill>
                <a:latin typeface="Arial"/>
                <a:cs typeface="Arial"/>
              </a:rPr>
              <a:t>i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p</a:t>
            </a:r>
            <a:r>
              <a:rPr dirty="0" sz="3300">
                <a:solidFill>
                  <a:srgbClr val="262261"/>
                </a:solidFill>
                <a:latin typeface="Arial"/>
                <a:cs typeface="Arial"/>
              </a:rPr>
              <a:t>t</a:t>
            </a:r>
            <a:r>
              <a:rPr dirty="0" sz="3300" spc="-15">
                <a:solidFill>
                  <a:srgbClr val="262261"/>
                </a:solidFill>
                <a:latin typeface="Arial"/>
                <a:cs typeface="Arial"/>
              </a:rPr>
              <a:t>i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o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n 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Eyeglasses</a:t>
            </a:r>
            <a:endParaRPr sz="33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78493" y="3486442"/>
            <a:ext cx="3633018" cy="2521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691112" y="5938957"/>
            <a:ext cx="2406015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596265">
              <a:lnSpc>
                <a:spcPct val="100000"/>
              </a:lnSpc>
              <a:spcBef>
                <a:spcPts val="95"/>
              </a:spcBef>
            </a:pP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Blood  </a:t>
            </a:r>
            <a:r>
              <a:rPr dirty="0" sz="3300" spc="-125">
                <a:solidFill>
                  <a:srgbClr val="262261"/>
                </a:solidFill>
                <a:latin typeface="Arial"/>
                <a:cs typeface="Arial"/>
              </a:rPr>
              <a:t>T</a:t>
            </a:r>
            <a:r>
              <a:rPr dirty="0" sz="3300">
                <a:solidFill>
                  <a:srgbClr val="262261"/>
                </a:solidFill>
                <a:latin typeface="Arial"/>
                <a:cs typeface="Arial"/>
              </a:rPr>
              <a:t>r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an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s</a:t>
            </a:r>
            <a:r>
              <a:rPr dirty="0" sz="3300">
                <a:solidFill>
                  <a:srgbClr val="262261"/>
                </a:solidFill>
                <a:latin typeface="Arial"/>
                <a:cs typeface="Arial"/>
              </a:rPr>
              <a:t>f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u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s</a:t>
            </a:r>
            <a:r>
              <a:rPr dirty="0" sz="3300" spc="-15">
                <a:solidFill>
                  <a:srgbClr val="262261"/>
                </a:solidFill>
                <a:latin typeface="Arial"/>
                <a:cs typeface="Arial"/>
              </a:rPr>
              <a:t>i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ons</a:t>
            </a:r>
            <a:endParaRPr sz="3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9594" y="8500707"/>
            <a:ext cx="16853535" cy="628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b="1">
                <a:solidFill>
                  <a:srgbClr val="262261"/>
                </a:solidFill>
                <a:latin typeface="Arial"/>
                <a:cs typeface="Arial"/>
              </a:rPr>
              <a:t>More </a:t>
            </a:r>
            <a:r>
              <a:rPr dirty="0" sz="3950" spc="-10" b="1">
                <a:solidFill>
                  <a:srgbClr val="262261"/>
                </a:solidFill>
                <a:latin typeface="Arial"/>
                <a:cs typeface="Arial"/>
              </a:rPr>
              <a:t>research </a:t>
            </a:r>
            <a:r>
              <a:rPr dirty="0" sz="3950" b="1">
                <a:solidFill>
                  <a:srgbClr val="262261"/>
                </a:solidFill>
                <a:latin typeface="Arial"/>
                <a:cs typeface="Arial"/>
              </a:rPr>
              <a:t>is </a:t>
            </a:r>
            <a:r>
              <a:rPr dirty="0" sz="3950" spc="-5" b="1">
                <a:solidFill>
                  <a:srgbClr val="262261"/>
                </a:solidFill>
                <a:latin typeface="Arial"/>
                <a:cs typeface="Arial"/>
              </a:rPr>
              <a:t>needed </a:t>
            </a:r>
            <a:r>
              <a:rPr dirty="0" sz="3950" b="1">
                <a:solidFill>
                  <a:srgbClr val="262261"/>
                </a:solidFill>
                <a:latin typeface="Arial"/>
                <a:cs typeface="Arial"/>
              </a:rPr>
              <a:t>to bring </a:t>
            </a:r>
            <a:r>
              <a:rPr dirty="0" sz="3950" spc="-5" b="1">
                <a:solidFill>
                  <a:srgbClr val="262261"/>
                </a:solidFill>
                <a:latin typeface="Arial"/>
                <a:cs typeface="Arial"/>
              </a:rPr>
              <a:t>precision </a:t>
            </a:r>
            <a:r>
              <a:rPr dirty="0" sz="3950" b="1">
                <a:solidFill>
                  <a:srgbClr val="262261"/>
                </a:solidFill>
                <a:latin typeface="Arial"/>
                <a:cs typeface="Arial"/>
              </a:rPr>
              <a:t>medicine to </a:t>
            </a:r>
            <a:r>
              <a:rPr dirty="0" sz="3950" spc="-5" b="1">
                <a:solidFill>
                  <a:srgbClr val="262261"/>
                </a:solidFill>
                <a:latin typeface="Arial"/>
                <a:cs typeface="Arial"/>
              </a:rPr>
              <a:t>most</a:t>
            </a:r>
            <a:r>
              <a:rPr dirty="0" sz="3950" spc="36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950" spc="-5" b="1">
                <a:solidFill>
                  <a:srgbClr val="262261"/>
                </a:solidFill>
                <a:latin typeface="Arial"/>
                <a:cs typeface="Arial"/>
              </a:rPr>
              <a:t>diseases</a:t>
            </a:r>
            <a:endParaRPr sz="39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9766224"/>
            <a:ext cx="20104100" cy="1541780"/>
          </a:xfrm>
          <a:custGeom>
            <a:avLst/>
            <a:gdLst/>
            <a:ahLst/>
            <a:cxnLst/>
            <a:rect l="l" t="t" r="r" b="b"/>
            <a:pathLst>
              <a:path w="20104100" h="1541779">
                <a:moveTo>
                  <a:pt x="0" y="1541153"/>
                </a:moveTo>
                <a:lnTo>
                  <a:pt x="20104089" y="1541153"/>
                </a:lnTo>
                <a:lnTo>
                  <a:pt x="20104089" y="0"/>
                </a:lnTo>
                <a:lnTo>
                  <a:pt x="0" y="0"/>
                </a:lnTo>
                <a:lnTo>
                  <a:pt x="0" y="1541153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214116" y="10207182"/>
            <a:ext cx="13677900" cy="704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50" b="1" i="1">
                <a:solidFill>
                  <a:srgbClr val="FFFFCC"/>
                </a:solidFill>
                <a:latin typeface="Arial"/>
                <a:cs typeface="Arial"/>
              </a:rPr>
              <a:t>Precision medicine </a:t>
            </a:r>
            <a:r>
              <a:rPr dirty="0" sz="4450" spc="-5" b="1" i="1">
                <a:solidFill>
                  <a:srgbClr val="FFFFCC"/>
                </a:solidFill>
                <a:latin typeface="Arial"/>
                <a:cs typeface="Arial"/>
              </a:rPr>
              <a:t>research </a:t>
            </a:r>
            <a:r>
              <a:rPr dirty="0" sz="4450">
                <a:solidFill>
                  <a:srgbClr val="FFFFFF"/>
                </a:solidFill>
                <a:latin typeface="Wingdings"/>
                <a:cs typeface="Wingdings"/>
              </a:rPr>
              <a:t></a:t>
            </a:r>
            <a:r>
              <a:rPr dirty="0" sz="44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50" b="1">
                <a:solidFill>
                  <a:srgbClr val="FFFFFF"/>
                </a:solidFill>
                <a:latin typeface="Arial"/>
                <a:cs typeface="Arial"/>
              </a:rPr>
              <a:t>Precision</a:t>
            </a:r>
            <a:r>
              <a:rPr dirty="0" sz="445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50" b="1">
                <a:solidFill>
                  <a:srgbClr val="FFFFFF"/>
                </a:solidFill>
                <a:latin typeface="Arial"/>
                <a:cs typeface="Arial"/>
              </a:rPr>
              <a:t>Medicine</a:t>
            </a:r>
            <a:endParaRPr sz="44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102911" y="3126280"/>
            <a:ext cx="2815689" cy="49524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946949" y="3122092"/>
            <a:ext cx="2975610" cy="5000625"/>
          </a:xfrm>
          <a:custGeom>
            <a:avLst/>
            <a:gdLst/>
            <a:ahLst/>
            <a:cxnLst/>
            <a:rect l="l" t="t" r="r" b="b"/>
            <a:pathLst>
              <a:path w="2975609" h="5000625">
                <a:moveTo>
                  <a:pt x="0" y="0"/>
                </a:moveTo>
                <a:lnTo>
                  <a:pt x="2975515" y="0"/>
                </a:lnTo>
                <a:lnTo>
                  <a:pt x="2975515" y="5000374"/>
                </a:lnTo>
                <a:lnTo>
                  <a:pt x="0" y="5000374"/>
                </a:lnTo>
                <a:lnTo>
                  <a:pt x="0" y="0"/>
                </a:lnTo>
                <a:close/>
              </a:path>
            </a:pathLst>
          </a:custGeom>
          <a:ln w="8375">
            <a:solidFill>
              <a:srgbClr val="17191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6146854" y="4906657"/>
            <a:ext cx="3491229" cy="25387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48640" marR="5080" indent="-536575">
              <a:lnSpc>
                <a:spcPct val="100000"/>
              </a:lnSpc>
              <a:spcBef>
                <a:spcPts val="95"/>
              </a:spcBef>
            </a:pP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Pharmacogenetics 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(PharmGKB 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Drug Labels)</a:t>
            </a:r>
            <a:endParaRPr sz="3300">
              <a:latin typeface="Arial"/>
              <a:cs typeface="Arial"/>
            </a:endParaRPr>
          </a:p>
          <a:p>
            <a:pPr marL="443865" marR="13335" indent="-421005">
              <a:lnSpc>
                <a:spcPts val="3960"/>
              </a:lnSpc>
              <a:spcBef>
                <a:spcPts val="125"/>
              </a:spcBef>
            </a:pPr>
            <a:r>
              <a:rPr dirty="0" u="heavy" sz="3300" spc="-20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5"/>
              </a:rPr>
              <a:t>https://www.pharm </a:t>
            </a:r>
            <a:r>
              <a:rPr dirty="0" sz="3300" spc="-20">
                <a:solidFill>
                  <a:srgbClr val="262261"/>
                </a:solidFill>
                <a:latin typeface="Arial"/>
                <a:cs typeface="Arial"/>
                <a:hlinkClick r:id="rId5"/>
              </a:rPr>
              <a:t> </a:t>
            </a:r>
            <a:r>
              <a:rPr dirty="0" u="heavy" sz="3300" spc="-10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5"/>
              </a:rPr>
              <a:t>gkb.org/labels</a:t>
            </a:r>
            <a:endParaRPr sz="3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45730" y="10285390"/>
            <a:ext cx="306070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10">
                <a:solidFill>
                  <a:srgbClr val="898989"/>
                </a:solidFill>
                <a:latin typeface="Arial"/>
                <a:cs typeface="Arial"/>
              </a:rPr>
              <a:t>20</a:t>
            </a:r>
            <a:endParaRPr sz="19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9415" y="514682"/>
            <a:ext cx="9676765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3950" spc="-5">
                <a:solidFill>
                  <a:srgbClr val="171919"/>
                </a:solidFill>
              </a:rPr>
              <a:t>Data Access </a:t>
            </a:r>
            <a:r>
              <a:rPr dirty="0" u="none" sz="3950"/>
              <a:t>| </a:t>
            </a:r>
            <a:r>
              <a:rPr dirty="0" u="none" sz="3950" spc="-5" i="1">
                <a:latin typeface="Arial"/>
                <a:cs typeface="Arial"/>
              </a:rPr>
              <a:t>Principles </a:t>
            </a:r>
            <a:r>
              <a:rPr dirty="0" u="none" sz="3950" i="1">
                <a:latin typeface="Arial"/>
                <a:cs typeface="Arial"/>
              </a:rPr>
              <a:t>and</a:t>
            </a:r>
            <a:r>
              <a:rPr dirty="0" u="none" sz="3950" spc="0" i="1">
                <a:latin typeface="Arial"/>
                <a:cs typeface="Arial"/>
              </a:rPr>
              <a:t> </a:t>
            </a:r>
            <a:r>
              <a:rPr dirty="0" u="none" sz="3950" spc="-5" i="1">
                <a:latin typeface="Arial"/>
                <a:cs typeface="Arial"/>
              </a:rPr>
              <a:t>Framework</a:t>
            </a:r>
            <a:endParaRPr sz="3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8762" y="2418921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2587" y="2293284"/>
            <a:ext cx="7285990" cy="5784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600" spc="-5">
                <a:solidFill>
                  <a:srgbClr val="262261"/>
                </a:solidFill>
                <a:latin typeface="Arial"/>
                <a:cs typeface="Arial"/>
              </a:rPr>
              <a:t>Data </a:t>
            </a:r>
            <a:r>
              <a:rPr dirty="0" sz="3600" spc="-10">
                <a:solidFill>
                  <a:srgbClr val="262261"/>
                </a:solidFill>
                <a:latin typeface="Arial"/>
                <a:cs typeface="Arial"/>
              </a:rPr>
              <a:t>available </a:t>
            </a:r>
            <a:r>
              <a:rPr dirty="0" sz="3600">
                <a:solidFill>
                  <a:srgbClr val="262261"/>
                </a:solidFill>
                <a:latin typeface="Arial"/>
                <a:cs typeface="Arial"/>
              </a:rPr>
              <a:t>to </a:t>
            </a:r>
            <a:r>
              <a:rPr dirty="0" sz="3600" spc="-5" b="1">
                <a:solidFill>
                  <a:srgbClr val="262261"/>
                </a:solidFill>
                <a:latin typeface="Arial"/>
                <a:cs typeface="Arial"/>
              </a:rPr>
              <a:t>all </a:t>
            </a:r>
            <a:r>
              <a:rPr dirty="0" sz="3600" spc="-10" b="1">
                <a:solidFill>
                  <a:srgbClr val="262261"/>
                </a:solidFill>
                <a:latin typeface="Arial"/>
                <a:cs typeface="Arial"/>
              </a:rPr>
              <a:t>types </a:t>
            </a:r>
            <a:r>
              <a:rPr dirty="0" sz="3600" b="1">
                <a:solidFill>
                  <a:srgbClr val="262261"/>
                </a:solidFill>
                <a:latin typeface="Arial"/>
                <a:cs typeface="Arial"/>
              </a:rPr>
              <a:t>of </a:t>
            </a:r>
            <a:r>
              <a:rPr dirty="0" sz="3600" spc="-5" b="1">
                <a:solidFill>
                  <a:srgbClr val="262261"/>
                </a:solidFill>
                <a:latin typeface="Arial"/>
                <a:cs typeface="Arial"/>
              </a:rPr>
              <a:t>users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8762" y="3679484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2127" y="3476454"/>
            <a:ext cx="7840345" cy="12858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90"/>
              </a:spcBef>
            </a:pPr>
            <a:r>
              <a:rPr dirty="0" sz="3600" spc="-5">
                <a:solidFill>
                  <a:srgbClr val="262261"/>
                </a:solidFill>
                <a:latin typeface="Arial"/>
                <a:cs typeface="Arial"/>
              </a:rPr>
              <a:t>Employ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a </a:t>
            </a:r>
            <a:r>
              <a:rPr dirty="0" sz="3600" spc="-10">
                <a:solidFill>
                  <a:srgbClr val="262261"/>
                </a:solidFill>
                <a:latin typeface="Arial"/>
                <a:cs typeface="Arial"/>
              </a:rPr>
              <a:t>secured, </a:t>
            </a:r>
            <a:r>
              <a:rPr dirty="0" sz="3600" spc="-10" b="1">
                <a:solidFill>
                  <a:srgbClr val="262261"/>
                </a:solidFill>
                <a:latin typeface="Arial"/>
                <a:cs typeface="Arial"/>
              </a:rPr>
              <a:t>cloud-based,  analysis platform </a:t>
            </a:r>
            <a:r>
              <a:rPr dirty="0" sz="3600" spc="-5" b="1">
                <a:solidFill>
                  <a:srgbClr val="262261"/>
                </a:solidFill>
                <a:latin typeface="Arial"/>
                <a:cs typeface="Arial"/>
              </a:rPr>
              <a:t>(no data</a:t>
            </a:r>
            <a:r>
              <a:rPr dirty="0" sz="3600" spc="5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262261"/>
                </a:solidFill>
                <a:latin typeface="Arial"/>
                <a:cs typeface="Arial"/>
              </a:rPr>
              <a:t>removal),</a:t>
            </a:r>
            <a:endParaRPr sz="3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8762" y="5570329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62587" y="5444693"/>
            <a:ext cx="4259580" cy="5784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600" spc="-5">
                <a:solidFill>
                  <a:srgbClr val="262261"/>
                </a:solidFill>
                <a:latin typeface="Arial"/>
                <a:cs typeface="Arial"/>
              </a:rPr>
              <a:t>Access will </a:t>
            </a:r>
            <a:r>
              <a:rPr dirty="0" sz="3600">
                <a:solidFill>
                  <a:srgbClr val="262261"/>
                </a:solidFill>
                <a:latin typeface="Arial"/>
                <a:cs typeface="Arial"/>
              </a:rPr>
              <a:t>be</a:t>
            </a:r>
            <a:r>
              <a:rPr dirty="0" sz="3600" spc="-9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262261"/>
                </a:solidFill>
                <a:latin typeface="Arial"/>
                <a:cs typeface="Arial"/>
              </a:rPr>
              <a:t>tiered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08762" y="6830893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62587" y="6705255"/>
            <a:ext cx="7660005" cy="5784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600" spc="-5">
                <a:solidFill>
                  <a:srgbClr val="262261"/>
                </a:solidFill>
                <a:latin typeface="Arial"/>
                <a:cs typeface="Arial"/>
              </a:rPr>
              <a:t>Users will </a:t>
            </a:r>
            <a:r>
              <a:rPr dirty="0" sz="3600">
                <a:solidFill>
                  <a:srgbClr val="262261"/>
                </a:solidFill>
                <a:latin typeface="Arial"/>
                <a:cs typeface="Arial"/>
              </a:rPr>
              <a:t>be </a:t>
            </a:r>
            <a:r>
              <a:rPr dirty="0" sz="3600" spc="-10">
                <a:solidFill>
                  <a:srgbClr val="262261"/>
                </a:solidFill>
                <a:latin typeface="Arial"/>
                <a:cs typeface="Arial"/>
              </a:rPr>
              <a:t>granted </a:t>
            </a:r>
            <a:r>
              <a:rPr dirty="0" sz="3600" spc="-5" b="1">
                <a:solidFill>
                  <a:srgbClr val="262261"/>
                </a:solidFill>
                <a:latin typeface="Arial"/>
                <a:cs typeface="Arial"/>
              </a:rPr>
              <a:t>data</a:t>
            </a:r>
            <a:r>
              <a:rPr dirty="0" sz="3600" spc="-4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262261"/>
                </a:solidFill>
                <a:latin typeface="Arial"/>
                <a:cs typeface="Arial"/>
              </a:rPr>
              <a:t>passports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8762" y="8091456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62587" y="7890268"/>
            <a:ext cx="6493510" cy="1282700"/>
          </a:xfrm>
          <a:prstGeom prst="rect">
            <a:avLst/>
          </a:prstGeom>
        </p:spPr>
        <p:txBody>
          <a:bodyPr wrap="square" lIns="0" tIns="914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3600" spc="-10">
                <a:solidFill>
                  <a:srgbClr val="262261"/>
                </a:solidFill>
                <a:latin typeface="Arial"/>
                <a:cs typeface="Arial"/>
              </a:rPr>
              <a:t>Project information </a:t>
            </a:r>
            <a:r>
              <a:rPr dirty="0" sz="3600" spc="-5">
                <a:solidFill>
                  <a:srgbClr val="262261"/>
                </a:solidFill>
                <a:latin typeface="Arial"/>
                <a:cs typeface="Arial"/>
              </a:rPr>
              <a:t>will </a:t>
            </a:r>
            <a:r>
              <a:rPr dirty="0" sz="3600">
                <a:solidFill>
                  <a:srgbClr val="262261"/>
                </a:solidFill>
                <a:latin typeface="Arial"/>
                <a:cs typeface="Arial"/>
              </a:rPr>
              <a:t>be </a:t>
            </a:r>
            <a:r>
              <a:rPr dirty="0" sz="3600" spc="-10">
                <a:solidFill>
                  <a:srgbClr val="262261"/>
                </a:solidFill>
                <a:latin typeface="Arial"/>
                <a:cs typeface="Arial"/>
              </a:rPr>
              <a:t>made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dirty="0" sz="3600" spc="-10" b="1">
                <a:solidFill>
                  <a:srgbClr val="262261"/>
                </a:solidFill>
                <a:latin typeface="Arial"/>
                <a:cs typeface="Arial"/>
              </a:rPr>
              <a:t>public </a:t>
            </a:r>
            <a:r>
              <a:rPr dirty="0" sz="3600" spc="-5">
                <a:solidFill>
                  <a:srgbClr val="262261"/>
                </a:solidFill>
                <a:latin typeface="Arial"/>
                <a:cs typeface="Arial"/>
              </a:rPr>
              <a:t>and</a:t>
            </a:r>
            <a:r>
              <a:rPr dirty="0" sz="3600" spc="1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262261"/>
                </a:solidFill>
                <a:latin typeface="Arial"/>
                <a:cs typeface="Arial"/>
              </a:rPr>
              <a:t>auditable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568211" y="1471234"/>
            <a:ext cx="8105715" cy="56194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400694" y="7441930"/>
            <a:ext cx="8105715" cy="3532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838333" y="8352802"/>
            <a:ext cx="2655570" cy="1711325"/>
          </a:xfrm>
          <a:custGeom>
            <a:avLst/>
            <a:gdLst/>
            <a:ahLst/>
            <a:cxnLst/>
            <a:rect l="l" t="t" r="r" b="b"/>
            <a:pathLst>
              <a:path w="2655569" h="1711325">
                <a:moveTo>
                  <a:pt x="1327570" y="0"/>
                </a:moveTo>
                <a:lnTo>
                  <a:pt x="1269982" y="790"/>
                </a:lnTo>
                <a:lnTo>
                  <a:pt x="1213021" y="3139"/>
                </a:lnTo>
                <a:lnTo>
                  <a:pt x="1156737" y="7016"/>
                </a:lnTo>
                <a:lnTo>
                  <a:pt x="1101179" y="12387"/>
                </a:lnTo>
                <a:lnTo>
                  <a:pt x="1046397" y="19222"/>
                </a:lnTo>
                <a:lnTo>
                  <a:pt x="992441" y="27487"/>
                </a:lnTo>
                <a:lnTo>
                  <a:pt x="939361" y="37151"/>
                </a:lnTo>
                <a:lnTo>
                  <a:pt x="887206" y="48181"/>
                </a:lnTo>
                <a:lnTo>
                  <a:pt x="836026" y="60546"/>
                </a:lnTo>
                <a:lnTo>
                  <a:pt x="785872" y="74214"/>
                </a:lnTo>
                <a:lnTo>
                  <a:pt x="736793" y="89151"/>
                </a:lnTo>
                <a:lnTo>
                  <a:pt x="688838" y="105327"/>
                </a:lnTo>
                <a:lnTo>
                  <a:pt x="642058" y="122710"/>
                </a:lnTo>
                <a:lnTo>
                  <a:pt x="596503" y="141266"/>
                </a:lnTo>
                <a:lnTo>
                  <a:pt x="552222" y="160964"/>
                </a:lnTo>
                <a:lnTo>
                  <a:pt x="509264" y="181772"/>
                </a:lnTo>
                <a:lnTo>
                  <a:pt x="467681" y="203657"/>
                </a:lnTo>
                <a:lnTo>
                  <a:pt x="427521" y="226589"/>
                </a:lnTo>
                <a:lnTo>
                  <a:pt x="388835" y="250534"/>
                </a:lnTo>
                <a:lnTo>
                  <a:pt x="351672" y="275460"/>
                </a:lnTo>
                <a:lnTo>
                  <a:pt x="316081" y="301336"/>
                </a:lnTo>
                <a:lnTo>
                  <a:pt x="282114" y="328129"/>
                </a:lnTo>
                <a:lnTo>
                  <a:pt x="249820" y="355808"/>
                </a:lnTo>
                <a:lnTo>
                  <a:pt x="219248" y="384339"/>
                </a:lnTo>
                <a:lnTo>
                  <a:pt x="190448" y="413691"/>
                </a:lnTo>
                <a:lnTo>
                  <a:pt x="163471" y="443833"/>
                </a:lnTo>
                <a:lnTo>
                  <a:pt x="138365" y="474731"/>
                </a:lnTo>
                <a:lnTo>
                  <a:pt x="115182" y="506354"/>
                </a:lnTo>
                <a:lnTo>
                  <a:pt x="93970" y="538669"/>
                </a:lnTo>
                <a:lnTo>
                  <a:pt x="74779" y="571645"/>
                </a:lnTo>
                <a:lnTo>
                  <a:pt x="42661" y="639451"/>
                </a:lnTo>
                <a:lnTo>
                  <a:pt x="19226" y="709513"/>
                </a:lnTo>
                <a:lnTo>
                  <a:pt x="4872" y="781576"/>
                </a:lnTo>
                <a:lnTo>
                  <a:pt x="0" y="855382"/>
                </a:lnTo>
                <a:lnTo>
                  <a:pt x="1226" y="892487"/>
                </a:lnTo>
                <a:lnTo>
                  <a:pt x="10889" y="965453"/>
                </a:lnTo>
                <a:lnTo>
                  <a:pt x="29833" y="1036548"/>
                </a:lnTo>
                <a:lnTo>
                  <a:pt x="57659" y="1105514"/>
                </a:lnTo>
                <a:lnTo>
                  <a:pt x="93970" y="1172094"/>
                </a:lnTo>
                <a:lnTo>
                  <a:pt x="115182" y="1204410"/>
                </a:lnTo>
                <a:lnTo>
                  <a:pt x="138365" y="1236033"/>
                </a:lnTo>
                <a:lnTo>
                  <a:pt x="163471" y="1266931"/>
                </a:lnTo>
                <a:lnTo>
                  <a:pt x="190448" y="1297072"/>
                </a:lnTo>
                <a:lnTo>
                  <a:pt x="219248" y="1326425"/>
                </a:lnTo>
                <a:lnTo>
                  <a:pt x="249820" y="1354956"/>
                </a:lnTo>
                <a:lnTo>
                  <a:pt x="282114" y="1382634"/>
                </a:lnTo>
                <a:lnTo>
                  <a:pt x="316081" y="1409427"/>
                </a:lnTo>
                <a:lnTo>
                  <a:pt x="351672" y="1435303"/>
                </a:lnTo>
                <a:lnTo>
                  <a:pt x="388835" y="1460230"/>
                </a:lnTo>
                <a:lnTo>
                  <a:pt x="427521" y="1484175"/>
                </a:lnTo>
                <a:lnTo>
                  <a:pt x="467681" y="1507106"/>
                </a:lnTo>
                <a:lnTo>
                  <a:pt x="509264" y="1528992"/>
                </a:lnTo>
                <a:lnTo>
                  <a:pt x="552222" y="1549800"/>
                </a:lnTo>
                <a:lnTo>
                  <a:pt x="596503" y="1569498"/>
                </a:lnTo>
                <a:lnTo>
                  <a:pt x="642058" y="1588054"/>
                </a:lnTo>
                <a:lnTo>
                  <a:pt x="688838" y="1605436"/>
                </a:lnTo>
                <a:lnTo>
                  <a:pt x="736793" y="1621612"/>
                </a:lnTo>
                <a:lnTo>
                  <a:pt x="785872" y="1636550"/>
                </a:lnTo>
                <a:lnTo>
                  <a:pt x="836026" y="1650217"/>
                </a:lnTo>
                <a:lnTo>
                  <a:pt x="887206" y="1662582"/>
                </a:lnTo>
                <a:lnTo>
                  <a:pt x="939361" y="1673613"/>
                </a:lnTo>
                <a:lnTo>
                  <a:pt x="992441" y="1683277"/>
                </a:lnTo>
                <a:lnTo>
                  <a:pt x="1046397" y="1691542"/>
                </a:lnTo>
                <a:lnTo>
                  <a:pt x="1101179" y="1698376"/>
                </a:lnTo>
                <a:lnTo>
                  <a:pt x="1156737" y="1703748"/>
                </a:lnTo>
                <a:lnTo>
                  <a:pt x="1213021" y="1707624"/>
                </a:lnTo>
                <a:lnTo>
                  <a:pt x="1269982" y="1709974"/>
                </a:lnTo>
                <a:lnTo>
                  <a:pt x="1327570" y="1710764"/>
                </a:lnTo>
                <a:lnTo>
                  <a:pt x="1385157" y="1709974"/>
                </a:lnTo>
                <a:lnTo>
                  <a:pt x="1442118" y="1707624"/>
                </a:lnTo>
                <a:lnTo>
                  <a:pt x="1498402" y="1703748"/>
                </a:lnTo>
                <a:lnTo>
                  <a:pt x="1553960" y="1698376"/>
                </a:lnTo>
                <a:lnTo>
                  <a:pt x="1608742" y="1691542"/>
                </a:lnTo>
                <a:lnTo>
                  <a:pt x="1662698" y="1683277"/>
                </a:lnTo>
                <a:lnTo>
                  <a:pt x="1715778" y="1673613"/>
                </a:lnTo>
                <a:lnTo>
                  <a:pt x="1767933" y="1662582"/>
                </a:lnTo>
                <a:lnTo>
                  <a:pt x="1819113" y="1650217"/>
                </a:lnTo>
                <a:lnTo>
                  <a:pt x="1869267" y="1636550"/>
                </a:lnTo>
                <a:lnTo>
                  <a:pt x="1918346" y="1621612"/>
                </a:lnTo>
                <a:lnTo>
                  <a:pt x="1966301" y="1605436"/>
                </a:lnTo>
                <a:lnTo>
                  <a:pt x="2013081" y="1588054"/>
                </a:lnTo>
                <a:lnTo>
                  <a:pt x="2058636" y="1569498"/>
                </a:lnTo>
                <a:lnTo>
                  <a:pt x="2102917" y="1549800"/>
                </a:lnTo>
                <a:lnTo>
                  <a:pt x="2145875" y="1528992"/>
                </a:lnTo>
                <a:lnTo>
                  <a:pt x="2187458" y="1507106"/>
                </a:lnTo>
                <a:lnTo>
                  <a:pt x="2227618" y="1484175"/>
                </a:lnTo>
                <a:lnTo>
                  <a:pt x="2266304" y="1460230"/>
                </a:lnTo>
                <a:lnTo>
                  <a:pt x="2303468" y="1435303"/>
                </a:lnTo>
                <a:lnTo>
                  <a:pt x="2339058" y="1409427"/>
                </a:lnTo>
                <a:lnTo>
                  <a:pt x="2373025" y="1382634"/>
                </a:lnTo>
                <a:lnTo>
                  <a:pt x="2405319" y="1354956"/>
                </a:lnTo>
                <a:lnTo>
                  <a:pt x="2435891" y="1326425"/>
                </a:lnTo>
                <a:lnTo>
                  <a:pt x="2464691" y="1297072"/>
                </a:lnTo>
                <a:lnTo>
                  <a:pt x="2491668" y="1266931"/>
                </a:lnTo>
                <a:lnTo>
                  <a:pt x="2516774" y="1236033"/>
                </a:lnTo>
                <a:lnTo>
                  <a:pt x="2539957" y="1204410"/>
                </a:lnTo>
                <a:lnTo>
                  <a:pt x="2561169" y="1172094"/>
                </a:lnTo>
                <a:lnTo>
                  <a:pt x="2580360" y="1139118"/>
                </a:lnTo>
                <a:lnTo>
                  <a:pt x="2612478" y="1071313"/>
                </a:lnTo>
                <a:lnTo>
                  <a:pt x="2635913" y="1001251"/>
                </a:lnTo>
                <a:lnTo>
                  <a:pt x="2650267" y="929188"/>
                </a:lnTo>
                <a:lnTo>
                  <a:pt x="2655140" y="855382"/>
                </a:lnTo>
                <a:lnTo>
                  <a:pt x="2653913" y="818277"/>
                </a:lnTo>
                <a:lnTo>
                  <a:pt x="2644250" y="745310"/>
                </a:lnTo>
                <a:lnTo>
                  <a:pt x="2625306" y="674216"/>
                </a:lnTo>
                <a:lnTo>
                  <a:pt x="2597480" y="605250"/>
                </a:lnTo>
                <a:lnTo>
                  <a:pt x="2561169" y="538669"/>
                </a:lnTo>
                <a:lnTo>
                  <a:pt x="2539957" y="506354"/>
                </a:lnTo>
                <a:lnTo>
                  <a:pt x="2516774" y="474731"/>
                </a:lnTo>
                <a:lnTo>
                  <a:pt x="2491668" y="443833"/>
                </a:lnTo>
                <a:lnTo>
                  <a:pt x="2464691" y="413691"/>
                </a:lnTo>
                <a:lnTo>
                  <a:pt x="2435891" y="384339"/>
                </a:lnTo>
                <a:lnTo>
                  <a:pt x="2405319" y="355808"/>
                </a:lnTo>
                <a:lnTo>
                  <a:pt x="2373025" y="328129"/>
                </a:lnTo>
                <a:lnTo>
                  <a:pt x="2339058" y="301336"/>
                </a:lnTo>
                <a:lnTo>
                  <a:pt x="2303468" y="275460"/>
                </a:lnTo>
                <a:lnTo>
                  <a:pt x="2266304" y="250534"/>
                </a:lnTo>
                <a:lnTo>
                  <a:pt x="2227618" y="226589"/>
                </a:lnTo>
                <a:lnTo>
                  <a:pt x="2187458" y="203657"/>
                </a:lnTo>
                <a:lnTo>
                  <a:pt x="2145875" y="181772"/>
                </a:lnTo>
                <a:lnTo>
                  <a:pt x="2102917" y="160964"/>
                </a:lnTo>
                <a:lnTo>
                  <a:pt x="2058636" y="141266"/>
                </a:lnTo>
                <a:lnTo>
                  <a:pt x="2013081" y="122710"/>
                </a:lnTo>
                <a:lnTo>
                  <a:pt x="1966301" y="105327"/>
                </a:lnTo>
                <a:lnTo>
                  <a:pt x="1918346" y="89151"/>
                </a:lnTo>
                <a:lnTo>
                  <a:pt x="1869267" y="74214"/>
                </a:lnTo>
                <a:lnTo>
                  <a:pt x="1819113" y="60546"/>
                </a:lnTo>
                <a:lnTo>
                  <a:pt x="1767933" y="48181"/>
                </a:lnTo>
                <a:lnTo>
                  <a:pt x="1715778" y="37151"/>
                </a:lnTo>
                <a:lnTo>
                  <a:pt x="1662698" y="27487"/>
                </a:lnTo>
                <a:lnTo>
                  <a:pt x="1608742" y="19222"/>
                </a:lnTo>
                <a:lnTo>
                  <a:pt x="1553960" y="12387"/>
                </a:lnTo>
                <a:lnTo>
                  <a:pt x="1498402" y="7016"/>
                </a:lnTo>
                <a:lnTo>
                  <a:pt x="1442118" y="3139"/>
                </a:lnTo>
                <a:lnTo>
                  <a:pt x="1385157" y="790"/>
                </a:lnTo>
                <a:lnTo>
                  <a:pt x="1327570" y="0"/>
                </a:lnTo>
                <a:close/>
              </a:path>
            </a:pathLst>
          </a:custGeom>
          <a:solidFill>
            <a:srgbClr val="3E8E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839380" y="8265903"/>
            <a:ext cx="887094" cy="1889125"/>
          </a:xfrm>
          <a:custGeom>
            <a:avLst/>
            <a:gdLst/>
            <a:ahLst/>
            <a:cxnLst/>
            <a:rect l="l" t="t" r="r" b="b"/>
            <a:pathLst>
              <a:path w="887095" h="1889125">
                <a:moveTo>
                  <a:pt x="886791" y="0"/>
                </a:moveTo>
                <a:lnTo>
                  <a:pt x="839694" y="1309"/>
                </a:lnTo>
                <a:lnTo>
                  <a:pt x="793237" y="5192"/>
                </a:lnTo>
                <a:lnTo>
                  <a:pt x="747482" y="11585"/>
                </a:lnTo>
                <a:lnTo>
                  <a:pt x="702490" y="20422"/>
                </a:lnTo>
                <a:lnTo>
                  <a:pt x="658322" y="31638"/>
                </a:lnTo>
                <a:lnTo>
                  <a:pt x="615039" y="45167"/>
                </a:lnTo>
                <a:lnTo>
                  <a:pt x="572703" y="60944"/>
                </a:lnTo>
                <a:lnTo>
                  <a:pt x="531376" y="78905"/>
                </a:lnTo>
                <a:lnTo>
                  <a:pt x="491117" y="98983"/>
                </a:lnTo>
                <a:lnTo>
                  <a:pt x="451989" y="121113"/>
                </a:lnTo>
                <a:lnTo>
                  <a:pt x="414053" y="145231"/>
                </a:lnTo>
                <a:lnTo>
                  <a:pt x="377370" y="171270"/>
                </a:lnTo>
                <a:lnTo>
                  <a:pt x="342001" y="199166"/>
                </a:lnTo>
                <a:lnTo>
                  <a:pt x="308009" y="228854"/>
                </a:lnTo>
                <a:lnTo>
                  <a:pt x="275453" y="260267"/>
                </a:lnTo>
                <a:lnTo>
                  <a:pt x="244395" y="293342"/>
                </a:lnTo>
                <a:lnTo>
                  <a:pt x="214897" y="328012"/>
                </a:lnTo>
                <a:lnTo>
                  <a:pt x="187020" y="364212"/>
                </a:lnTo>
                <a:lnTo>
                  <a:pt x="160825" y="401877"/>
                </a:lnTo>
                <a:lnTo>
                  <a:pt x="136374" y="440942"/>
                </a:lnTo>
                <a:lnTo>
                  <a:pt x="113727" y="481342"/>
                </a:lnTo>
                <a:lnTo>
                  <a:pt x="92946" y="523010"/>
                </a:lnTo>
                <a:lnTo>
                  <a:pt x="74092" y="565883"/>
                </a:lnTo>
                <a:lnTo>
                  <a:pt x="57227" y="609895"/>
                </a:lnTo>
                <a:lnTo>
                  <a:pt x="42412" y="654979"/>
                </a:lnTo>
                <a:lnTo>
                  <a:pt x="29708" y="701072"/>
                </a:lnTo>
                <a:lnTo>
                  <a:pt x="19176" y="748108"/>
                </a:lnTo>
                <a:lnTo>
                  <a:pt x="10878" y="796022"/>
                </a:lnTo>
                <a:lnTo>
                  <a:pt x="4875" y="844747"/>
                </a:lnTo>
                <a:lnTo>
                  <a:pt x="1229" y="894220"/>
                </a:lnTo>
                <a:lnTo>
                  <a:pt x="0" y="944375"/>
                </a:lnTo>
                <a:lnTo>
                  <a:pt x="1229" y="994530"/>
                </a:lnTo>
                <a:lnTo>
                  <a:pt x="4875" y="1044003"/>
                </a:lnTo>
                <a:lnTo>
                  <a:pt x="10878" y="1092728"/>
                </a:lnTo>
                <a:lnTo>
                  <a:pt x="19176" y="1140642"/>
                </a:lnTo>
                <a:lnTo>
                  <a:pt x="29708" y="1187678"/>
                </a:lnTo>
                <a:lnTo>
                  <a:pt x="42412" y="1233771"/>
                </a:lnTo>
                <a:lnTo>
                  <a:pt x="57227" y="1278855"/>
                </a:lnTo>
                <a:lnTo>
                  <a:pt x="74092" y="1322867"/>
                </a:lnTo>
                <a:lnTo>
                  <a:pt x="92946" y="1365740"/>
                </a:lnTo>
                <a:lnTo>
                  <a:pt x="113727" y="1407408"/>
                </a:lnTo>
                <a:lnTo>
                  <a:pt x="136374" y="1447808"/>
                </a:lnTo>
                <a:lnTo>
                  <a:pt x="160825" y="1486873"/>
                </a:lnTo>
                <a:lnTo>
                  <a:pt x="187020" y="1524538"/>
                </a:lnTo>
                <a:lnTo>
                  <a:pt x="214897" y="1560738"/>
                </a:lnTo>
                <a:lnTo>
                  <a:pt x="244395" y="1595408"/>
                </a:lnTo>
                <a:lnTo>
                  <a:pt x="275453" y="1628483"/>
                </a:lnTo>
                <a:lnTo>
                  <a:pt x="308009" y="1659896"/>
                </a:lnTo>
                <a:lnTo>
                  <a:pt x="342001" y="1689584"/>
                </a:lnTo>
                <a:lnTo>
                  <a:pt x="377370" y="1717480"/>
                </a:lnTo>
                <a:lnTo>
                  <a:pt x="414053" y="1743519"/>
                </a:lnTo>
                <a:lnTo>
                  <a:pt x="451989" y="1767637"/>
                </a:lnTo>
                <a:lnTo>
                  <a:pt x="491117" y="1789767"/>
                </a:lnTo>
                <a:lnTo>
                  <a:pt x="531376" y="1809846"/>
                </a:lnTo>
                <a:lnTo>
                  <a:pt x="572703" y="1827806"/>
                </a:lnTo>
                <a:lnTo>
                  <a:pt x="615039" y="1843583"/>
                </a:lnTo>
                <a:lnTo>
                  <a:pt x="658322" y="1857112"/>
                </a:lnTo>
                <a:lnTo>
                  <a:pt x="702490" y="1868328"/>
                </a:lnTo>
                <a:lnTo>
                  <a:pt x="747482" y="1877165"/>
                </a:lnTo>
                <a:lnTo>
                  <a:pt x="793237" y="1883558"/>
                </a:lnTo>
                <a:lnTo>
                  <a:pt x="839694" y="1887441"/>
                </a:lnTo>
                <a:lnTo>
                  <a:pt x="886791" y="1888751"/>
                </a:lnTo>
                <a:lnTo>
                  <a:pt x="886791" y="0"/>
                </a:lnTo>
                <a:close/>
              </a:path>
            </a:pathLst>
          </a:custGeom>
          <a:solidFill>
            <a:srgbClr val="3E8E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839380" y="8265903"/>
            <a:ext cx="887094" cy="1889125"/>
          </a:xfrm>
          <a:custGeom>
            <a:avLst/>
            <a:gdLst/>
            <a:ahLst/>
            <a:cxnLst/>
            <a:rect l="l" t="t" r="r" b="b"/>
            <a:pathLst>
              <a:path w="887095" h="1889125">
                <a:moveTo>
                  <a:pt x="886791" y="1888751"/>
                </a:moveTo>
                <a:lnTo>
                  <a:pt x="839694" y="1887442"/>
                </a:lnTo>
                <a:lnTo>
                  <a:pt x="793237" y="1883558"/>
                </a:lnTo>
                <a:lnTo>
                  <a:pt x="747482" y="1877165"/>
                </a:lnTo>
                <a:lnTo>
                  <a:pt x="702490" y="1868328"/>
                </a:lnTo>
                <a:lnTo>
                  <a:pt x="658322" y="1857112"/>
                </a:lnTo>
                <a:lnTo>
                  <a:pt x="615039" y="1843583"/>
                </a:lnTo>
                <a:lnTo>
                  <a:pt x="572703" y="1827806"/>
                </a:lnTo>
                <a:lnTo>
                  <a:pt x="531376" y="1809846"/>
                </a:lnTo>
                <a:lnTo>
                  <a:pt x="491117" y="1789768"/>
                </a:lnTo>
                <a:lnTo>
                  <a:pt x="451989" y="1767637"/>
                </a:lnTo>
                <a:lnTo>
                  <a:pt x="414053" y="1743519"/>
                </a:lnTo>
                <a:lnTo>
                  <a:pt x="377370" y="1717480"/>
                </a:lnTo>
                <a:lnTo>
                  <a:pt x="342001" y="1689584"/>
                </a:lnTo>
                <a:lnTo>
                  <a:pt x="308009" y="1659896"/>
                </a:lnTo>
                <a:lnTo>
                  <a:pt x="275453" y="1628483"/>
                </a:lnTo>
                <a:lnTo>
                  <a:pt x="244395" y="1595408"/>
                </a:lnTo>
                <a:lnTo>
                  <a:pt x="214897" y="1560738"/>
                </a:lnTo>
                <a:lnTo>
                  <a:pt x="187020" y="1524538"/>
                </a:lnTo>
                <a:lnTo>
                  <a:pt x="160825" y="1486873"/>
                </a:lnTo>
                <a:lnTo>
                  <a:pt x="136374" y="1447808"/>
                </a:lnTo>
                <a:lnTo>
                  <a:pt x="113727" y="1407408"/>
                </a:lnTo>
                <a:lnTo>
                  <a:pt x="92946" y="1365740"/>
                </a:lnTo>
                <a:lnTo>
                  <a:pt x="74092" y="1322867"/>
                </a:lnTo>
                <a:lnTo>
                  <a:pt x="57227" y="1278856"/>
                </a:lnTo>
                <a:lnTo>
                  <a:pt x="42412" y="1233771"/>
                </a:lnTo>
                <a:lnTo>
                  <a:pt x="29708" y="1187678"/>
                </a:lnTo>
                <a:lnTo>
                  <a:pt x="19176" y="1140642"/>
                </a:lnTo>
                <a:lnTo>
                  <a:pt x="10878" y="1092728"/>
                </a:lnTo>
                <a:lnTo>
                  <a:pt x="4875" y="1044003"/>
                </a:lnTo>
                <a:lnTo>
                  <a:pt x="1229" y="994530"/>
                </a:lnTo>
                <a:lnTo>
                  <a:pt x="0" y="944375"/>
                </a:lnTo>
                <a:lnTo>
                  <a:pt x="1229" y="894220"/>
                </a:lnTo>
                <a:lnTo>
                  <a:pt x="4875" y="844747"/>
                </a:lnTo>
                <a:lnTo>
                  <a:pt x="10878" y="796022"/>
                </a:lnTo>
                <a:lnTo>
                  <a:pt x="19176" y="748108"/>
                </a:lnTo>
                <a:lnTo>
                  <a:pt x="29708" y="701072"/>
                </a:lnTo>
                <a:lnTo>
                  <a:pt x="42412" y="654979"/>
                </a:lnTo>
                <a:lnTo>
                  <a:pt x="57227" y="609895"/>
                </a:lnTo>
                <a:lnTo>
                  <a:pt x="74092" y="565883"/>
                </a:lnTo>
                <a:lnTo>
                  <a:pt x="92946" y="523011"/>
                </a:lnTo>
                <a:lnTo>
                  <a:pt x="113727" y="481342"/>
                </a:lnTo>
                <a:lnTo>
                  <a:pt x="136374" y="440942"/>
                </a:lnTo>
                <a:lnTo>
                  <a:pt x="160825" y="401877"/>
                </a:lnTo>
                <a:lnTo>
                  <a:pt x="187020" y="364212"/>
                </a:lnTo>
                <a:lnTo>
                  <a:pt x="214897" y="328012"/>
                </a:lnTo>
                <a:lnTo>
                  <a:pt x="244395" y="293342"/>
                </a:lnTo>
                <a:lnTo>
                  <a:pt x="275453" y="260267"/>
                </a:lnTo>
                <a:lnTo>
                  <a:pt x="308009" y="228854"/>
                </a:lnTo>
                <a:lnTo>
                  <a:pt x="342001" y="199166"/>
                </a:lnTo>
                <a:lnTo>
                  <a:pt x="377370" y="171270"/>
                </a:lnTo>
                <a:lnTo>
                  <a:pt x="414053" y="145231"/>
                </a:lnTo>
                <a:lnTo>
                  <a:pt x="451989" y="121113"/>
                </a:lnTo>
                <a:lnTo>
                  <a:pt x="491117" y="98983"/>
                </a:lnTo>
                <a:lnTo>
                  <a:pt x="531376" y="78905"/>
                </a:lnTo>
                <a:lnTo>
                  <a:pt x="572703" y="60944"/>
                </a:lnTo>
                <a:lnTo>
                  <a:pt x="615039" y="45167"/>
                </a:lnTo>
                <a:lnTo>
                  <a:pt x="658322" y="31638"/>
                </a:lnTo>
                <a:lnTo>
                  <a:pt x="702490" y="20422"/>
                </a:lnTo>
                <a:lnTo>
                  <a:pt x="747482" y="11585"/>
                </a:lnTo>
                <a:lnTo>
                  <a:pt x="793237" y="5192"/>
                </a:lnTo>
                <a:lnTo>
                  <a:pt x="839694" y="1309"/>
                </a:lnTo>
                <a:lnTo>
                  <a:pt x="886791" y="0"/>
                </a:lnTo>
                <a:lnTo>
                  <a:pt x="886791" y="944375"/>
                </a:lnTo>
                <a:lnTo>
                  <a:pt x="886791" y="1888751"/>
                </a:lnTo>
                <a:close/>
              </a:path>
            </a:pathLst>
          </a:custGeom>
          <a:ln w="1046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1725123" y="8265903"/>
            <a:ext cx="2423160" cy="1889125"/>
          </a:xfrm>
          <a:prstGeom prst="rect">
            <a:avLst/>
          </a:prstGeom>
          <a:solidFill>
            <a:srgbClr val="FFFFFF"/>
          </a:solidFill>
          <a:ln w="31409">
            <a:solidFill>
              <a:srgbClr val="4A9DED"/>
            </a:solidFill>
          </a:ln>
        </p:spPr>
        <p:txBody>
          <a:bodyPr wrap="square" lIns="0" tIns="176530" rIns="0" bIns="0" rtlCol="0" vert="horz">
            <a:spAutoFit/>
          </a:bodyPr>
          <a:lstStyle/>
          <a:p>
            <a:pPr algn="ctr" marL="174625" marR="166370">
              <a:lnSpc>
                <a:spcPts val="2410"/>
              </a:lnSpc>
              <a:spcBef>
                <a:spcPts val="1390"/>
              </a:spcBef>
            </a:pPr>
            <a:r>
              <a:rPr dirty="0" sz="2200" spc="0" b="1">
                <a:solidFill>
                  <a:srgbClr val="262261"/>
                </a:solidFill>
                <a:latin typeface="Arial"/>
                <a:cs typeface="Arial"/>
              </a:rPr>
              <a:t>Controlled</a:t>
            </a:r>
            <a:r>
              <a:rPr dirty="0" sz="2200" spc="-15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200" spc="0" b="1">
                <a:solidFill>
                  <a:srgbClr val="262261"/>
                </a:solidFill>
                <a:latin typeface="Arial"/>
                <a:cs typeface="Arial"/>
              </a:rPr>
              <a:t>data  </a:t>
            </a:r>
            <a:r>
              <a:rPr dirty="0" sz="2200" b="1">
                <a:solidFill>
                  <a:srgbClr val="262261"/>
                </a:solidFill>
                <a:latin typeface="Arial"/>
                <a:cs typeface="Arial"/>
              </a:rPr>
              <a:t>individual-level  </a:t>
            </a:r>
            <a:r>
              <a:rPr dirty="0" sz="2200" spc="0" b="1">
                <a:solidFill>
                  <a:srgbClr val="262261"/>
                </a:solidFill>
                <a:latin typeface="Arial"/>
                <a:cs typeface="Arial"/>
              </a:rPr>
              <a:t>health</a:t>
            </a:r>
            <a:endParaRPr sz="2200">
              <a:latin typeface="Arial"/>
              <a:cs typeface="Arial"/>
            </a:endParaRPr>
          </a:p>
          <a:p>
            <a:pPr algn="ctr" marL="1270">
              <a:lnSpc>
                <a:spcPts val="2225"/>
              </a:lnSpc>
            </a:pPr>
            <a:r>
              <a:rPr dirty="0" sz="2200" spc="0" b="1">
                <a:solidFill>
                  <a:srgbClr val="262261"/>
                </a:solidFill>
                <a:latin typeface="Arial"/>
                <a:cs typeface="Arial"/>
              </a:rPr>
              <a:t>data</a:t>
            </a:r>
            <a:r>
              <a:rPr dirty="0" sz="2200" spc="-75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200" spc="5" b="1">
                <a:solidFill>
                  <a:srgbClr val="262261"/>
                </a:solidFill>
                <a:latin typeface="Arial"/>
                <a:cs typeface="Arial"/>
              </a:rPr>
              <a:t>and</a:t>
            </a:r>
            <a:endParaRPr sz="2200">
              <a:latin typeface="Arial"/>
              <a:cs typeface="Arial"/>
            </a:endParaRPr>
          </a:p>
          <a:p>
            <a:pPr algn="ctr">
              <a:lnSpc>
                <a:spcPts val="2525"/>
              </a:lnSpc>
            </a:pPr>
            <a:r>
              <a:rPr dirty="0" sz="2200" spc="0" b="1">
                <a:solidFill>
                  <a:srgbClr val="262261"/>
                </a:solidFill>
                <a:latin typeface="Arial"/>
                <a:cs typeface="Arial"/>
              </a:rPr>
              <a:t>genetics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45730" y="10285390"/>
            <a:ext cx="306070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10">
                <a:solidFill>
                  <a:srgbClr val="898989"/>
                </a:solidFill>
                <a:latin typeface="Arial"/>
                <a:cs typeface="Arial"/>
              </a:rPr>
              <a:t>21</a:t>
            </a:r>
            <a:endParaRPr sz="19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524" y="500110"/>
            <a:ext cx="8074025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3950" spc="-5"/>
              <a:t>Approach </a:t>
            </a:r>
            <a:r>
              <a:rPr dirty="0" u="none" sz="3950"/>
              <a:t>to </a:t>
            </a:r>
            <a:r>
              <a:rPr dirty="0" u="none" sz="3950" spc="-5"/>
              <a:t>Privacy </a:t>
            </a:r>
            <a:r>
              <a:rPr dirty="0" u="none" sz="3950"/>
              <a:t>and</a:t>
            </a:r>
            <a:r>
              <a:rPr dirty="0" u="none" sz="3950" spc="110"/>
              <a:t> </a:t>
            </a:r>
            <a:r>
              <a:rPr dirty="0" u="none" sz="3950" spc="-5"/>
              <a:t>Security</a:t>
            </a:r>
            <a:endParaRPr sz="3950"/>
          </a:p>
        </p:txBody>
      </p:sp>
      <p:sp>
        <p:nvSpPr>
          <p:cNvPr id="4" name="object 4"/>
          <p:cNvSpPr txBox="1"/>
          <p:nvPr/>
        </p:nvSpPr>
        <p:spPr>
          <a:xfrm>
            <a:off x="628550" y="2043670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82376" y="1918032"/>
            <a:ext cx="9320530" cy="11315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Data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warehouse built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with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the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most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advanced  security</a:t>
            </a:r>
            <a:r>
              <a:rPr dirty="0" sz="3600" spc="1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available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8550" y="3603669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82376" y="3400638"/>
            <a:ext cx="10089515" cy="12858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90"/>
              </a:spcBef>
            </a:pP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Continuous rigorous security testing (HackerOne, 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Bug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Bashes,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3</a:t>
            </a:r>
            <a:r>
              <a:rPr dirty="0" baseline="34722" sz="3600" spc="7">
                <a:solidFill>
                  <a:srgbClr val="262261"/>
                </a:solidFill>
                <a:latin typeface="Arial"/>
                <a:cs typeface="Arial"/>
              </a:rPr>
              <a:t>rd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Party Penetration </a:t>
            </a:r>
            <a:r>
              <a:rPr dirty="0" sz="3600" spc="-45">
                <a:solidFill>
                  <a:srgbClr val="262261"/>
                </a:solidFill>
                <a:latin typeface="Arial"/>
                <a:cs typeface="Arial"/>
              </a:rPr>
              <a:t>Testing,</a:t>
            </a:r>
            <a:r>
              <a:rPr dirty="0" sz="3600" spc="7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etc)</a:t>
            </a:r>
            <a:endParaRPr sz="3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8550" y="5241145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82376" y="5115508"/>
            <a:ext cx="10420985" cy="5784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Data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is encrypted and personal identifiers</a:t>
            </a:r>
            <a:r>
              <a:rPr dirty="0" sz="3600" spc="114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removed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8550" y="6248339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82376" y="6045309"/>
            <a:ext cx="9991725" cy="12858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90"/>
              </a:spcBef>
            </a:pP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Committed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to transparency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in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the event of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a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data  breach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8550" y="7808339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82376" y="7682702"/>
            <a:ext cx="9600565" cy="11315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Researchers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must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go through identity </a:t>
            </a:r>
            <a:r>
              <a:rPr dirty="0" sz="3600">
                <a:solidFill>
                  <a:srgbClr val="262261"/>
                </a:solidFill>
                <a:latin typeface="Arial"/>
                <a:cs typeface="Arial"/>
              </a:rPr>
              <a:t>proofing, 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ethics </a:t>
            </a:r>
            <a:r>
              <a:rPr dirty="0" sz="3600">
                <a:solidFill>
                  <a:srgbClr val="262261"/>
                </a:solidFill>
                <a:latin typeface="Arial"/>
                <a:cs typeface="Arial"/>
              </a:rPr>
              <a:t>training,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agree to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a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code of</a:t>
            </a:r>
            <a:r>
              <a:rPr dirty="0" sz="3600" spc="15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conduct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8550" y="9290862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82376" y="9165225"/>
            <a:ext cx="8730615" cy="5784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Protected by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a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Certificate of</a:t>
            </a:r>
            <a:r>
              <a:rPr dirty="0" sz="3600" spc="6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Confidentiality</a:t>
            </a:r>
            <a:endParaRPr sz="3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304104" y="2881287"/>
            <a:ext cx="6878655" cy="55448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4583" y="502287"/>
            <a:ext cx="7798434" cy="628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spc="-5" b="1">
                <a:solidFill>
                  <a:srgbClr val="262261"/>
                </a:solidFill>
                <a:latin typeface="Arial"/>
                <a:cs typeface="Arial"/>
                <a:hlinkClick r:id="rId2"/>
              </a:rPr>
              <a:t>https://www.researchallofus.org/</a:t>
            </a:r>
            <a:endParaRPr sz="39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129624" y="10380854"/>
            <a:ext cx="209550" cy="210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35"/>
              </a:lnSpc>
            </a:pPr>
            <a:r>
              <a:rPr dirty="0" sz="1450" spc="5">
                <a:solidFill>
                  <a:srgbClr val="262261"/>
                </a:solidFill>
                <a:latin typeface="Arial"/>
                <a:cs typeface="Arial"/>
              </a:rPr>
              <a:t>2</a:t>
            </a:r>
            <a:r>
              <a:rPr dirty="0" sz="1450" spc="10">
                <a:solidFill>
                  <a:srgbClr val="262261"/>
                </a:solidFill>
                <a:latin typeface="Arial"/>
                <a:cs typeface="Arial"/>
              </a:rPr>
              <a:t>2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9825" y="1457397"/>
            <a:ext cx="19844631" cy="97946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321264" y="9175677"/>
            <a:ext cx="10904220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u="heavy" sz="2950" spc="0" b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4"/>
              </a:rPr>
              <a:t>Learn </a:t>
            </a:r>
            <a:r>
              <a:rPr dirty="0" u="heavy" sz="2950" spc="5" b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4"/>
              </a:rPr>
              <a:t>more </a:t>
            </a:r>
            <a:r>
              <a:rPr dirty="0" u="heavy" sz="2950" spc="0" b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4"/>
              </a:rPr>
              <a:t>about the </a:t>
            </a:r>
            <a:r>
              <a:rPr dirty="0" u="heavy" sz="2950" spc="0" b="1" i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4"/>
              </a:rPr>
              <a:t>All of </a:t>
            </a:r>
            <a:r>
              <a:rPr dirty="0" u="heavy" sz="2950" spc="5" b="1" i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4"/>
              </a:rPr>
              <a:t>Us </a:t>
            </a:r>
            <a:r>
              <a:rPr dirty="0" u="heavy" sz="2950" spc="0" b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4"/>
              </a:rPr>
              <a:t>Research </a:t>
            </a:r>
            <a:r>
              <a:rPr dirty="0" u="heavy" sz="2950" spc="5" b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4"/>
              </a:rPr>
              <a:t>Program </a:t>
            </a:r>
            <a:r>
              <a:rPr dirty="0" u="heavy" sz="2950" spc="0" b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4"/>
              </a:rPr>
              <a:t>protocol </a:t>
            </a:r>
            <a:r>
              <a:rPr dirty="0" u="heavy" sz="2950" spc="5" b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4"/>
              </a:rPr>
              <a:t>&gt;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5524" y="500110"/>
            <a:ext cx="11628120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3950"/>
              <a:t>Grand Challenges &amp; Opportunities for </a:t>
            </a:r>
            <a:r>
              <a:rPr dirty="0" u="none" sz="3950" spc="-5"/>
              <a:t>all </a:t>
            </a:r>
            <a:r>
              <a:rPr dirty="0" u="none" sz="3950"/>
              <a:t>of</a:t>
            </a:r>
            <a:r>
              <a:rPr dirty="0" u="none" sz="3950" spc="100"/>
              <a:t> </a:t>
            </a:r>
            <a:r>
              <a:rPr dirty="0" u="none" sz="3950"/>
              <a:t>us…</a:t>
            </a:r>
            <a:endParaRPr sz="3950"/>
          </a:p>
        </p:txBody>
      </p:sp>
      <p:sp>
        <p:nvSpPr>
          <p:cNvPr id="3" name="object 3"/>
          <p:cNvSpPr txBox="1"/>
          <p:nvPr/>
        </p:nvSpPr>
        <p:spPr>
          <a:xfrm>
            <a:off x="726297" y="1436998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79871" y="1233967"/>
            <a:ext cx="17366615" cy="18618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90"/>
              </a:spcBef>
            </a:pPr>
            <a:r>
              <a:rPr dirty="0" u="heavy" sz="3600" spc="5" b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Risk </a:t>
            </a:r>
            <a:r>
              <a:rPr dirty="0" u="heavy" sz="3600" spc="0" b="1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Populations </a:t>
            </a:r>
            <a:r>
              <a:rPr dirty="0" sz="3600" spc="5" b="1">
                <a:solidFill>
                  <a:srgbClr val="262261"/>
                </a:solidFill>
                <a:latin typeface="Arial"/>
                <a:cs typeface="Arial"/>
              </a:rPr>
              <a:t>–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Need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prevalent, incident, and pre-onset age groups (precursors,  </a:t>
            </a:r>
            <a:r>
              <a:rPr dirty="0" sz="3600" spc="10">
                <a:solidFill>
                  <a:srgbClr val="262261"/>
                </a:solidFill>
                <a:latin typeface="Arial"/>
                <a:cs typeface="Arial"/>
              </a:rPr>
              <a:t>EHR,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medications, lifestyles, demographics,</a:t>
            </a:r>
            <a:r>
              <a:rPr dirty="0" sz="3600" spc="11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etc);</a:t>
            </a:r>
            <a:endParaRPr sz="3600">
              <a:latin typeface="Arial"/>
              <a:cs typeface="Arial"/>
            </a:endParaRPr>
          </a:p>
          <a:p>
            <a:pPr marL="751840">
              <a:lnSpc>
                <a:spcPct val="100000"/>
              </a:lnSpc>
              <a:spcBef>
                <a:spcPts val="580"/>
              </a:spcBef>
            </a:pP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Participants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from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existing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cohorts can --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are--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invited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to</a:t>
            </a:r>
            <a:r>
              <a:rPr dirty="0" sz="3300" spc="16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participate</a:t>
            </a:r>
            <a:endParaRPr sz="3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6297" y="3520487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297" y="4402044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6297" y="6487626"/>
            <a:ext cx="300990" cy="357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2150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395605">
              <a:lnSpc>
                <a:spcPct val="100000"/>
              </a:lnSpc>
              <a:spcBef>
                <a:spcPts val="125"/>
              </a:spcBef>
            </a:pPr>
            <a:r>
              <a:rPr dirty="0" u="heavy" spc="0" b="1"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Access </a:t>
            </a:r>
            <a:r>
              <a:rPr dirty="0" u="heavy" spc="5" b="1"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to </a:t>
            </a:r>
            <a:r>
              <a:rPr dirty="0" u="heavy" spc="0" b="1"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data </a:t>
            </a:r>
            <a:r>
              <a:rPr dirty="0" spc="0" b="1">
                <a:latin typeface="Arial"/>
                <a:cs typeface="Arial"/>
              </a:rPr>
              <a:t>-- </a:t>
            </a:r>
            <a:r>
              <a:rPr dirty="0" spc="0"/>
              <a:t>and translating the findings to knowledge that </a:t>
            </a:r>
            <a:r>
              <a:rPr dirty="0" spc="5"/>
              <a:t>can </a:t>
            </a:r>
            <a:r>
              <a:rPr dirty="0" spc="0"/>
              <a:t>be</a:t>
            </a:r>
            <a:r>
              <a:rPr dirty="0" spc="310"/>
              <a:t> </a:t>
            </a:r>
            <a:r>
              <a:rPr dirty="0" spc="0"/>
              <a:t>tested</a:t>
            </a:r>
          </a:p>
          <a:p>
            <a:pPr marL="395605" marR="754380">
              <a:lnSpc>
                <a:spcPct val="114900"/>
              </a:lnSpc>
              <a:spcBef>
                <a:spcPts val="1980"/>
              </a:spcBef>
            </a:pPr>
            <a:r>
              <a:rPr dirty="0" u="heavy" spc="10" b="1"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EHR </a:t>
            </a:r>
            <a:r>
              <a:rPr dirty="0" u="heavy" spc="0" b="1"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- Syntactic harmonization </a:t>
            </a:r>
            <a:r>
              <a:rPr dirty="0" spc="5"/>
              <a:t>– </a:t>
            </a:r>
            <a:r>
              <a:rPr dirty="0" spc="0"/>
              <a:t>driving towards the </a:t>
            </a:r>
            <a:r>
              <a:rPr dirty="0" spc="5"/>
              <a:t>use </a:t>
            </a:r>
            <a:r>
              <a:rPr dirty="0" spc="0"/>
              <a:t>of the </a:t>
            </a:r>
            <a:r>
              <a:rPr dirty="0" spc="5"/>
              <a:t>same schema </a:t>
            </a:r>
            <a:r>
              <a:rPr dirty="0" spc="0"/>
              <a:t>to  represent the </a:t>
            </a:r>
            <a:r>
              <a:rPr dirty="0" spc="5"/>
              <a:t>same </a:t>
            </a:r>
            <a:r>
              <a:rPr dirty="0" spc="0"/>
              <a:t>values </a:t>
            </a:r>
            <a:r>
              <a:rPr dirty="0"/>
              <a:t>(e.g. </a:t>
            </a:r>
            <a:r>
              <a:rPr dirty="0" spc="0"/>
              <a:t>cognitive tests, brain</a:t>
            </a:r>
            <a:r>
              <a:rPr dirty="0" spc="204"/>
              <a:t> </a:t>
            </a:r>
            <a:r>
              <a:rPr dirty="0" spc="0"/>
              <a:t>scans).</a:t>
            </a:r>
          </a:p>
          <a:p>
            <a:pPr marL="1134745">
              <a:lnSpc>
                <a:spcPct val="100000"/>
              </a:lnSpc>
              <a:spcBef>
                <a:spcPts val="580"/>
              </a:spcBef>
            </a:pPr>
            <a:r>
              <a:rPr dirty="0" sz="3300" spc="-20"/>
              <a:t>We're </a:t>
            </a:r>
            <a:r>
              <a:rPr dirty="0" sz="3300" spc="-10"/>
              <a:t>leaning heavily </a:t>
            </a:r>
            <a:r>
              <a:rPr dirty="0" sz="3300" spc="-5"/>
              <a:t>on </a:t>
            </a:r>
            <a:r>
              <a:rPr dirty="0" sz="3300" spc="-10"/>
              <a:t>existing </a:t>
            </a:r>
            <a:r>
              <a:rPr dirty="0" sz="3300" spc="-5"/>
              <a:t>standards </a:t>
            </a:r>
            <a:r>
              <a:rPr dirty="0" sz="3300" spc="-10"/>
              <a:t>and vocabularies; with </a:t>
            </a:r>
            <a:r>
              <a:rPr dirty="0" sz="3300" spc="-5"/>
              <a:t>some</a:t>
            </a:r>
            <a:r>
              <a:rPr dirty="0" sz="3300" spc="350"/>
              <a:t> </a:t>
            </a:r>
            <a:r>
              <a:rPr dirty="0" sz="3300" spc="-10"/>
              <a:t>heterogeneity</a:t>
            </a:r>
            <a:endParaRPr sz="3300"/>
          </a:p>
          <a:p>
            <a:pPr marL="395605" marR="760730">
              <a:lnSpc>
                <a:spcPct val="114900"/>
              </a:lnSpc>
              <a:spcBef>
                <a:spcPts val="1955"/>
              </a:spcBef>
              <a:tabLst>
                <a:tab pos="7795895" algn="l"/>
              </a:tabLst>
            </a:pPr>
            <a:r>
              <a:rPr dirty="0" u="heavy" spc="10" b="1"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EHR </a:t>
            </a:r>
            <a:r>
              <a:rPr dirty="0" u="heavy" spc="0" b="1"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- </a:t>
            </a:r>
            <a:r>
              <a:rPr dirty="0" u="heavy" spc="5" b="1"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Semantic</a:t>
            </a:r>
            <a:r>
              <a:rPr dirty="0" u="heavy" spc="50" b="1"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 </a:t>
            </a:r>
            <a:r>
              <a:rPr dirty="0" u="heavy" spc="0" b="1"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harmonization</a:t>
            </a:r>
            <a:r>
              <a:rPr dirty="0" u="heavy" spc="55" b="1">
                <a:uFill>
                  <a:solidFill>
                    <a:srgbClr val="262261"/>
                  </a:solidFill>
                </a:uFill>
                <a:latin typeface="Arial"/>
                <a:cs typeface="Arial"/>
              </a:rPr>
              <a:t> </a:t>
            </a:r>
            <a:r>
              <a:rPr dirty="0" spc="0"/>
              <a:t>--	ability to compare values across sources </a:t>
            </a:r>
            <a:r>
              <a:rPr dirty="0"/>
              <a:t>(e.g.  </a:t>
            </a:r>
            <a:r>
              <a:rPr dirty="0" spc="0"/>
              <a:t>reference ranges, medication names, prescribing and coding</a:t>
            </a:r>
            <a:r>
              <a:rPr dirty="0" spc="235"/>
              <a:t> </a:t>
            </a:r>
            <a:r>
              <a:rPr dirty="0" spc="0"/>
              <a:t>habits).</a:t>
            </a:r>
          </a:p>
          <a:p>
            <a:pPr marL="1134745" marR="5080">
              <a:lnSpc>
                <a:spcPct val="114100"/>
              </a:lnSpc>
              <a:spcBef>
                <a:spcPts val="5"/>
              </a:spcBef>
            </a:pPr>
            <a:r>
              <a:rPr dirty="0" sz="3300" spc="-10"/>
              <a:t>This will </a:t>
            </a:r>
            <a:r>
              <a:rPr dirty="0" sz="3300" spc="-5"/>
              <a:t>be a </a:t>
            </a:r>
            <a:r>
              <a:rPr dirty="0" sz="3300" spc="-10"/>
              <a:t>long and ongoing challenge, need </a:t>
            </a:r>
            <a:r>
              <a:rPr dirty="0" sz="3300" spc="-5"/>
              <a:t>lots of data </a:t>
            </a:r>
            <a:r>
              <a:rPr dirty="0" sz="3300" spc="-10"/>
              <a:t>in place and </a:t>
            </a:r>
            <a:r>
              <a:rPr dirty="0" sz="3300" spc="-5"/>
              <a:t>ready for </a:t>
            </a:r>
            <a:r>
              <a:rPr dirty="0" sz="3300" spc="-10"/>
              <a:t>analysis  Use what we learn </a:t>
            </a:r>
            <a:r>
              <a:rPr dirty="0" sz="3300" spc="-5"/>
              <a:t>to feed back into the</a:t>
            </a:r>
            <a:r>
              <a:rPr dirty="0" sz="3300" spc="85"/>
              <a:t> </a:t>
            </a:r>
            <a:r>
              <a:rPr dirty="0" sz="3300" spc="-5"/>
              <a:t>system</a:t>
            </a:r>
            <a:endParaRPr sz="3300"/>
          </a:p>
        </p:txBody>
      </p:sp>
      <p:sp>
        <p:nvSpPr>
          <p:cNvPr id="9" name="object 9"/>
          <p:cNvSpPr txBox="1"/>
          <p:nvPr/>
        </p:nvSpPr>
        <p:spPr>
          <a:xfrm>
            <a:off x="19058430" y="10321893"/>
            <a:ext cx="280670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180"/>
              </a:lnSpc>
            </a:pPr>
            <a:r>
              <a:rPr dirty="0" sz="1950" spc="10">
                <a:solidFill>
                  <a:srgbClr val="898989"/>
                </a:solidFill>
                <a:latin typeface="Arial"/>
                <a:cs typeface="Arial"/>
              </a:rPr>
              <a:t>23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10025875"/>
            <a:ext cx="20104100" cy="1282065"/>
          </a:xfrm>
          <a:custGeom>
            <a:avLst/>
            <a:gdLst/>
            <a:ahLst/>
            <a:cxnLst/>
            <a:rect l="l" t="t" r="r" b="b"/>
            <a:pathLst>
              <a:path w="20104100" h="1282065">
                <a:moveTo>
                  <a:pt x="0" y="1281502"/>
                </a:moveTo>
                <a:lnTo>
                  <a:pt x="20104089" y="1281502"/>
                </a:lnTo>
                <a:lnTo>
                  <a:pt x="20104089" y="0"/>
                </a:lnTo>
                <a:lnTo>
                  <a:pt x="0" y="0"/>
                </a:lnTo>
                <a:lnTo>
                  <a:pt x="0" y="1281502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170386" y="10444007"/>
            <a:ext cx="17761585" cy="4781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3718560" algn="l"/>
              </a:tabLst>
            </a:pPr>
            <a:r>
              <a:rPr dirty="0" sz="2950" spc="0" b="1">
                <a:solidFill>
                  <a:srgbClr val="FFFFCC"/>
                </a:solidFill>
                <a:latin typeface="Arial"/>
                <a:cs typeface="Arial"/>
              </a:rPr>
              <a:t>Grand</a:t>
            </a:r>
            <a:r>
              <a:rPr dirty="0" sz="2950" spc="10" b="1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950" spc="0" b="1">
                <a:solidFill>
                  <a:srgbClr val="FFFFCC"/>
                </a:solidFill>
                <a:latin typeface="Arial"/>
                <a:cs typeface="Arial"/>
              </a:rPr>
              <a:t>Opportunity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:	</a:t>
            </a:r>
            <a:r>
              <a:rPr dirty="0" sz="2950" spc="5" b="1">
                <a:solidFill>
                  <a:srgbClr val="FFFFFF"/>
                </a:solidFill>
                <a:latin typeface="Arial"/>
                <a:cs typeface="Arial"/>
              </a:rPr>
              <a:t>moving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dirty="0" sz="2950" spc="0" b="1">
                <a:solidFill>
                  <a:srgbClr val="FFFFCC"/>
                </a:solidFill>
                <a:latin typeface="Arial"/>
                <a:cs typeface="Arial"/>
              </a:rPr>
              <a:t>observing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outcomes, to </a:t>
            </a:r>
            <a:r>
              <a:rPr dirty="0" sz="2950" spc="0" b="1">
                <a:solidFill>
                  <a:srgbClr val="FFFFCC"/>
                </a:solidFill>
                <a:latin typeface="Arial"/>
                <a:cs typeface="Arial"/>
              </a:rPr>
              <a:t>predicting </a:t>
            </a:r>
            <a:r>
              <a:rPr dirty="0" sz="2950" spc="5" b="1">
                <a:solidFill>
                  <a:srgbClr val="FFFFFF"/>
                </a:solidFill>
                <a:latin typeface="Arial"/>
                <a:cs typeface="Arial"/>
              </a:rPr>
              <a:t>them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and then </a:t>
            </a:r>
            <a:r>
              <a:rPr dirty="0" sz="2950" spc="0" b="1" i="1">
                <a:solidFill>
                  <a:srgbClr val="FFFFCC"/>
                </a:solidFill>
                <a:latin typeface="Arial"/>
                <a:cs typeface="Arial"/>
              </a:rPr>
              <a:t>changing</a:t>
            </a:r>
            <a:r>
              <a:rPr dirty="0" sz="2950" spc="65" b="1" i="1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950" spc="5" b="1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8609310" algn="l"/>
              </a:tabLst>
            </a:pPr>
            <a:r>
              <a:rPr dirty="0" spc="-35"/>
              <a:t>TO</a:t>
            </a:r>
            <a:r>
              <a:rPr dirty="0" spc="-100"/>
              <a:t> </a:t>
            </a:r>
            <a:r>
              <a:rPr dirty="0" spc="-60"/>
              <a:t>DATE…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34583" y="1229873"/>
            <a:ext cx="17775555" cy="9900920"/>
          </a:xfrm>
          <a:prstGeom prst="rect">
            <a:avLst/>
          </a:prstGeom>
        </p:spPr>
        <p:txBody>
          <a:bodyPr wrap="square" lIns="0" tIns="3295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5"/>
              </a:spcBef>
            </a:pP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National launch: </a:t>
            </a: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Sunday May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6,</a:t>
            </a:r>
            <a:r>
              <a:rPr dirty="0" sz="4100" spc="-12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2018</a:t>
            </a:r>
            <a:endParaRPr sz="4100">
              <a:latin typeface="Arial"/>
              <a:cs typeface="Arial"/>
            </a:endParaRPr>
          </a:p>
          <a:p>
            <a:pPr marL="12700" marR="3193415">
              <a:lnSpc>
                <a:spcPct val="150800"/>
              </a:lnSpc>
            </a:pPr>
            <a:r>
              <a:rPr dirty="0" sz="4100" spc="-20" b="1">
                <a:solidFill>
                  <a:srgbClr val="262261"/>
                </a:solidFill>
                <a:latin typeface="Arial"/>
                <a:cs typeface="Arial"/>
              </a:rPr>
              <a:t>&gt;110,000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Participants registered; &gt;60,000 </a:t>
            </a: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core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participants  </a:t>
            </a:r>
            <a:r>
              <a:rPr dirty="0" sz="4100" spc="10" b="1">
                <a:solidFill>
                  <a:srgbClr val="262261"/>
                </a:solidFill>
                <a:latin typeface="Arial"/>
                <a:cs typeface="Arial"/>
              </a:rPr>
              <a:t>76%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are under-represented in biomedical</a:t>
            </a:r>
            <a:r>
              <a:rPr dirty="0" sz="4100" spc="-85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research</a:t>
            </a:r>
            <a:endParaRPr sz="4100">
              <a:latin typeface="Arial"/>
              <a:cs typeface="Arial"/>
            </a:endParaRPr>
          </a:p>
          <a:p>
            <a:pPr marL="12700" marR="8239125">
              <a:lnSpc>
                <a:spcPct val="150800"/>
              </a:lnSpc>
            </a:pP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150+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sites </a:t>
            </a:r>
            <a:r>
              <a:rPr dirty="0" sz="4100" spc="10" b="1">
                <a:solidFill>
                  <a:srgbClr val="262261"/>
                </a:solidFill>
                <a:latin typeface="Arial"/>
                <a:cs typeface="Arial"/>
              </a:rPr>
              <a:t>now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enrolling in </a:t>
            </a: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19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states  </a:t>
            </a: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Biobank &gt; 1M tubes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(capacity for</a:t>
            </a:r>
            <a:r>
              <a:rPr dirty="0" sz="4100" spc="-14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35M)</a:t>
            </a:r>
            <a:endParaRPr sz="4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0"/>
              </a:spcBef>
            </a:pP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Developed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data </a:t>
            </a: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warehouse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to collect, clean, curate, de-identify the</a:t>
            </a:r>
            <a:r>
              <a:rPr dirty="0" sz="4100" spc="-114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data</a:t>
            </a:r>
            <a:endParaRPr sz="4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4600" spc="0" b="1">
                <a:solidFill>
                  <a:srgbClr val="262261"/>
                </a:solidFill>
                <a:latin typeface="Arial"/>
                <a:cs typeface="Arial"/>
              </a:rPr>
              <a:t>COMING</a:t>
            </a:r>
            <a:r>
              <a:rPr dirty="0" sz="4600" spc="-1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4600" spc="5" b="1">
                <a:solidFill>
                  <a:srgbClr val="262261"/>
                </a:solidFill>
                <a:latin typeface="Arial"/>
                <a:cs typeface="Arial"/>
              </a:rPr>
              <a:t>SOON:</a:t>
            </a:r>
            <a:endParaRPr sz="4600">
              <a:latin typeface="Arial"/>
              <a:cs typeface="Arial"/>
            </a:endParaRPr>
          </a:p>
          <a:p>
            <a:pPr marL="12700" marR="2705735">
              <a:lnSpc>
                <a:spcPct val="150800"/>
              </a:lnSpc>
              <a:spcBef>
                <a:spcPts val="130"/>
              </a:spcBef>
            </a:pPr>
            <a:r>
              <a:rPr dirty="0" sz="4100" spc="5" b="1" i="1">
                <a:solidFill>
                  <a:srgbClr val="262261"/>
                </a:solidFill>
                <a:latin typeface="Arial"/>
                <a:cs typeface="Arial"/>
              </a:rPr>
              <a:t>Research </a:t>
            </a:r>
            <a:r>
              <a:rPr dirty="0" sz="4100" spc="0" b="1" i="1">
                <a:solidFill>
                  <a:srgbClr val="262261"/>
                </a:solidFill>
                <a:latin typeface="Arial"/>
                <a:cs typeface="Arial"/>
              </a:rPr>
              <a:t>Portal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to </a:t>
            </a: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be open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with </a:t>
            </a:r>
            <a:r>
              <a:rPr dirty="0" sz="4100" b="1">
                <a:solidFill>
                  <a:srgbClr val="262261"/>
                </a:solidFill>
                <a:latin typeface="Arial"/>
                <a:cs typeface="Arial"/>
              </a:rPr>
              <a:t>initial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public </a:t>
            </a: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dataset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in</a:t>
            </a:r>
            <a:r>
              <a:rPr dirty="0" sz="4100" spc="-13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2019  Begin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enrolling children </a:t>
            </a: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once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plans </a:t>
            </a: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protocol </a:t>
            </a: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approved  Genomics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to </a:t>
            </a: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begin </a:t>
            </a:r>
            <a:r>
              <a:rPr dirty="0" sz="4100" spc="0" b="1">
                <a:solidFill>
                  <a:srgbClr val="262261"/>
                </a:solidFill>
                <a:latin typeface="Arial"/>
                <a:cs typeface="Arial"/>
              </a:rPr>
              <a:t>in late 2018/early</a:t>
            </a:r>
            <a:r>
              <a:rPr dirty="0" sz="4100" spc="-7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4100" spc="5" b="1">
                <a:solidFill>
                  <a:srgbClr val="262261"/>
                </a:solidFill>
                <a:latin typeface="Arial"/>
                <a:cs typeface="Arial"/>
              </a:rPr>
              <a:t>2019</a:t>
            </a:r>
            <a:endParaRPr sz="4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5549" y="2959444"/>
            <a:ext cx="3247390" cy="2614930"/>
          </a:xfrm>
          <a:prstGeom prst="rect"/>
        </p:spPr>
        <p:txBody>
          <a:bodyPr wrap="square" lIns="0" tIns="130175" rIns="0" bIns="0" rtlCol="0" vert="horz">
            <a:spAutoFit/>
          </a:bodyPr>
          <a:lstStyle/>
          <a:p>
            <a:pPr marL="59055" marR="5080" indent="-46990">
              <a:lnSpc>
                <a:spcPct val="84400"/>
              </a:lnSpc>
              <a:spcBef>
                <a:spcPts val="1025"/>
              </a:spcBef>
            </a:pPr>
            <a:r>
              <a:rPr dirty="0" u="none" sz="4800" spc="280" b="0">
                <a:solidFill>
                  <a:srgbClr val="26215D"/>
                </a:solidFill>
                <a:latin typeface="Arial"/>
                <a:cs typeface="Arial"/>
              </a:rPr>
              <a:t>The</a:t>
            </a:r>
            <a:r>
              <a:rPr dirty="0" u="none" sz="4800" spc="-200" b="0">
                <a:solidFill>
                  <a:srgbClr val="26215D"/>
                </a:solidFill>
                <a:latin typeface="Arial"/>
                <a:cs typeface="Arial"/>
              </a:rPr>
              <a:t> </a:t>
            </a:r>
            <a:r>
              <a:rPr dirty="0" u="none" sz="4800" spc="430" b="0">
                <a:solidFill>
                  <a:srgbClr val="26215D"/>
                </a:solidFill>
                <a:latin typeface="Arial"/>
                <a:cs typeface="Arial"/>
              </a:rPr>
              <a:t>future  </a:t>
            </a:r>
            <a:r>
              <a:rPr dirty="0" u="none" sz="4800" spc="425" b="0">
                <a:solidFill>
                  <a:srgbClr val="26215D"/>
                </a:solidFill>
                <a:latin typeface="Arial"/>
                <a:cs typeface="Arial"/>
              </a:rPr>
              <a:t>of </a:t>
            </a:r>
            <a:r>
              <a:rPr dirty="0" u="none" sz="4800" spc="400" b="0">
                <a:solidFill>
                  <a:srgbClr val="26215D"/>
                </a:solidFill>
                <a:latin typeface="Arial"/>
                <a:cs typeface="Arial"/>
              </a:rPr>
              <a:t>health  </a:t>
            </a:r>
            <a:r>
              <a:rPr dirty="0" u="none" sz="4800" spc="355" b="0">
                <a:solidFill>
                  <a:srgbClr val="26215D"/>
                </a:solidFill>
                <a:latin typeface="Arial"/>
                <a:cs typeface="Arial"/>
              </a:rPr>
              <a:t>begins  </a:t>
            </a:r>
            <a:r>
              <a:rPr dirty="0" u="none" sz="4800" spc="560" b="0">
                <a:solidFill>
                  <a:srgbClr val="26215D"/>
                </a:solidFill>
                <a:latin typeface="Arial"/>
                <a:cs typeface="Arial"/>
              </a:rPr>
              <a:t>with</a:t>
            </a:r>
            <a:r>
              <a:rPr dirty="0" u="none" sz="4800" spc="-270" b="0">
                <a:solidFill>
                  <a:srgbClr val="26215D"/>
                </a:solidFill>
                <a:latin typeface="Arial"/>
                <a:cs typeface="Arial"/>
              </a:rPr>
              <a:t> </a:t>
            </a:r>
            <a:r>
              <a:rPr dirty="0" u="none" sz="4800" spc="680" b="0">
                <a:solidFill>
                  <a:srgbClr val="26215D"/>
                </a:solidFill>
                <a:latin typeface="Arial"/>
                <a:cs typeface="Arial"/>
              </a:rPr>
              <a:t>you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931745" y="2900525"/>
            <a:ext cx="1285875" cy="528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72540" algn="l"/>
              </a:tabLst>
            </a:pPr>
            <a:r>
              <a:rPr dirty="0" u="sng" sz="3300" spc="100">
                <a:solidFill>
                  <a:srgbClr val="4D423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-	</a:t>
            </a:r>
            <a:endParaRPr sz="3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639822" y="8769751"/>
            <a:ext cx="1454150" cy="93154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950" spc="325">
                <a:solidFill>
                  <a:srgbClr val="26215D"/>
                </a:solidFill>
                <a:latin typeface="Arial"/>
                <a:cs typeface="Arial"/>
              </a:rPr>
              <a:t>NIH</a:t>
            </a:r>
            <a:endParaRPr sz="5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4583" y="502287"/>
            <a:ext cx="7490459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3950"/>
              <a:t>The </a:t>
            </a:r>
            <a:r>
              <a:rPr dirty="0" u="none" sz="3950" spc="-5"/>
              <a:t>cost </a:t>
            </a:r>
            <a:r>
              <a:rPr dirty="0" u="none" sz="3950"/>
              <a:t>of </a:t>
            </a:r>
            <a:r>
              <a:rPr dirty="0" u="none" sz="3950" spc="-5"/>
              <a:t>Imprecise</a:t>
            </a:r>
            <a:r>
              <a:rPr dirty="0" u="none" sz="3950" spc="75"/>
              <a:t> </a:t>
            </a:r>
            <a:r>
              <a:rPr dirty="0" u="none" sz="3950"/>
              <a:t>Medicine</a:t>
            </a:r>
            <a:endParaRPr sz="3950"/>
          </a:p>
        </p:txBody>
      </p:sp>
      <p:sp>
        <p:nvSpPr>
          <p:cNvPr id="3" name="object 3"/>
          <p:cNvSpPr/>
          <p:nvPr/>
        </p:nvSpPr>
        <p:spPr>
          <a:xfrm>
            <a:off x="824267" y="2675327"/>
            <a:ext cx="1429584" cy="1424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547388" y="2990297"/>
            <a:ext cx="2224405" cy="704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50" spc="-5" b="1">
                <a:solidFill>
                  <a:srgbClr val="002060"/>
                </a:solidFill>
                <a:latin typeface="Arial"/>
                <a:cs typeface="Arial"/>
              </a:rPr>
              <a:t>Patients</a:t>
            </a:r>
            <a:endParaRPr sz="44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184799" y="10285454"/>
            <a:ext cx="165100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10">
                <a:solidFill>
                  <a:srgbClr val="898989"/>
                </a:solidFill>
                <a:latin typeface="Arial"/>
                <a:cs typeface="Arial"/>
              </a:rPr>
              <a:t>3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1078" y="4645838"/>
            <a:ext cx="369570" cy="4400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700" spc="15">
                <a:solidFill>
                  <a:srgbClr val="002060"/>
                </a:solidFill>
                <a:latin typeface="Cambria Math"/>
                <a:cs typeface="Cambria Math"/>
              </a:rPr>
              <a:t>⦿</a:t>
            </a:r>
            <a:endParaRPr sz="270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1077" y="6153864"/>
            <a:ext cx="369570" cy="4400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700" spc="15">
                <a:solidFill>
                  <a:srgbClr val="002060"/>
                </a:solidFill>
                <a:latin typeface="Cambria Math"/>
                <a:cs typeface="Cambria Math"/>
              </a:rPr>
              <a:t>⦿</a:t>
            </a:r>
            <a:endParaRPr sz="2700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94855" y="4604035"/>
            <a:ext cx="4751070" cy="28543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95"/>
              </a:spcBef>
            </a:pP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Health care is often targeted to  the </a:t>
            </a:r>
            <a:r>
              <a:rPr dirty="0" sz="2700" spc="5">
                <a:solidFill>
                  <a:srgbClr val="002060"/>
                </a:solidFill>
                <a:latin typeface="Arial"/>
                <a:cs typeface="Arial"/>
              </a:rPr>
              <a:t>average </a:t>
            </a: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patient, not the  individual</a:t>
            </a:r>
            <a:endParaRPr sz="2700">
              <a:latin typeface="Arial"/>
              <a:cs typeface="Arial"/>
            </a:endParaRPr>
          </a:p>
          <a:p>
            <a:pPr marL="12700" marR="808990">
              <a:lnSpc>
                <a:spcPct val="98000"/>
              </a:lnSpc>
              <a:spcBef>
                <a:spcPts val="1770"/>
              </a:spcBef>
            </a:pP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Health problems </a:t>
            </a:r>
            <a:r>
              <a:rPr dirty="0" sz="2700" spc="5">
                <a:solidFill>
                  <a:srgbClr val="002060"/>
                </a:solidFill>
                <a:latin typeface="Arial"/>
                <a:cs typeface="Arial"/>
              </a:rPr>
              <a:t>can </a:t>
            </a: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take  </a:t>
            </a:r>
            <a:r>
              <a:rPr dirty="0" sz="2950" spc="-20">
                <a:solidFill>
                  <a:srgbClr val="262261"/>
                </a:solidFill>
                <a:latin typeface="Arial"/>
                <a:cs typeface="Arial"/>
              </a:rPr>
              <a:t>years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to </a:t>
            </a:r>
            <a:r>
              <a:rPr dirty="0" sz="2950" spc="-25">
                <a:solidFill>
                  <a:srgbClr val="262261"/>
                </a:solidFill>
                <a:latin typeface="Arial"/>
                <a:cs typeface="Arial"/>
              </a:rPr>
              <a:t>unravel, </a:t>
            </a:r>
            <a:r>
              <a:rPr dirty="0" sz="2950" spc="-30">
                <a:solidFill>
                  <a:srgbClr val="262261"/>
                </a:solidFill>
                <a:latin typeface="Arial"/>
                <a:cs typeface="Arial"/>
              </a:rPr>
              <a:t>with  </a:t>
            </a:r>
            <a:r>
              <a:rPr dirty="0" sz="2950" spc="-25">
                <a:solidFill>
                  <a:srgbClr val="262261"/>
                </a:solidFill>
                <a:latin typeface="Arial"/>
                <a:cs typeface="Arial"/>
              </a:rPr>
              <a:t>significant trial </a:t>
            </a:r>
            <a:r>
              <a:rPr dirty="0" sz="2950" spc="-15">
                <a:solidFill>
                  <a:srgbClr val="262261"/>
                </a:solidFill>
                <a:latin typeface="Arial"/>
                <a:cs typeface="Arial"/>
              </a:rPr>
              <a:t>and</a:t>
            </a:r>
            <a:r>
              <a:rPr dirty="0" sz="2950" spc="-17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950" spc="-25">
                <a:solidFill>
                  <a:srgbClr val="262261"/>
                </a:solidFill>
                <a:latin typeface="Arial"/>
                <a:cs typeface="Arial"/>
              </a:rPr>
              <a:t>error</a:t>
            </a:r>
            <a:endParaRPr sz="29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48319" y="2636847"/>
            <a:ext cx="1507554" cy="15075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988779" y="2990828"/>
            <a:ext cx="2633345" cy="704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50" b="1">
                <a:solidFill>
                  <a:srgbClr val="002060"/>
                </a:solidFill>
                <a:latin typeface="Arial"/>
                <a:cs typeface="Arial"/>
              </a:rPr>
              <a:t>Providers</a:t>
            </a:r>
            <a:endParaRPr sz="4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09776" y="4646264"/>
            <a:ext cx="369570" cy="4400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700" spc="15">
                <a:solidFill>
                  <a:srgbClr val="002060"/>
                </a:solidFill>
                <a:latin typeface="Cambria Math"/>
                <a:cs typeface="Cambria Math"/>
              </a:rPr>
              <a:t>⦿</a:t>
            </a:r>
            <a:endParaRPr sz="2700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09776" y="6593964"/>
            <a:ext cx="369570" cy="4400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700" spc="15">
                <a:solidFill>
                  <a:srgbClr val="002060"/>
                </a:solidFill>
                <a:latin typeface="Cambria Math"/>
                <a:cs typeface="Cambria Math"/>
              </a:rPr>
              <a:t>⦿</a:t>
            </a:r>
            <a:endParaRPr sz="2700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09776" y="7662123"/>
            <a:ext cx="369570" cy="4400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700" spc="15">
                <a:solidFill>
                  <a:srgbClr val="002060"/>
                </a:solidFill>
                <a:latin typeface="Cambria Math"/>
                <a:cs typeface="Cambria Math"/>
              </a:rPr>
              <a:t>⦿</a:t>
            </a:r>
            <a:endParaRPr sz="2700">
              <a:latin typeface="Cambria Math"/>
              <a:cs typeface="Cambria Math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63568" y="4604464"/>
            <a:ext cx="4483100" cy="3921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95"/>
              </a:spcBef>
            </a:pP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Not </a:t>
            </a:r>
            <a:r>
              <a:rPr dirty="0" sz="2700" spc="5">
                <a:solidFill>
                  <a:srgbClr val="002060"/>
                </a:solidFill>
                <a:latin typeface="Arial"/>
                <a:cs typeface="Arial"/>
              </a:rPr>
              <a:t>enough </a:t>
            </a: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research to</a:t>
            </a:r>
            <a:r>
              <a:rPr dirty="0" sz="2700" spc="-75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 sz="2700" spc="5">
                <a:solidFill>
                  <a:srgbClr val="002060"/>
                </a:solidFill>
                <a:latin typeface="Arial"/>
                <a:cs typeface="Arial"/>
              </a:rPr>
              <a:t>draw  on </a:t>
            </a: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for clinical evidence,  especially in diverse  populations</a:t>
            </a:r>
            <a:endParaRPr sz="2700">
              <a:latin typeface="Arial"/>
              <a:cs typeface="Arial"/>
            </a:endParaRPr>
          </a:p>
          <a:p>
            <a:pPr marL="12700" marR="139065">
              <a:lnSpc>
                <a:spcPct val="106900"/>
              </a:lnSpc>
              <a:spcBef>
                <a:spcPts val="1485"/>
              </a:spcBef>
            </a:pP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Medical records scattered in  </a:t>
            </a:r>
            <a:r>
              <a:rPr dirty="0" sz="2700">
                <a:solidFill>
                  <a:srgbClr val="002060"/>
                </a:solidFill>
                <a:latin typeface="Arial"/>
                <a:cs typeface="Arial"/>
              </a:rPr>
              <a:t>different</a:t>
            </a:r>
            <a:r>
              <a:rPr dirty="0" sz="2700" spc="-3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places</a:t>
            </a:r>
            <a:endParaRPr sz="2700">
              <a:latin typeface="Arial"/>
              <a:cs typeface="Arial"/>
            </a:endParaRPr>
          </a:p>
          <a:p>
            <a:pPr marL="12700" marR="81280">
              <a:lnSpc>
                <a:spcPct val="106900"/>
              </a:lnSpc>
              <a:spcBef>
                <a:spcPts val="1480"/>
              </a:spcBef>
            </a:pP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Not </a:t>
            </a:r>
            <a:r>
              <a:rPr dirty="0" sz="2700" spc="5">
                <a:solidFill>
                  <a:srgbClr val="002060"/>
                </a:solidFill>
                <a:latin typeface="Arial"/>
                <a:cs typeface="Arial"/>
              </a:rPr>
              <a:t>enough </a:t>
            </a: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time for analysis  </a:t>
            </a:r>
            <a:r>
              <a:rPr dirty="0" sz="2700" spc="5">
                <a:solidFill>
                  <a:srgbClr val="002060"/>
                </a:solidFill>
                <a:latin typeface="Arial"/>
                <a:cs typeface="Arial"/>
              </a:rPr>
              <a:t>one </a:t>
            </a: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patient at </a:t>
            </a:r>
            <a:r>
              <a:rPr dirty="0" sz="2700" spc="5">
                <a:solidFill>
                  <a:srgbClr val="002060"/>
                </a:solidFill>
                <a:latin typeface="Arial"/>
                <a:cs typeface="Arial"/>
              </a:rPr>
              <a:t>a</a:t>
            </a:r>
            <a:r>
              <a:rPr dirty="0" sz="2700" spc="-6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time</a:t>
            </a:r>
            <a:endParaRPr sz="27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512683" y="2637402"/>
            <a:ext cx="1507457" cy="15074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5354732" y="2991360"/>
            <a:ext cx="3416300" cy="704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50" spc="-5" b="1">
                <a:solidFill>
                  <a:srgbClr val="002060"/>
                </a:solidFill>
                <a:latin typeface="Arial"/>
                <a:cs typeface="Arial"/>
              </a:rPr>
              <a:t>R</a:t>
            </a:r>
            <a:r>
              <a:rPr dirty="0" sz="4450" spc="-10" b="1">
                <a:solidFill>
                  <a:srgbClr val="002060"/>
                </a:solidFill>
                <a:latin typeface="Arial"/>
                <a:cs typeface="Arial"/>
              </a:rPr>
              <a:t>esea</a:t>
            </a:r>
            <a:r>
              <a:rPr dirty="0" sz="4450" spc="-10" b="1">
                <a:solidFill>
                  <a:srgbClr val="002060"/>
                </a:solidFill>
                <a:latin typeface="Arial"/>
                <a:cs typeface="Arial"/>
              </a:rPr>
              <a:t>r</a:t>
            </a:r>
            <a:r>
              <a:rPr dirty="0" sz="4450" spc="-5" b="1">
                <a:solidFill>
                  <a:srgbClr val="002060"/>
                </a:solidFill>
                <a:latin typeface="Arial"/>
                <a:cs typeface="Arial"/>
              </a:rPr>
              <a:t>c</a:t>
            </a:r>
            <a:r>
              <a:rPr dirty="0" sz="4450" b="1">
                <a:solidFill>
                  <a:srgbClr val="002060"/>
                </a:solidFill>
                <a:latin typeface="Arial"/>
                <a:cs typeface="Arial"/>
              </a:rPr>
              <a:t>h</a:t>
            </a:r>
            <a:r>
              <a:rPr dirty="0" sz="4450" spc="-10" b="1">
                <a:solidFill>
                  <a:srgbClr val="002060"/>
                </a:solidFill>
                <a:latin typeface="Arial"/>
                <a:cs typeface="Arial"/>
              </a:rPr>
              <a:t>er</a:t>
            </a:r>
            <a:r>
              <a:rPr dirty="0" sz="4450" spc="-5" b="1">
                <a:solidFill>
                  <a:srgbClr val="002060"/>
                </a:solidFill>
                <a:latin typeface="Arial"/>
                <a:cs typeface="Arial"/>
              </a:rPr>
              <a:t>s</a:t>
            </a:r>
            <a:endParaRPr sz="44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451543" y="4647725"/>
            <a:ext cx="369570" cy="4400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700" spc="10">
                <a:solidFill>
                  <a:srgbClr val="002060"/>
                </a:solidFill>
                <a:latin typeface="Cambria Math"/>
                <a:cs typeface="Cambria Math"/>
              </a:rPr>
              <a:t>⦿</a:t>
            </a:r>
            <a:endParaRPr sz="2700">
              <a:latin typeface="Cambria Math"/>
              <a:cs typeface="Cambria Math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451543" y="6155559"/>
            <a:ext cx="369570" cy="4400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700" spc="10">
                <a:solidFill>
                  <a:srgbClr val="002060"/>
                </a:solidFill>
                <a:latin typeface="Cambria Math"/>
                <a:cs typeface="Cambria Math"/>
              </a:rPr>
              <a:t>⦿</a:t>
            </a:r>
            <a:endParaRPr sz="2700">
              <a:latin typeface="Cambria Math"/>
              <a:cs typeface="Cambria Math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451543" y="7223649"/>
            <a:ext cx="369570" cy="4400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700" spc="10">
                <a:solidFill>
                  <a:srgbClr val="002060"/>
                </a:solidFill>
                <a:latin typeface="Cambria Math"/>
                <a:cs typeface="Cambria Math"/>
              </a:rPr>
              <a:t>⦿</a:t>
            </a:r>
            <a:endParaRPr sz="270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451543" y="8291741"/>
            <a:ext cx="369570" cy="4400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700" spc="10">
                <a:solidFill>
                  <a:srgbClr val="002060"/>
                </a:solidFill>
                <a:latin typeface="Cambria Math"/>
                <a:cs typeface="Cambria Math"/>
              </a:rPr>
              <a:t>⦿</a:t>
            </a:r>
            <a:endParaRPr sz="2700">
              <a:latin typeface="Cambria Math"/>
              <a:cs typeface="Cambria Math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205286" y="4605928"/>
            <a:ext cx="5331460" cy="4549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641985">
              <a:lnSpc>
                <a:spcPct val="106900"/>
              </a:lnSpc>
              <a:spcBef>
                <a:spcPts val="95"/>
              </a:spcBef>
            </a:pP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Enormous time </a:t>
            </a:r>
            <a:r>
              <a:rPr dirty="0" sz="2700" spc="5">
                <a:solidFill>
                  <a:srgbClr val="002060"/>
                </a:solidFill>
                <a:latin typeface="Arial"/>
                <a:cs typeface="Arial"/>
              </a:rPr>
              <a:t>and </a:t>
            </a: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cost spent  building IT systems vs. doing  research</a:t>
            </a:r>
            <a:endParaRPr sz="2700">
              <a:latin typeface="Arial"/>
              <a:cs typeface="Arial"/>
            </a:endParaRPr>
          </a:p>
          <a:p>
            <a:pPr marL="12700" marR="62865">
              <a:lnSpc>
                <a:spcPct val="106900"/>
              </a:lnSpc>
              <a:spcBef>
                <a:spcPts val="1485"/>
              </a:spcBef>
            </a:pP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Siloed data resources </a:t>
            </a:r>
            <a:r>
              <a:rPr dirty="0" sz="2700" spc="5">
                <a:solidFill>
                  <a:srgbClr val="002060"/>
                </a:solidFill>
                <a:latin typeface="Arial"/>
                <a:cs typeface="Arial"/>
              </a:rPr>
              <a:t>and </a:t>
            </a: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funding  opportunities</a:t>
            </a:r>
            <a:endParaRPr sz="2700">
              <a:latin typeface="Arial"/>
              <a:cs typeface="Arial"/>
            </a:endParaRPr>
          </a:p>
          <a:p>
            <a:pPr marL="12700" marR="5080">
              <a:lnSpc>
                <a:spcPct val="106900"/>
              </a:lnSpc>
              <a:spcBef>
                <a:spcPts val="1480"/>
              </a:spcBef>
            </a:pP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Challenges acquiring large sample  sizes</a:t>
            </a:r>
            <a:endParaRPr sz="2700">
              <a:latin typeface="Arial"/>
              <a:cs typeface="Arial"/>
            </a:endParaRPr>
          </a:p>
          <a:p>
            <a:pPr marL="12700" marR="1065530">
              <a:lnSpc>
                <a:spcPct val="106900"/>
              </a:lnSpc>
              <a:spcBef>
                <a:spcPts val="1485"/>
              </a:spcBef>
            </a:pPr>
            <a:r>
              <a:rPr dirty="0" sz="2700" spc="5">
                <a:solidFill>
                  <a:srgbClr val="002060"/>
                </a:solidFill>
                <a:latin typeface="Arial"/>
                <a:cs typeface="Arial"/>
              </a:rPr>
              <a:t>Slow </a:t>
            </a: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translation of data</a:t>
            </a:r>
            <a:r>
              <a:rPr dirty="0" sz="2700" spc="-7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 sz="2700" spc="0">
                <a:solidFill>
                  <a:srgbClr val="002060"/>
                </a:solidFill>
                <a:latin typeface="Arial"/>
                <a:cs typeface="Arial"/>
              </a:rPr>
              <a:t>into  knowledge</a:t>
            </a:r>
            <a:endParaRPr sz="27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612500" y="1675968"/>
            <a:ext cx="0" cy="8867775"/>
          </a:xfrm>
          <a:custGeom>
            <a:avLst/>
            <a:gdLst/>
            <a:ahLst/>
            <a:cxnLst/>
            <a:rect l="l" t="t" r="r" b="b"/>
            <a:pathLst>
              <a:path w="0" h="8867775">
                <a:moveTo>
                  <a:pt x="0" y="0"/>
                </a:moveTo>
                <a:lnTo>
                  <a:pt x="0" y="8867565"/>
                </a:lnTo>
              </a:path>
            </a:pathLst>
          </a:custGeom>
          <a:ln w="31403">
            <a:solidFill>
              <a:srgbClr val="3E8EDE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2974821" y="1675968"/>
            <a:ext cx="0" cy="8867775"/>
          </a:xfrm>
          <a:custGeom>
            <a:avLst/>
            <a:gdLst/>
            <a:ahLst/>
            <a:cxnLst/>
            <a:rect l="l" t="t" r="r" b="b"/>
            <a:pathLst>
              <a:path w="0" h="8867775">
                <a:moveTo>
                  <a:pt x="0" y="0"/>
                </a:moveTo>
                <a:lnTo>
                  <a:pt x="0" y="8867565"/>
                </a:lnTo>
              </a:path>
            </a:pathLst>
          </a:custGeom>
          <a:ln w="31403">
            <a:solidFill>
              <a:srgbClr val="3E8EDE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195351"/>
            <a:ext cx="20104100" cy="112395"/>
          </a:xfrm>
          <a:custGeom>
            <a:avLst/>
            <a:gdLst/>
            <a:ahLst/>
            <a:cxnLst/>
            <a:rect l="l" t="t" r="r" b="b"/>
            <a:pathLst>
              <a:path w="20104100" h="112395">
                <a:moveTo>
                  <a:pt x="0" y="112026"/>
                </a:moveTo>
                <a:lnTo>
                  <a:pt x="20104089" y="112026"/>
                </a:lnTo>
                <a:lnTo>
                  <a:pt x="20104089" y="0"/>
                </a:lnTo>
                <a:lnTo>
                  <a:pt x="0" y="0"/>
                </a:lnTo>
                <a:lnTo>
                  <a:pt x="0" y="112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697393" y="10548528"/>
            <a:ext cx="4709160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15"/>
              </a:lnSpc>
            </a:pPr>
            <a:r>
              <a:rPr dirty="0" sz="2950" b="1">
                <a:solidFill>
                  <a:srgbClr val="FFFFFF"/>
                </a:solidFill>
                <a:latin typeface="Calibri"/>
                <a:cs typeface="Calibri"/>
              </a:rPr>
              <a:t>Click </a:t>
            </a:r>
            <a:r>
              <a:rPr dirty="0" sz="2950" spc="-15" b="1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950" spc="0" b="1">
                <a:solidFill>
                  <a:srgbClr val="FFFFFF"/>
                </a:solidFill>
                <a:latin typeface="Calibri"/>
                <a:cs typeface="Calibri"/>
              </a:rPr>
              <a:t>edit </a:t>
            </a:r>
            <a:r>
              <a:rPr dirty="0" sz="2950" spc="-5" b="1">
                <a:solidFill>
                  <a:srgbClr val="FFFFFF"/>
                </a:solidFill>
                <a:latin typeface="Calibri"/>
                <a:cs typeface="Calibri"/>
              </a:rPr>
              <a:t>Master </a:t>
            </a:r>
            <a:r>
              <a:rPr dirty="0" sz="2950" spc="-15" b="1">
                <a:solidFill>
                  <a:srgbClr val="FFFFFF"/>
                </a:solidFill>
                <a:latin typeface="Calibri"/>
                <a:cs typeface="Calibri"/>
              </a:rPr>
              <a:t>text</a:t>
            </a:r>
            <a:r>
              <a:rPr dirty="0" sz="295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Calibri"/>
                <a:cs typeface="Calibri"/>
              </a:rPr>
              <a:t>styles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6" y="8466933"/>
            <a:ext cx="20103465" cy="2728595"/>
          </a:xfrm>
          <a:custGeom>
            <a:avLst/>
            <a:gdLst/>
            <a:ahLst/>
            <a:cxnLst/>
            <a:rect l="l" t="t" r="r" b="b"/>
            <a:pathLst>
              <a:path w="20103465" h="2728595">
                <a:moveTo>
                  <a:pt x="0" y="2728418"/>
                </a:moveTo>
                <a:lnTo>
                  <a:pt x="20103053" y="2728418"/>
                </a:lnTo>
                <a:lnTo>
                  <a:pt x="20103053" y="0"/>
                </a:lnTo>
                <a:lnTo>
                  <a:pt x="0" y="0"/>
                </a:lnTo>
                <a:lnTo>
                  <a:pt x="0" y="27284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46" y="8466923"/>
            <a:ext cx="20104100" cy="2728595"/>
          </a:xfrm>
          <a:custGeom>
            <a:avLst/>
            <a:gdLst/>
            <a:ahLst/>
            <a:cxnLst/>
            <a:rect l="l" t="t" r="r" b="b"/>
            <a:pathLst>
              <a:path w="20104100" h="2728595">
                <a:moveTo>
                  <a:pt x="0" y="0"/>
                </a:moveTo>
                <a:lnTo>
                  <a:pt x="20104100" y="0"/>
                </a:lnTo>
                <a:lnTo>
                  <a:pt x="20104100" y="2728428"/>
                </a:lnTo>
                <a:lnTo>
                  <a:pt x="0" y="2728428"/>
                </a:lnTo>
                <a:lnTo>
                  <a:pt x="0" y="0"/>
                </a:lnTo>
                <a:close/>
              </a:path>
            </a:pathLst>
          </a:custGeom>
          <a:ln w="10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47543" y="439731"/>
            <a:ext cx="3852884" cy="2889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883877" y="83758"/>
            <a:ext cx="4574075" cy="27270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03219" y="2338952"/>
            <a:ext cx="5486172" cy="11265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199031" y="2334764"/>
            <a:ext cx="5494655" cy="1135380"/>
          </a:xfrm>
          <a:custGeom>
            <a:avLst/>
            <a:gdLst/>
            <a:ahLst/>
            <a:cxnLst/>
            <a:rect l="l" t="t" r="r" b="b"/>
            <a:pathLst>
              <a:path w="5494655" h="1135379">
                <a:moveTo>
                  <a:pt x="0" y="0"/>
                </a:moveTo>
                <a:lnTo>
                  <a:pt x="5494548" y="0"/>
                </a:lnTo>
                <a:lnTo>
                  <a:pt x="5494548" y="1134925"/>
                </a:lnTo>
                <a:lnTo>
                  <a:pt x="0" y="1134925"/>
                </a:lnTo>
                <a:lnTo>
                  <a:pt x="0" y="0"/>
                </a:lnTo>
                <a:close/>
              </a:path>
            </a:pathLst>
          </a:custGeom>
          <a:ln w="83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332506" y="83758"/>
            <a:ext cx="4496199" cy="26573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089069" y="720322"/>
            <a:ext cx="3850790" cy="26572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203048" y="4152917"/>
            <a:ext cx="14546580" cy="2814955"/>
          </a:xfrm>
          <a:prstGeom prst="rect"/>
        </p:spPr>
        <p:txBody>
          <a:bodyPr wrap="square" lIns="0" tIns="98425" rIns="0" bIns="0" rtlCol="0" vert="horz">
            <a:spAutoFit/>
          </a:bodyPr>
          <a:lstStyle/>
          <a:p>
            <a:pPr algn="ctr" marL="12700" marR="5080" indent="635">
              <a:lnSpc>
                <a:spcPts val="5340"/>
              </a:lnSpc>
              <a:spcBef>
                <a:spcPts val="775"/>
              </a:spcBef>
            </a:pPr>
            <a:r>
              <a:rPr dirty="0" u="none" sz="4950" spc="-15">
                <a:solidFill>
                  <a:srgbClr val="000000"/>
                </a:solidFill>
                <a:latin typeface="Calibri"/>
                <a:cs typeface="Calibri"/>
              </a:rPr>
              <a:t>Now </a:t>
            </a:r>
            <a:r>
              <a:rPr dirty="0" u="none" sz="4950" spc="-5">
                <a:solidFill>
                  <a:srgbClr val="000000"/>
                </a:solidFill>
                <a:latin typeface="Calibri"/>
                <a:cs typeface="Calibri"/>
              </a:rPr>
              <a:t>is the time </a:t>
            </a:r>
            <a:r>
              <a:rPr dirty="0" u="none" sz="4950" spc="-35">
                <a:solidFill>
                  <a:srgbClr val="000000"/>
                </a:solidFill>
                <a:latin typeface="Calibri"/>
                <a:cs typeface="Calibri"/>
              </a:rPr>
              <a:t>for </a:t>
            </a:r>
            <a:r>
              <a:rPr dirty="0" u="none" sz="4950" spc="-10">
                <a:solidFill>
                  <a:srgbClr val="000000"/>
                </a:solidFill>
                <a:latin typeface="Calibri"/>
                <a:cs typeface="Calibri"/>
              </a:rPr>
              <a:t>precision </a:t>
            </a:r>
            <a:r>
              <a:rPr dirty="0" u="none" sz="4950" spc="-5">
                <a:solidFill>
                  <a:srgbClr val="000000"/>
                </a:solidFill>
                <a:latin typeface="Calibri"/>
                <a:cs typeface="Calibri"/>
              </a:rPr>
              <a:t>medicine </a:t>
            </a:r>
            <a:r>
              <a:rPr dirty="0" u="none" sz="4950" spc="-20">
                <a:solidFill>
                  <a:srgbClr val="000000"/>
                </a:solidFill>
                <a:latin typeface="Calibri"/>
                <a:cs typeface="Calibri"/>
              </a:rPr>
              <a:t>research </a:t>
            </a:r>
            <a:r>
              <a:rPr dirty="0" u="none" sz="4950" spc="-5">
                <a:solidFill>
                  <a:srgbClr val="000000"/>
                </a:solidFill>
                <a:latin typeface="Calibri"/>
                <a:cs typeface="Calibri"/>
              </a:rPr>
              <a:t>– a  </a:t>
            </a:r>
            <a:r>
              <a:rPr dirty="0" u="none" sz="4950" spc="-15">
                <a:solidFill>
                  <a:srgbClr val="000000"/>
                </a:solidFill>
                <a:latin typeface="Calibri"/>
                <a:cs typeface="Calibri"/>
              </a:rPr>
              <a:t>revolutionary approach </a:t>
            </a:r>
            <a:r>
              <a:rPr dirty="0" u="none" sz="4950" spc="-35">
                <a:solidFill>
                  <a:srgbClr val="000000"/>
                </a:solidFill>
                <a:latin typeface="Calibri"/>
                <a:cs typeface="Calibri"/>
              </a:rPr>
              <a:t>for </a:t>
            </a:r>
            <a:r>
              <a:rPr dirty="0" u="none" sz="4950" spc="-5">
                <a:solidFill>
                  <a:srgbClr val="000000"/>
                </a:solidFill>
                <a:latin typeface="Calibri"/>
                <a:cs typeface="Calibri"/>
              </a:rPr>
              <a:t>disease </a:t>
            </a:r>
            <a:r>
              <a:rPr dirty="0" u="none" sz="4950" spc="-20">
                <a:solidFill>
                  <a:srgbClr val="000000"/>
                </a:solidFill>
                <a:latin typeface="Calibri"/>
                <a:cs typeface="Calibri"/>
              </a:rPr>
              <a:t>prevention </a:t>
            </a:r>
            <a:r>
              <a:rPr dirty="0" u="none" sz="4950" spc="-5">
                <a:solidFill>
                  <a:srgbClr val="000000"/>
                </a:solidFill>
                <a:latin typeface="Calibri"/>
                <a:cs typeface="Calibri"/>
              </a:rPr>
              <a:t>and  </a:t>
            </a:r>
            <a:r>
              <a:rPr dirty="0" u="none" sz="4950" spc="-20">
                <a:solidFill>
                  <a:srgbClr val="000000"/>
                </a:solidFill>
                <a:latin typeface="Calibri"/>
                <a:cs typeface="Calibri"/>
              </a:rPr>
              <a:t>treatment that </a:t>
            </a:r>
            <a:r>
              <a:rPr dirty="0" u="none" sz="4950" spc="-45">
                <a:solidFill>
                  <a:srgbClr val="000000"/>
                </a:solidFill>
                <a:latin typeface="Calibri"/>
                <a:cs typeface="Calibri"/>
              </a:rPr>
              <a:t>takes </a:t>
            </a:r>
            <a:r>
              <a:rPr dirty="0" u="none" sz="4950" spc="-30">
                <a:solidFill>
                  <a:srgbClr val="000000"/>
                </a:solidFill>
                <a:latin typeface="Calibri"/>
                <a:cs typeface="Calibri"/>
              </a:rPr>
              <a:t>into </a:t>
            </a:r>
            <a:r>
              <a:rPr dirty="0" u="none" sz="4950" spc="-15">
                <a:solidFill>
                  <a:srgbClr val="000000"/>
                </a:solidFill>
                <a:latin typeface="Calibri"/>
                <a:cs typeface="Calibri"/>
              </a:rPr>
              <a:t>account </a:t>
            </a:r>
            <a:r>
              <a:rPr dirty="0" u="none" sz="4950" spc="-5">
                <a:solidFill>
                  <a:srgbClr val="000000"/>
                </a:solidFill>
                <a:latin typeface="Calibri"/>
                <a:cs typeface="Calibri"/>
              </a:rPr>
              <a:t>individual </a:t>
            </a:r>
            <a:r>
              <a:rPr dirty="0" u="none" sz="4950" spc="-20">
                <a:solidFill>
                  <a:srgbClr val="000000"/>
                </a:solidFill>
                <a:latin typeface="Calibri"/>
                <a:cs typeface="Calibri"/>
              </a:rPr>
              <a:t>differences  </a:t>
            </a:r>
            <a:r>
              <a:rPr dirty="0" u="none" sz="4950" spc="-5">
                <a:solidFill>
                  <a:srgbClr val="000000"/>
                </a:solidFill>
                <a:latin typeface="Calibri"/>
                <a:cs typeface="Calibri"/>
              </a:rPr>
              <a:t>in </a:t>
            </a:r>
            <a:r>
              <a:rPr dirty="0" u="none" sz="4950" spc="-20">
                <a:solidFill>
                  <a:srgbClr val="000000"/>
                </a:solidFill>
                <a:latin typeface="Calibri"/>
                <a:cs typeface="Calibri"/>
              </a:rPr>
              <a:t>lifestyle, environment, </a:t>
            </a:r>
            <a:r>
              <a:rPr dirty="0" u="none" sz="4950" spc="-5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dirty="0" u="none" sz="4950" spc="5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u="none" sz="4950" spc="-45">
                <a:solidFill>
                  <a:srgbClr val="000000"/>
                </a:solidFill>
                <a:latin typeface="Calibri"/>
                <a:cs typeface="Calibri"/>
              </a:rPr>
              <a:t>biology.</a:t>
            </a:r>
            <a:endParaRPr sz="49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622385" y="9211325"/>
            <a:ext cx="6137393" cy="12815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5524" y="426822"/>
            <a:ext cx="6087745" cy="7042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none" sz="4450"/>
              <a:t>21</a:t>
            </a:r>
            <a:r>
              <a:rPr dirty="0" u="none" baseline="25423" sz="4425"/>
              <a:t>st </a:t>
            </a:r>
            <a:r>
              <a:rPr dirty="0" u="none" sz="4450"/>
              <a:t>Century </a:t>
            </a:r>
            <a:r>
              <a:rPr dirty="0" u="none" sz="4450" spc="-5"/>
              <a:t>Cures</a:t>
            </a:r>
            <a:r>
              <a:rPr dirty="0" u="none" sz="4450" spc="-215"/>
              <a:t> </a:t>
            </a:r>
            <a:r>
              <a:rPr dirty="0" u="none" sz="4450" spc="-5"/>
              <a:t>Act</a:t>
            </a:r>
            <a:endParaRPr sz="4450"/>
          </a:p>
        </p:txBody>
      </p:sp>
      <p:sp>
        <p:nvSpPr>
          <p:cNvPr id="3" name="object 3"/>
          <p:cNvSpPr txBox="1"/>
          <p:nvPr/>
        </p:nvSpPr>
        <p:spPr>
          <a:xfrm>
            <a:off x="475513" y="2311780"/>
            <a:ext cx="275590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1950">
              <a:latin typeface="Cambria Math"/>
              <a:cs typeface="Cambria Math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5513" y="3505337"/>
            <a:ext cx="275590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195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5513" y="4196343"/>
            <a:ext cx="275590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25">
                <a:solidFill>
                  <a:srgbClr val="262261"/>
                </a:solidFill>
                <a:latin typeface="Cambria Math"/>
                <a:cs typeface="Cambria Math"/>
              </a:rPr>
              <a:t>⦿</a:t>
            </a:r>
            <a:endParaRPr sz="1950"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29339" y="2198707"/>
            <a:ext cx="8376920" cy="71869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790575">
              <a:lnSpc>
                <a:spcPct val="100000"/>
              </a:lnSpc>
              <a:spcBef>
                <a:spcPts val="95"/>
              </a:spcBef>
            </a:pP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H.R.34,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21st Century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Cures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Act,</a:t>
            </a:r>
            <a:r>
              <a:rPr dirty="0" sz="3300" spc="-9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enacted  December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13,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2016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(Pub.L.</a:t>
            </a:r>
            <a:r>
              <a:rPr dirty="0" sz="3300" spc="6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300" spc="-40">
                <a:solidFill>
                  <a:srgbClr val="262261"/>
                </a:solidFill>
                <a:latin typeface="Arial"/>
                <a:cs typeface="Arial"/>
              </a:rPr>
              <a:t>114-255)</a:t>
            </a:r>
            <a:endParaRPr sz="3300">
              <a:latin typeface="Arial"/>
              <a:cs typeface="Arial"/>
            </a:endParaRPr>
          </a:p>
          <a:p>
            <a:pPr marL="12700" marR="2583815">
              <a:lnSpc>
                <a:spcPts val="5440"/>
              </a:lnSpc>
              <a:spcBef>
                <a:spcPts val="425"/>
              </a:spcBef>
            </a:pP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Broad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bi-partisan support 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Provisions relevant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to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All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of</a:t>
            </a:r>
            <a:r>
              <a:rPr dirty="0" sz="3300" spc="-9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Us:</a:t>
            </a:r>
            <a:endParaRPr sz="3300">
              <a:latin typeface="Arial"/>
              <a:cs typeface="Arial"/>
            </a:endParaRPr>
          </a:p>
          <a:p>
            <a:pPr marL="751840" marR="5080">
              <a:lnSpc>
                <a:spcPct val="100000"/>
              </a:lnSpc>
              <a:spcBef>
                <a:spcPts val="1055"/>
              </a:spcBef>
            </a:pP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Provides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the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Precision Medicine Initiative  with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$1.455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billion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over 10</a:t>
            </a:r>
            <a:r>
              <a:rPr dirty="0" sz="3300" spc="7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years</a:t>
            </a:r>
            <a:endParaRPr sz="3300">
              <a:latin typeface="Arial"/>
              <a:cs typeface="Arial"/>
            </a:endParaRPr>
          </a:p>
          <a:p>
            <a:pPr marL="751840" marR="703580">
              <a:lnSpc>
                <a:spcPct val="100000"/>
              </a:lnSpc>
              <a:spcBef>
                <a:spcPts val="1480"/>
              </a:spcBef>
            </a:pP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Provides flexible funding mechanism, 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Other </a:t>
            </a:r>
            <a:r>
              <a:rPr dirty="0" sz="3300" spc="-15">
                <a:solidFill>
                  <a:srgbClr val="262261"/>
                </a:solidFill>
                <a:latin typeface="Arial"/>
                <a:cs typeface="Arial"/>
              </a:rPr>
              <a:t>Transaction</a:t>
            </a:r>
            <a:r>
              <a:rPr dirty="0" sz="3300" spc="-23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Authority</a:t>
            </a:r>
            <a:endParaRPr sz="3300">
              <a:latin typeface="Arial"/>
              <a:cs typeface="Arial"/>
            </a:endParaRPr>
          </a:p>
          <a:p>
            <a:pPr marL="751840" marR="593090">
              <a:lnSpc>
                <a:spcPct val="100000"/>
              </a:lnSpc>
              <a:spcBef>
                <a:spcPts val="1475"/>
              </a:spcBef>
            </a:pP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Language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on </a:t>
            </a:r>
            <a:r>
              <a:rPr dirty="0" sz="3300" spc="-30">
                <a:solidFill>
                  <a:srgbClr val="262261"/>
                </a:solidFill>
                <a:latin typeface="Arial"/>
                <a:cs typeface="Arial"/>
              </a:rPr>
              <a:t>diversity,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whole genome  sequencing,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data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sharing,</a:t>
            </a:r>
            <a:r>
              <a:rPr dirty="0" sz="3300" spc="6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privacy</a:t>
            </a:r>
            <a:endParaRPr sz="3300">
              <a:latin typeface="Arial"/>
              <a:cs typeface="Arial"/>
            </a:endParaRPr>
          </a:p>
          <a:p>
            <a:pPr marL="751840" marR="516255">
              <a:lnSpc>
                <a:spcPct val="100000"/>
              </a:lnSpc>
              <a:spcBef>
                <a:spcPts val="1480"/>
              </a:spcBef>
            </a:pP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Provides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important privacy protections  critical for </a:t>
            </a:r>
            <a:r>
              <a:rPr dirty="0" sz="3300" spc="-10">
                <a:solidFill>
                  <a:srgbClr val="262261"/>
                </a:solidFill>
                <a:latin typeface="Arial"/>
                <a:cs typeface="Arial"/>
              </a:rPr>
              <a:t>engendering</a:t>
            </a:r>
            <a:r>
              <a:rPr dirty="0" sz="3300" spc="5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300" spc="-5">
                <a:solidFill>
                  <a:srgbClr val="262261"/>
                </a:solidFill>
                <a:latin typeface="Arial"/>
                <a:cs typeface="Arial"/>
              </a:rPr>
              <a:t>trust</a:t>
            </a:r>
            <a:endParaRPr sz="33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324513" y="2459442"/>
            <a:ext cx="8504823" cy="6996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208050" y="2244723"/>
            <a:ext cx="9211945" cy="7245350"/>
          </a:xfrm>
          <a:custGeom>
            <a:avLst/>
            <a:gdLst/>
            <a:ahLst/>
            <a:cxnLst/>
            <a:rect l="l" t="t" r="r" b="b"/>
            <a:pathLst>
              <a:path w="9211944" h="7245350">
                <a:moveTo>
                  <a:pt x="0" y="0"/>
                </a:moveTo>
                <a:lnTo>
                  <a:pt x="9211325" y="0"/>
                </a:lnTo>
                <a:lnTo>
                  <a:pt x="9211325" y="7245098"/>
                </a:lnTo>
                <a:lnTo>
                  <a:pt x="0" y="7245098"/>
                </a:lnTo>
                <a:lnTo>
                  <a:pt x="0" y="0"/>
                </a:lnTo>
                <a:close/>
              </a:path>
            </a:pathLst>
          </a:custGeom>
          <a:ln w="8375">
            <a:solidFill>
              <a:srgbClr val="262261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5817" y="500110"/>
            <a:ext cx="16646525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3950"/>
              <a:t>All of Us </a:t>
            </a:r>
            <a:r>
              <a:rPr dirty="0" u="none" sz="3950" spc="-5"/>
              <a:t>Research Program </a:t>
            </a:r>
            <a:r>
              <a:rPr dirty="0" u="none" sz="3950"/>
              <a:t>– A </a:t>
            </a:r>
            <a:r>
              <a:rPr dirty="0" u="none" sz="3950" spc="-5"/>
              <a:t>New </a:t>
            </a:r>
            <a:r>
              <a:rPr dirty="0" u="none" sz="3950"/>
              <a:t>Initiative Gets a </a:t>
            </a:r>
            <a:r>
              <a:rPr dirty="0" u="none" sz="3950" spc="-5"/>
              <a:t>New</a:t>
            </a:r>
            <a:r>
              <a:rPr dirty="0" u="none" sz="3950" spc="-10"/>
              <a:t> </a:t>
            </a:r>
            <a:r>
              <a:rPr dirty="0" u="none" sz="3950" spc="-5"/>
              <a:t>Mechanism</a:t>
            </a:r>
            <a:endParaRPr sz="3950"/>
          </a:p>
        </p:txBody>
      </p:sp>
      <p:sp>
        <p:nvSpPr>
          <p:cNvPr id="3" name="object 3"/>
          <p:cNvSpPr/>
          <p:nvPr/>
        </p:nvSpPr>
        <p:spPr>
          <a:xfrm>
            <a:off x="0" y="10088694"/>
            <a:ext cx="20104100" cy="1219200"/>
          </a:xfrm>
          <a:custGeom>
            <a:avLst/>
            <a:gdLst/>
            <a:ahLst/>
            <a:cxnLst/>
            <a:rect l="l" t="t" r="r" b="b"/>
            <a:pathLst>
              <a:path w="20104100" h="1219200">
                <a:moveTo>
                  <a:pt x="0" y="1218684"/>
                </a:moveTo>
                <a:lnTo>
                  <a:pt x="20104089" y="1218684"/>
                </a:lnTo>
                <a:lnTo>
                  <a:pt x="20104089" y="0"/>
                </a:lnTo>
                <a:lnTo>
                  <a:pt x="0" y="0"/>
                </a:lnTo>
                <a:lnTo>
                  <a:pt x="0" y="1218684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84455" y="3335676"/>
            <a:ext cx="4332401" cy="5245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806655" y="2759837"/>
            <a:ext cx="1959943" cy="201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95997" y="1450066"/>
            <a:ext cx="7886065" cy="8279765"/>
          </a:xfrm>
          <a:custGeom>
            <a:avLst/>
            <a:gdLst/>
            <a:ahLst/>
            <a:cxnLst/>
            <a:rect l="l" t="t" r="r" b="b"/>
            <a:pathLst>
              <a:path w="7886065" h="8279765">
                <a:moveTo>
                  <a:pt x="3942924" y="0"/>
                </a:moveTo>
                <a:lnTo>
                  <a:pt x="0" y="4139756"/>
                </a:lnTo>
                <a:lnTo>
                  <a:pt x="3942924" y="8279513"/>
                </a:lnTo>
                <a:lnTo>
                  <a:pt x="7885849" y="4139756"/>
                </a:lnTo>
                <a:lnTo>
                  <a:pt x="3942924" y="0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395997" y="1450066"/>
            <a:ext cx="7886065" cy="8279765"/>
          </a:xfrm>
          <a:custGeom>
            <a:avLst/>
            <a:gdLst/>
            <a:ahLst/>
            <a:cxnLst/>
            <a:rect l="l" t="t" r="r" b="b"/>
            <a:pathLst>
              <a:path w="7886065" h="8279765">
                <a:moveTo>
                  <a:pt x="0" y="4139757"/>
                </a:moveTo>
                <a:lnTo>
                  <a:pt x="3942924" y="0"/>
                </a:lnTo>
                <a:lnTo>
                  <a:pt x="7885849" y="4139757"/>
                </a:lnTo>
                <a:lnTo>
                  <a:pt x="3942924" y="8279514"/>
                </a:lnTo>
                <a:lnTo>
                  <a:pt x="0" y="4139757"/>
                </a:lnTo>
                <a:close/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439714" y="3529604"/>
            <a:ext cx="3794125" cy="364426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dirty="0" sz="2950" spc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sz="2950">
              <a:latin typeface="Arial"/>
              <a:cs typeface="Arial"/>
            </a:endParaRPr>
          </a:p>
          <a:p>
            <a:pPr algn="ctr" marL="399415" marR="391160">
              <a:lnSpc>
                <a:spcPct val="100600"/>
              </a:lnSpc>
              <a:tabLst>
                <a:tab pos="1362075" algn="l"/>
              </a:tabLst>
            </a:pPr>
            <a:r>
              <a:rPr dirty="0" sz="2950" spc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dirty="0" sz="295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>
                <a:solidFill>
                  <a:srgbClr val="FFFFFF"/>
                </a:solidFill>
                <a:latin typeface="Arial"/>
                <a:cs typeface="Arial"/>
              </a:rPr>
              <a:t>Transaction  </a:t>
            </a:r>
            <a:r>
              <a:rPr dirty="0" sz="2950" spc="0">
                <a:solidFill>
                  <a:srgbClr val="FFFFFF"/>
                </a:solidFill>
                <a:latin typeface="Arial"/>
                <a:cs typeface="Arial"/>
              </a:rPr>
              <a:t>(OT)	</a:t>
            </a:r>
            <a:r>
              <a:rPr dirty="0" sz="2950" spc="-5">
                <a:solidFill>
                  <a:srgbClr val="FFFFFF"/>
                </a:solidFill>
                <a:latin typeface="Arial"/>
                <a:cs typeface="Arial"/>
              </a:rPr>
              <a:t>Awards</a:t>
            </a:r>
            <a:endParaRPr sz="2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050">
              <a:latin typeface="Times New Roman"/>
              <a:cs typeface="Times New Roman"/>
            </a:endParaRPr>
          </a:p>
          <a:p>
            <a:pPr algn="ctr" marL="12700" marR="5080">
              <a:lnSpc>
                <a:spcPct val="100600"/>
              </a:lnSpc>
            </a:pPr>
            <a:r>
              <a:rPr dirty="0" sz="2950" spc="5">
                <a:solidFill>
                  <a:srgbClr val="FFFFFF"/>
                </a:solidFill>
                <a:latin typeface="Arial"/>
                <a:cs typeface="Arial"/>
              </a:rPr>
              <a:t>HPOs, </a:t>
            </a:r>
            <a:r>
              <a:rPr dirty="0" sz="2950" spc="0">
                <a:solidFill>
                  <a:srgbClr val="FFFFFF"/>
                </a:solidFill>
                <a:latin typeface="Arial"/>
                <a:cs typeface="Arial"/>
              </a:rPr>
              <a:t>Community  Engagement</a:t>
            </a:r>
            <a:r>
              <a:rPr dirty="0" sz="295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FFFFFF"/>
                </a:solidFill>
                <a:latin typeface="Arial"/>
                <a:cs typeface="Arial"/>
              </a:rPr>
              <a:t>Partners,  </a:t>
            </a:r>
            <a:r>
              <a:rPr dirty="0" sz="2950" spc="5">
                <a:solidFill>
                  <a:srgbClr val="FFFFFF"/>
                </a:solidFill>
                <a:latin typeface="Arial"/>
                <a:cs typeface="Arial"/>
              </a:rPr>
              <a:t>Comms, </a:t>
            </a:r>
            <a:r>
              <a:rPr dirty="0" sz="2950" spc="0">
                <a:solidFill>
                  <a:srgbClr val="FFFFFF"/>
                </a:solidFill>
                <a:latin typeface="Arial"/>
                <a:cs typeface="Arial"/>
              </a:rPr>
              <a:t>Outreach, </a:t>
            </a:r>
            <a:r>
              <a:rPr dirty="0" sz="2950" spc="5">
                <a:solidFill>
                  <a:srgbClr val="FFFFFF"/>
                </a:solidFill>
                <a:latin typeface="Arial"/>
                <a:cs typeface="Arial"/>
              </a:rPr>
              <a:t>&amp;  </a:t>
            </a:r>
            <a:r>
              <a:rPr dirty="0" sz="2950" spc="0">
                <a:solidFill>
                  <a:srgbClr val="FFFFFF"/>
                </a:solidFill>
                <a:latin typeface="Arial"/>
                <a:cs typeface="Arial"/>
              </a:rPr>
              <a:t>Genome</a:t>
            </a:r>
            <a:r>
              <a:rPr dirty="0" sz="295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FFFFFF"/>
                </a:solidFill>
                <a:latin typeface="Arial"/>
                <a:cs typeface="Arial"/>
              </a:rPr>
              <a:t>Centers</a:t>
            </a:r>
            <a:endParaRPr sz="29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603539" y="6298628"/>
            <a:ext cx="2366173" cy="24792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02496" y="1126549"/>
            <a:ext cx="17549470" cy="90542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24455" y="1348509"/>
            <a:ext cx="17105630" cy="8610600"/>
          </a:xfrm>
          <a:custGeom>
            <a:avLst/>
            <a:gdLst/>
            <a:ahLst/>
            <a:cxnLst/>
            <a:rect l="l" t="t" r="r" b="b"/>
            <a:pathLst>
              <a:path w="17105630" h="8610600">
                <a:moveTo>
                  <a:pt x="0" y="4305179"/>
                </a:moveTo>
                <a:lnTo>
                  <a:pt x="1145" y="4233985"/>
                </a:lnTo>
                <a:lnTo>
                  <a:pt x="4571" y="4163071"/>
                </a:lnTo>
                <a:lnTo>
                  <a:pt x="10259" y="4092444"/>
                </a:lnTo>
                <a:lnTo>
                  <a:pt x="18192" y="4022113"/>
                </a:lnTo>
                <a:lnTo>
                  <a:pt x="28352" y="3952088"/>
                </a:lnTo>
                <a:lnTo>
                  <a:pt x="40721" y="3882378"/>
                </a:lnTo>
                <a:lnTo>
                  <a:pt x="55282" y="3812991"/>
                </a:lnTo>
                <a:lnTo>
                  <a:pt x="72018" y="3743936"/>
                </a:lnTo>
                <a:lnTo>
                  <a:pt x="90910" y="3675222"/>
                </a:lnTo>
                <a:lnTo>
                  <a:pt x="111941" y="3606858"/>
                </a:lnTo>
                <a:lnTo>
                  <a:pt x="135094" y="3538853"/>
                </a:lnTo>
                <a:lnTo>
                  <a:pt x="160350" y="3471215"/>
                </a:lnTo>
                <a:lnTo>
                  <a:pt x="187693" y="3403954"/>
                </a:lnTo>
                <a:lnTo>
                  <a:pt x="217104" y="3337078"/>
                </a:lnTo>
                <a:lnTo>
                  <a:pt x="248566" y="3270596"/>
                </a:lnTo>
                <a:lnTo>
                  <a:pt x="282062" y="3204518"/>
                </a:lnTo>
                <a:lnTo>
                  <a:pt x="317573" y="3138851"/>
                </a:lnTo>
                <a:lnTo>
                  <a:pt x="355083" y="3073605"/>
                </a:lnTo>
                <a:lnTo>
                  <a:pt x="394573" y="3008789"/>
                </a:lnTo>
                <a:lnTo>
                  <a:pt x="415055" y="2976545"/>
                </a:lnTo>
                <a:lnTo>
                  <a:pt x="436026" y="2944411"/>
                </a:lnTo>
                <a:lnTo>
                  <a:pt x="457483" y="2912390"/>
                </a:lnTo>
                <a:lnTo>
                  <a:pt x="479425" y="2880481"/>
                </a:lnTo>
                <a:lnTo>
                  <a:pt x="501848" y="2848687"/>
                </a:lnTo>
                <a:lnTo>
                  <a:pt x="524751" y="2817007"/>
                </a:lnTo>
                <a:lnTo>
                  <a:pt x="548131" y="2785444"/>
                </a:lnTo>
                <a:lnTo>
                  <a:pt x="571987" y="2753998"/>
                </a:lnTo>
                <a:lnTo>
                  <a:pt x="596316" y="2722671"/>
                </a:lnTo>
                <a:lnTo>
                  <a:pt x="621116" y="2691463"/>
                </a:lnTo>
                <a:lnTo>
                  <a:pt x="646384" y="2660376"/>
                </a:lnTo>
                <a:lnTo>
                  <a:pt x="672120" y="2629411"/>
                </a:lnTo>
                <a:lnTo>
                  <a:pt x="698319" y="2598569"/>
                </a:lnTo>
                <a:lnTo>
                  <a:pt x="724981" y="2567851"/>
                </a:lnTo>
                <a:lnTo>
                  <a:pt x="752102" y="2537258"/>
                </a:lnTo>
                <a:lnTo>
                  <a:pt x="779681" y="2506791"/>
                </a:lnTo>
                <a:lnTo>
                  <a:pt x="807716" y="2476452"/>
                </a:lnTo>
                <a:lnTo>
                  <a:pt x="836204" y="2446241"/>
                </a:lnTo>
                <a:lnTo>
                  <a:pt x="865143" y="2416159"/>
                </a:lnTo>
                <a:lnTo>
                  <a:pt x="894531" y="2386209"/>
                </a:lnTo>
                <a:lnTo>
                  <a:pt x="924366" y="2356390"/>
                </a:lnTo>
                <a:lnTo>
                  <a:pt x="954646" y="2326704"/>
                </a:lnTo>
                <a:lnTo>
                  <a:pt x="985367" y="2297152"/>
                </a:lnTo>
                <a:lnTo>
                  <a:pt x="1016529" y="2267735"/>
                </a:lnTo>
                <a:lnTo>
                  <a:pt x="1048129" y="2238454"/>
                </a:lnTo>
                <a:lnTo>
                  <a:pt x="1080164" y="2209311"/>
                </a:lnTo>
                <a:lnTo>
                  <a:pt x="1112633" y="2180306"/>
                </a:lnTo>
                <a:lnTo>
                  <a:pt x="1145533" y="2151440"/>
                </a:lnTo>
                <a:lnTo>
                  <a:pt x="1178862" y="2122716"/>
                </a:lnTo>
                <a:lnTo>
                  <a:pt x="1212619" y="2094133"/>
                </a:lnTo>
                <a:lnTo>
                  <a:pt x="1246799" y="2065693"/>
                </a:lnTo>
                <a:lnTo>
                  <a:pt x="1281403" y="2037397"/>
                </a:lnTo>
                <a:lnTo>
                  <a:pt x="1316427" y="2009246"/>
                </a:lnTo>
                <a:lnTo>
                  <a:pt x="1351868" y="1981241"/>
                </a:lnTo>
                <a:lnTo>
                  <a:pt x="1387726" y="1953383"/>
                </a:lnTo>
                <a:lnTo>
                  <a:pt x="1423998" y="1925674"/>
                </a:lnTo>
                <a:lnTo>
                  <a:pt x="1460680" y="1898115"/>
                </a:lnTo>
                <a:lnTo>
                  <a:pt x="1497773" y="1870706"/>
                </a:lnTo>
                <a:lnTo>
                  <a:pt x="1535272" y="1843448"/>
                </a:lnTo>
                <a:lnTo>
                  <a:pt x="1573176" y="1816344"/>
                </a:lnTo>
                <a:lnTo>
                  <a:pt x="1611483" y="1789394"/>
                </a:lnTo>
                <a:lnTo>
                  <a:pt x="1650190" y="1762598"/>
                </a:lnTo>
                <a:lnTo>
                  <a:pt x="1689296" y="1735959"/>
                </a:lnTo>
                <a:lnTo>
                  <a:pt x="1728798" y="1709477"/>
                </a:lnTo>
                <a:lnTo>
                  <a:pt x="1768693" y="1683154"/>
                </a:lnTo>
                <a:lnTo>
                  <a:pt x="1808981" y="1656990"/>
                </a:lnTo>
                <a:lnTo>
                  <a:pt x="1849658" y="1630986"/>
                </a:lnTo>
                <a:lnTo>
                  <a:pt x="1890722" y="1605144"/>
                </a:lnTo>
                <a:lnTo>
                  <a:pt x="1932171" y="1579465"/>
                </a:lnTo>
                <a:lnTo>
                  <a:pt x="1974003" y="1553950"/>
                </a:lnTo>
                <a:lnTo>
                  <a:pt x="2016216" y="1528600"/>
                </a:lnTo>
                <a:lnTo>
                  <a:pt x="2058807" y="1503417"/>
                </a:lnTo>
                <a:lnTo>
                  <a:pt x="2101774" y="1478400"/>
                </a:lnTo>
                <a:lnTo>
                  <a:pt x="2145116" y="1453552"/>
                </a:lnTo>
                <a:lnTo>
                  <a:pt x="2188829" y="1428873"/>
                </a:lnTo>
                <a:lnTo>
                  <a:pt x="2232912" y="1404365"/>
                </a:lnTo>
                <a:lnTo>
                  <a:pt x="2277363" y="1380028"/>
                </a:lnTo>
                <a:lnTo>
                  <a:pt x="2322179" y="1355864"/>
                </a:lnTo>
                <a:lnTo>
                  <a:pt x="2367358" y="1331875"/>
                </a:lnTo>
                <a:lnTo>
                  <a:pt x="2412898" y="1308060"/>
                </a:lnTo>
                <a:lnTo>
                  <a:pt x="2458796" y="1284421"/>
                </a:lnTo>
                <a:lnTo>
                  <a:pt x="2505051" y="1260959"/>
                </a:lnTo>
                <a:lnTo>
                  <a:pt x="2551660" y="1237676"/>
                </a:lnTo>
                <a:lnTo>
                  <a:pt x="2598622" y="1214572"/>
                </a:lnTo>
                <a:lnTo>
                  <a:pt x="2645933" y="1191649"/>
                </a:lnTo>
                <a:lnTo>
                  <a:pt x="2693592" y="1168908"/>
                </a:lnTo>
                <a:lnTo>
                  <a:pt x="2741596" y="1146349"/>
                </a:lnTo>
                <a:lnTo>
                  <a:pt x="2789943" y="1123974"/>
                </a:lnTo>
                <a:lnTo>
                  <a:pt x="2838632" y="1101784"/>
                </a:lnTo>
                <a:lnTo>
                  <a:pt x="2887660" y="1079780"/>
                </a:lnTo>
                <a:lnTo>
                  <a:pt x="2937024" y="1057963"/>
                </a:lnTo>
                <a:lnTo>
                  <a:pt x="2986722" y="1036335"/>
                </a:lnTo>
                <a:lnTo>
                  <a:pt x="3036753" y="1014896"/>
                </a:lnTo>
                <a:lnTo>
                  <a:pt x="3087114" y="993647"/>
                </a:lnTo>
                <a:lnTo>
                  <a:pt x="3137803" y="972591"/>
                </a:lnTo>
                <a:lnTo>
                  <a:pt x="3188817" y="951726"/>
                </a:lnTo>
                <a:lnTo>
                  <a:pt x="3240155" y="931056"/>
                </a:lnTo>
                <a:lnTo>
                  <a:pt x="3291814" y="910581"/>
                </a:lnTo>
                <a:lnTo>
                  <a:pt x="3343792" y="890301"/>
                </a:lnTo>
                <a:lnTo>
                  <a:pt x="3396087" y="870219"/>
                </a:lnTo>
                <a:lnTo>
                  <a:pt x="3448697" y="850335"/>
                </a:lnTo>
                <a:lnTo>
                  <a:pt x="3501619" y="830651"/>
                </a:lnTo>
                <a:lnTo>
                  <a:pt x="3554851" y="811167"/>
                </a:lnTo>
                <a:lnTo>
                  <a:pt x="3608392" y="791885"/>
                </a:lnTo>
                <a:lnTo>
                  <a:pt x="3662238" y="772805"/>
                </a:lnTo>
                <a:lnTo>
                  <a:pt x="3716388" y="753929"/>
                </a:lnTo>
                <a:lnTo>
                  <a:pt x="3770839" y="735258"/>
                </a:lnTo>
                <a:lnTo>
                  <a:pt x="3825589" y="716793"/>
                </a:lnTo>
                <a:lnTo>
                  <a:pt x="3880637" y="698535"/>
                </a:lnTo>
                <a:lnTo>
                  <a:pt x="3935979" y="680486"/>
                </a:lnTo>
                <a:lnTo>
                  <a:pt x="3991614" y="662645"/>
                </a:lnTo>
                <a:lnTo>
                  <a:pt x="4047540" y="645016"/>
                </a:lnTo>
                <a:lnTo>
                  <a:pt x="4103754" y="627597"/>
                </a:lnTo>
                <a:lnTo>
                  <a:pt x="4160253" y="610392"/>
                </a:lnTo>
                <a:lnTo>
                  <a:pt x="4217037" y="593400"/>
                </a:lnTo>
                <a:lnTo>
                  <a:pt x="4274102" y="576623"/>
                </a:lnTo>
                <a:lnTo>
                  <a:pt x="4331447" y="560062"/>
                </a:lnTo>
                <a:lnTo>
                  <a:pt x="4389069" y="543719"/>
                </a:lnTo>
                <a:lnTo>
                  <a:pt x="4446966" y="527593"/>
                </a:lnTo>
                <a:lnTo>
                  <a:pt x="4505135" y="511687"/>
                </a:lnTo>
                <a:lnTo>
                  <a:pt x="4563576" y="496001"/>
                </a:lnTo>
                <a:lnTo>
                  <a:pt x="4622284" y="480537"/>
                </a:lnTo>
                <a:lnTo>
                  <a:pt x="4681259" y="465295"/>
                </a:lnTo>
                <a:lnTo>
                  <a:pt x="4740498" y="450277"/>
                </a:lnTo>
                <a:lnTo>
                  <a:pt x="4799999" y="435484"/>
                </a:lnTo>
                <a:lnTo>
                  <a:pt x="4859760" y="420917"/>
                </a:lnTo>
                <a:lnTo>
                  <a:pt x="4919777" y="406577"/>
                </a:lnTo>
                <a:lnTo>
                  <a:pt x="4980050" y="392466"/>
                </a:lnTo>
                <a:lnTo>
                  <a:pt x="5040576" y="378583"/>
                </a:lnTo>
                <a:lnTo>
                  <a:pt x="5101353" y="364931"/>
                </a:lnTo>
                <a:lnTo>
                  <a:pt x="5162379" y="351511"/>
                </a:lnTo>
                <a:lnTo>
                  <a:pt x="5223651" y="338323"/>
                </a:lnTo>
                <a:lnTo>
                  <a:pt x="5285167" y="325368"/>
                </a:lnTo>
                <a:lnTo>
                  <a:pt x="5346925" y="312649"/>
                </a:lnTo>
                <a:lnTo>
                  <a:pt x="5408923" y="300166"/>
                </a:lnTo>
                <a:lnTo>
                  <a:pt x="5471159" y="287919"/>
                </a:lnTo>
                <a:lnTo>
                  <a:pt x="5533629" y="275911"/>
                </a:lnTo>
                <a:lnTo>
                  <a:pt x="5596334" y="264142"/>
                </a:lnTo>
                <a:lnTo>
                  <a:pt x="5659269" y="252613"/>
                </a:lnTo>
                <a:lnTo>
                  <a:pt x="5722433" y="241326"/>
                </a:lnTo>
                <a:lnTo>
                  <a:pt x="5785823" y="230282"/>
                </a:lnTo>
                <a:lnTo>
                  <a:pt x="5849438" y="219481"/>
                </a:lnTo>
                <a:lnTo>
                  <a:pt x="5913275" y="208925"/>
                </a:lnTo>
                <a:lnTo>
                  <a:pt x="5977333" y="198615"/>
                </a:lnTo>
                <a:lnTo>
                  <a:pt x="6041608" y="188552"/>
                </a:lnTo>
                <a:lnTo>
                  <a:pt x="6106098" y="178737"/>
                </a:lnTo>
                <a:lnTo>
                  <a:pt x="6170802" y="169171"/>
                </a:lnTo>
                <a:lnTo>
                  <a:pt x="6235717" y="159856"/>
                </a:lnTo>
                <a:lnTo>
                  <a:pt x="6300841" y="150792"/>
                </a:lnTo>
                <a:lnTo>
                  <a:pt x="6366172" y="141980"/>
                </a:lnTo>
                <a:lnTo>
                  <a:pt x="6431708" y="133423"/>
                </a:lnTo>
                <a:lnTo>
                  <a:pt x="6497446" y="125120"/>
                </a:lnTo>
                <a:lnTo>
                  <a:pt x="6563384" y="117073"/>
                </a:lnTo>
                <a:lnTo>
                  <a:pt x="6629520" y="109283"/>
                </a:lnTo>
                <a:lnTo>
                  <a:pt x="6695852" y="101751"/>
                </a:lnTo>
                <a:lnTo>
                  <a:pt x="6762377" y="94478"/>
                </a:lnTo>
                <a:lnTo>
                  <a:pt x="6829094" y="87466"/>
                </a:lnTo>
                <a:lnTo>
                  <a:pt x="6896000" y="80715"/>
                </a:lnTo>
                <a:lnTo>
                  <a:pt x="6963093" y="74226"/>
                </a:lnTo>
                <a:lnTo>
                  <a:pt x="7030371" y="68001"/>
                </a:lnTo>
                <a:lnTo>
                  <a:pt x="7097831" y="62041"/>
                </a:lnTo>
                <a:lnTo>
                  <a:pt x="7165472" y="56347"/>
                </a:lnTo>
                <a:lnTo>
                  <a:pt x="7233291" y="50920"/>
                </a:lnTo>
                <a:lnTo>
                  <a:pt x="7301285" y="45761"/>
                </a:lnTo>
                <a:lnTo>
                  <a:pt x="7369454" y="40871"/>
                </a:lnTo>
                <a:lnTo>
                  <a:pt x="7437794" y="36251"/>
                </a:lnTo>
                <a:lnTo>
                  <a:pt x="7506304" y="31903"/>
                </a:lnTo>
                <a:lnTo>
                  <a:pt x="7574981" y="27827"/>
                </a:lnTo>
                <a:lnTo>
                  <a:pt x="7643822" y="24025"/>
                </a:lnTo>
                <a:lnTo>
                  <a:pt x="7712827" y="20497"/>
                </a:lnTo>
                <a:lnTo>
                  <a:pt x="7781992" y="17246"/>
                </a:lnTo>
                <a:lnTo>
                  <a:pt x="7851315" y="14271"/>
                </a:lnTo>
                <a:lnTo>
                  <a:pt x="7920795" y="11574"/>
                </a:lnTo>
                <a:lnTo>
                  <a:pt x="7990428" y="9157"/>
                </a:lnTo>
                <a:lnTo>
                  <a:pt x="8060214" y="7020"/>
                </a:lnTo>
                <a:lnTo>
                  <a:pt x="8130149" y="5164"/>
                </a:lnTo>
                <a:lnTo>
                  <a:pt x="8200231" y="3590"/>
                </a:lnTo>
                <a:lnTo>
                  <a:pt x="8270458" y="2301"/>
                </a:lnTo>
                <a:lnTo>
                  <a:pt x="8340829" y="1296"/>
                </a:lnTo>
                <a:lnTo>
                  <a:pt x="8411340" y="576"/>
                </a:lnTo>
                <a:lnTo>
                  <a:pt x="8481989" y="144"/>
                </a:lnTo>
                <a:lnTo>
                  <a:pt x="8552775" y="0"/>
                </a:lnTo>
                <a:lnTo>
                  <a:pt x="8623561" y="144"/>
                </a:lnTo>
                <a:lnTo>
                  <a:pt x="8694211" y="576"/>
                </a:lnTo>
                <a:lnTo>
                  <a:pt x="8764722" y="1296"/>
                </a:lnTo>
                <a:lnTo>
                  <a:pt x="8835092" y="2301"/>
                </a:lnTo>
                <a:lnTo>
                  <a:pt x="8905320" y="3590"/>
                </a:lnTo>
                <a:lnTo>
                  <a:pt x="8975402" y="5164"/>
                </a:lnTo>
                <a:lnTo>
                  <a:pt x="9045337" y="7020"/>
                </a:lnTo>
                <a:lnTo>
                  <a:pt x="9115122" y="9157"/>
                </a:lnTo>
                <a:lnTo>
                  <a:pt x="9184756" y="11574"/>
                </a:lnTo>
                <a:lnTo>
                  <a:pt x="9254235" y="14271"/>
                </a:lnTo>
                <a:lnTo>
                  <a:pt x="9323559" y="17246"/>
                </a:lnTo>
                <a:lnTo>
                  <a:pt x="9392724" y="20497"/>
                </a:lnTo>
                <a:lnTo>
                  <a:pt x="9461728" y="24025"/>
                </a:lnTo>
                <a:lnTo>
                  <a:pt x="9530570" y="27827"/>
                </a:lnTo>
                <a:lnTo>
                  <a:pt x="9599247" y="31903"/>
                </a:lnTo>
                <a:lnTo>
                  <a:pt x="9667756" y="36251"/>
                </a:lnTo>
                <a:lnTo>
                  <a:pt x="9736097" y="40871"/>
                </a:lnTo>
                <a:lnTo>
                  <a:pt x="9804265" y="45761"/>
                </a:lnTo>
                <a:lnTo>
                  <a:pt x="9872260" y="50920"/>
                </a:lnTo>
                <a:lnTo>
                  <a:pt x="9940079" y="56347"/>
                </a:lnTo>
                <a:lnTo>
                  <a:pt x="10007720" y="62041"/>
                </a:lnTo>
                <a:lnTo>
                  <a:pt x="10075180" y="68001"/>
                </a:lnTo>
                <a:lnTo>
                  <a:pt x="10142458" y="74226"/>
                </a:lnTo>
                <a:lnTo>
                  <a:pt x="10209551" y="80715"/>
                </a:lnTo>
                <a:lnTo>
                  <a:pt x="10276457" y="87466"/>
                </a:lnTo>
                <a:lnTo>
                  <a:pt x="10343174" y="94478"/>
                </a:lnTo>
                <a:lnTo>
                  <a:pt x="10409699" y="101751"/>
                </a:lnTo>
                <a:lnTo>
                  <a:pt x="10476031" y="109283"/>
                </a:lnTo>
                <a:lnTo>
                  <a:pt x="10542167" y="117073"/>
                </a:lnTo>
                <a:lnTo>
                  <a:pt x="10608105" y="125120"/>
                </a:lnTo>
                <a:lnTo>
                  <a:pt x="10673843" y="133423"/>
                </a:lnTo>
                <a:lnTo>
                  <a:pt x="10739378" y="141980"/>
                </a:lnTo>
                <a:lnTo>
                  <a:pt x="10804709" y="150792"/>
                </a:lnTo>
                <a:lnTo>
                  <a:pt x="10869833" y="159856"/>
                </a:lnTo>
                <a:lnTo>
                  <a:pt x="10934749" y="169171"/>
                </a:lnTo>
                <a:lnTo>
                  <a:pt x="10999452" y="178737"/>
                </a:lnTo>
                <a:lnTo>
                  <a:pt x="11063943" y="188552"/>
                </a:lnTo>
                <a:lnTo>
                  <a:pt x="11128218" y="198615"/>
                </a:lnTo>
                <a:lnTo>
                  <a:pt x="11192275" y="208925"/>
                </a:lnTo>
                <a:lnTo>
                  <a:pt x="11256112" y="219481"/>
                </a:lnTo>
                <a:lnTo>
                  <a:pt x="11319727" y="230282"/>
                </a:lnTo>
                <a:lnTo>
                  <a:pt x="11383118" y="241326"/>
                </a:lnTo>
                <a:lnTo>
                  <a:pt x="11446282" y="252613"/>
                </a:lnTo>
                <a:lnTo>
                  <a:pt x="11509217" y="264142"/>
                </a:lnTo>
                <a:lnTo>
                  <a:pt x="11571921" y="275911"/>
                </a:lnTo>
                <a:lnTo>
                  <a:pt x="11634392" y="287919"/>
                </a:lnTo>
                <a:lnTo>
                  <a:pt x="11696628" y="300166"/>
                </a:lnTo>
                <a:lnTo>
                  <a:pt x="11758626" y="312649"/>
                </a:lnTo>
                <a:lnTo>
                  <a:pt x="11820384" y="325368"/>
                </a:lnTo>
                <a:lnTo>
                  <a:pt x="11881900" y="338323"/>
                </a:lnTo>
                <a:lnTo>
                  <a:pt x="11943172" y="351511"/>
                </a:lnTo>
                <a:lnTo>
                  <a:pt x="12004197" y="364931"/>
                </a:lnTo>
                <a:lnTo>
                  <a:pt x="12064974" y="378583"/>
                </a:lnTo>
                <a:lnTo>
                  <a:pt x="12125500" y="392466"/>
                </a:lnTo>
                <a:lnTo>
                  <a:pt x="12185773" y="406577"/>
                </a:lnTo>
                <a:lnTo>
                  <a:pt x="12245791" y="420917"/>
                </a:lnTo>
                <a:lnTo>
                  <a:pt x="12305552" y="435484"/>
                </a:lnTo>
                <a:lnTo>
                  <a:pt x="12365052" y="450277"/>
                </a:lnTo>
                <a:lnTo>
                  <a:pt x="12424291" y="465295"/>
                </a:lnTo>
                <a:lnTo>
                  <a:pt x="12483266" y="480537"/>
                </a:lnTo>
                <a:lnTo>
                  <a:pt x="12541975" y="496001"/>
                </a:lnTo>
                <a:lnTo>
                  <a:pt x="12600415" y="511687"/>
                </a:lnTo>
                <a:lnTo>
                  <a:pt x="12658585" y="527593"/>
                </a:lnTo>
                <a:lnTo>
                  <a:pt x="12716482" y="543719"/>
                </a:lnTo>
                <a:lnTo>
                  <a:pt x="12774104" y="560062"/>
                </a:lnTo>
                <a:lnTo>
                  <a:pt x="12831448" y="576623"/>
                </a:lnTo>
                <a:lnTo>
                  <a:pt x="12888514" y="593400"/>
                </a:lnTo>
                <a:lnTo>
                  <a:pt x="12945297" y="610392"/>
                </a:lnTo>
                <a:lnTo>
                  <a:pt x="13001797" y="627597"/>
                </a:lnTo>
                <a:lnTo>
                  <a:pt x="13058011" y="645016"/>
                </a:lnTo>
                <a:lnTo>
                  <a:pt x="13113936" y="662645"/>
                </a:lnTo>
                <a:lnTo>
                  <a:pt x="13169571" y="680486"/>
                </a:lnTo>
                <a:lnTo>
                  <a:pt x="13224914" y="698535"/>
                </a:lnTo>
                <a:lnTo>
                  <a:pt x="13279961" y="716793"/>
                </a:lnTo>
                <a:lnTo>
                  <a:pt x="13334712" y="735258"/>
                </a:lnTo>
                <a:lnTo>
                  <a:pt x="13389163" y="753929"/>
                </a:lnTo>
                <a:lnTo>
                  <a:pt x="13443313" y="772805"/>
                </a:lnTo>
                <a:lnTo>
                  <a:pt x="13497159" y="791885"/>
                </a:lnTo>
                <a:lnTo>
                  <a:pt x="13550699" y="811167"/>
                </a:lnTo>
                <a:lnTo>
                  <a:pt x="13603932" y="830651"/>
                </a:lnTo>
                <a:lnTo>
                  <a:pt x="13656854" y="850335"/>
                </a:lnTo>
                <a:lnTo>
                  <a:pt x="13709463" y="870219"/>
                </a:lnTo>
                <a:lnTo>
                  <a:pt x="13761758" y="890301"/>
                </a:lnTo>
                <a:lnTo>
                  <a:pt x="13813737" y="910581"/>
                </a:lnTo>
                <a:lnTo>
                  <a:pt x="13865396" y="931056"/>
                </a:lnTo>
                <a:lnTo>
                  <a:pt x="13916734" y="951726"/>
                </a:lnTo>
                <a:lnTo>
                  <a:pt x="13967748" y="972591"/>
                </a:lnTo>
                <a:lnTo>
                  <a:pt x="14018437" y="993647"/>
                </a:lnTo>
                <a:lnTo>
                  <a:pt x="14068798" y="1014896"/>
                </a:lnTo>
                <a:lnTo>
                  <a:pt x="14118828" y="1036335"/>
                </a:lnTo>
                <a:lnTo>
                  <a:pt x="14168527" y="1057963"/>
                </a:lnTo>
                <a:lnTo>
                  <a:pt x="14217891" y="1079780"/>
                </a:lnTo>
                <a:lnTo>
                  <a:pt x="14266919" y="1101784"/>
                </a:lnTo>
                <a:lnTo>
                  <a:pt x="14315607" y="1123974"/>
                </a:lnTo>
                <a:lnTo>
                  <a:pt x="14363955" y="1146349"/>
                </a:lnTo>
                <a:lnTo>
                  <a:pt x="14411959" y="1168908"/>
                </a:lnTo>
                <a:lnTo>
                  <a:pt x="14459618" y="1191649"/>
                </a:lnTo>
                <a:lnTo>
                  <a:pt x="14506929" y="1214572"/>
                </a:lnTo>
                <a:lnTo>
                  <a:pt x="14553890" y="1237676"/>
                </a:lnTo>
                <a:lnTo>
                  <a:pt x="14600499" y="1260959"/>
                </a:lnTo>
                <a:lnTo>
                  <a:pt x="14646754" y="1284421"/>
                </a:lnTo>
                <a:lnTo>
                  <a:pt x="14692653" y="1308060"/>
                </a:lnTo>
                <a:lnTo>
                  <a:pt x="14738193" y="1331875"/>
                </a:lnTo>
                <a:lnTo>
                  <a:pt x="14783372" y="1355864"/>
                </a:lnTo>
                <a:lnTo>
                  <a:pt x="14828188" y="1380028"/>
                </a:lnTo>
                <a:lnTo>
                  <a:pt x="14872638" y="1404365"/>
                </a:lnTo>
                <a:lnTo>
                  <a:pt x="14916721" y="1428873"/>
                </a:lnTo>
                <a:lnTo>
                  <a:pt x="14960435" y="1453552"/>
                </a:lnTo>
                <a:lnTo>
                  <a:pt x="15003776" y="1478400"/>
                </a:lnTo>
                <a:lnTo>
                  <a:pt x="15046744" y="1503417"/>
                </a:lnTo>
                <a:lnTo>
                  <a:pt x="15089335" y="1528600"/>
                </a:lnTo>
                <a:lnTo>
                  <a:pt x="15131548" y="1553950"/>
                </a:lnTo>
                <a:lnTo>
                  <a:pt x="15173380" y="1579465"/>
                </a:lnTo>
                <a:lnTo>
                  <a:pt x="15214829" y="1605144"/>
                </a:lnTo>
                <a:lnTo>
                  <a:pt x="15255893" y="1630986"/>
                </a:lnTo>
                <a:lnTo>
                  <a:pt x="15296570" y="1656990"/>
                </a:lnTo>
                <a:lnTo>
                  <a:pt x="15336857" y="1683154"/>
                </a:lnTo>
                <a:lnTo>
                  <a:pt x="15376753" y="1709477"/>
                </a:lnTo>
                <a:lnTo>
                  <a:pt x="15416255" y="1735959"/>
                </a:lnTo>
                <a:lnTo>
                  <a:pt x="15455360" y="1762598"/>
                </a:lnTo>
                <a:lnTo>
                  <a:pt x="15494068" y="1789394"/>
                </a:lnTo>
                <a:lnTo>
                  <a:pt x="15532374" y="1816344"/>
                </a:lnTo>
                <a:lnTo>
                  <a:pt x="15570279" y="1843448"/>
                </a:lnTo>
                <a:lnTo>
                  <a:pt x="15607778" y="1870706"/>
                </a:lnTo>
                <a:lnTo>
                  <a:pt x="15644870" y="1898115"/>
                </a:lnTo>
                <a:lnTo>
                  <a:pt x="15681553" y="1925674"/>
                </a:lnTo>
                <a:lnTo>
                  <a:pt x="15717824" y="1953383"/>
                </a:lnTo>
                <a:lnTo>
                  <a:pt x="15753682" y="1981241"/>
                </a:lnTo>
                <a:lnTo>
                  <a:pt x="15789124" y="2009246"/>
                </a:lnTo>
                <a:lnTo>
                  <a:pt x="15824148" y="2037397"/>
                </a:lnTo>
                <a:lnTo>
                  <a:pt x="15858751" y="2065693"/>
                </a:lnTo>
                <a:lnTo>
                  <a:pt x="15892932" y="2094133"/>
                </a:lnTo>
                <a:lnTo>
                  <a:pt x="15926688" y="2122716"/>
                </a:lnTo>
                <a:lnTo>
                  <a:pt x="15960017" y="2151440"/>
                </a:lnTo>
                <a:lnTo>
                  <a:pt x="15992918" y="2180306"/>
                </a:lnTo>
                <a:lnTo>
                  <a:pt x="16025387" y="2209311"/>
                </a:lnTo>
                <a:lnTo>
                  <a:pt x="16057422" y="2238454"/>
                </a:lnTo>
                <a:lnTo>
                  <a:pt x="16089022" y="2267735"/>
                </a:lnTo>
                <a:lnTo>
                  <a:pt x="16120183" y="2297152"/>
                </a:lnTo>
                <a:lnTo>
                  <a:pt x="16150905" y="2326704"/>
                </a:lnTo>
                <a:lnTo>
                  <a:pt x="16181184" y="2356390"/>
                </a:lnTo>
                <a:lnTo>
                  <a:pt x="16211019" y="2386209"/>
                </a:lnTo>
                <a:lnTo>
                  <a:pt x="16240407" y="2416159"/>
                </a:lnTo>
                <a:lnTo>
                  <a:pt x="16269346" y="2446241"/>
                </a:lnTo>
                <a:lnTo>
                  <a:pt x="16297834" y="2476452"/>
                </a:lnTo>
                <a:lnTo>
                  <a:pt x="16325869" y="2506791"/>
                </a:lnTo>
                <a:lnTo>
                  <a:pt x="16353448" y="2537258"/>
                </a:lnTo>
                <a:lnTo>
                  <a:pt x="16380570" y="2567851"/>
                </a:lnTo>
                <a:lnTo>
                  <a:pt x="16407232" y="2598569"/>
                </a:lnTo>
                <a:lnTo>
                  <a:pt x="16433431" y="2629411"/>
                </a:lnTo>
                <a:lnTo>
                  <a:pt x="16459166" y="2660376"/>
                </a:lnTo>
                <a:lnTo>
                  <a:pt x="16484435" y="2691463"/>
                </a:lnTo>
                <a:lnTo>
                  <a:pt x="16509235" y="2722671"/>
                </a:lnTo>
                <a:lnTo>
                  <a:pt x="16533564" y="2753998"/>
                </a:lnTo>
                <a:lnTo>
                  <a:pt x="16557419" y="2785444"/>
                </a:lnTo>
                <a:lnTo>
                  <a:pt x="16580800" y="2817007"/>
                </a:lnTo>
                <a:lnTo>
                  <a:pt x="16603703" y="2848687"/>
                </a:lnTo>
                <a:lnTo>
                  <a:pt x="16626126" y="2880481"/>
                </a:lnTo>
                <a:lnTo>
                  <a:pt x="16648067" y="2912390"/>
                </a:lnTo>
                <a:lnTo>
                  <a:pt x="16669524" y="2944411"/>
                </a:lnTo>
                <a:lnTo>
                  <a:pt x="16690495" y="2976545"/>
                </a:lnTo>
                <a:lnTo>
                  <a:pt x="16710978" y="3008789"/>
                </a:lnTo>
                <a:lnTo>
                  <a:pt x="16750468" y="3073605"/>
                </a:lnTo>
                <a:lnTo>
                  <a:pt x="16787977" y="3138851"/>
                </a:lnTo>
                <a:lnTo>
                  <a:pt x="16823489" y="3204518"/>
                </a:lnTo>
                <a:lnTo>
                  <a:pt x="16856984" y="3270596"/>
                </a:lnTo>
                <a:lnTo>
                  <a:pt x="16888447" y="3337078"/>
                </a:lnTo>
                <a:lnTo>
                  <a:pt x="16917858" y="3403954"/>
                </a:lnTo>
                <a:lnTo>
                  <a:pt x="16945201" y="3471215"/>
                </a:lnTo>
                <a:lnTo>
                  <a:pt x="16970457" y="3538853"/>
                </a:lnTo>
                <a:lnTo>
                  <a:pt x="16993610" y="3606858"/>
                </a:lnTo>
                <a:lnTo>
                  <a:pt x="17014641" y="3675222"/>
                </a:lnTo>
                <a:lnTo>
                  <a:pt x="17033533" y="3743936"/>
                </a:lnTo>
                <a:lnTo>
                  <a:pt x="17050268" y="3812991"/>
                </a:lnTo>
                <a:lnTo>
                  <a:pt x="17064830" y="3882378"/>
                </a:lnTo>
                <a:lnTo>
                  <a:pt x="17077199" y="3952088"/>
                </a:lnTo>
                <a:lnTo>
                  <a:pt x="17087359" y="4022113"/>
                </a:lnTo>
                <a:lnTo>
                  <a:pt x="17095291" y="4092444"/>
                </a:lnTo>
                <a:lnTo>
                  <a:pt x="17100980" y="4163071"/>
                </a:lnTo>
                <a:lnTo>
                  <a:pt x="17104405" y="4233985"/>
                </a:lnTo>
                <a:lnTo>
                  <a:pt x="17105551" y="4305179"/>
                </a:lnTo>
                <a:lnTo>
                  <a:pt x="17105264" y="4340811"/>
                </a:lnTo>
                <a:lnTo>
                  <a:pt x="17102976" y="4411866"/>
                </a:lnTo>
                <a:lnTo>
                  <a:pt x="17098417" y="4482638"/>
                </a:lnTo>
                <a:lnTo>
                  <a:pt x="17091605" y="4553118"/>
                </a:lnTo>
                <a:lnTo>
                  <a:pt x="17082556" y="4623297"/>
                </a:lnTo>
                <a:lnTo>
                  <a:pt x="17071289" y="4693165"/>
                </a:lnTo>
                <a:lnTo>
                  <a:pt x="17057822" y="4762715"/>
                </a:lnTo>
                <a:lnTo>
                  <a:pt x="17042171" y="4831937"/>
                </a:lnTo>
                <a:lnTo>
                  <a:pt x="17024355" y="4900823"/>
                </a:lnTo>
                <a:lnTo>
                  <a:pt x="17004391" y="4969363"/>
                </a:lnTo>
                <a:lnTo>
                  <a:pt x="16982297" y="5037549"/>
                </a:lnTo>
                <a:lnTo>
                  <a:pt x="16958091" y="5105371"/>
                </a:lnTo>
                <a:lnTo>
                  <a:pt x="16931789" y="5172822"/>
                </a:lnTo>
                <a:lnTo>
                  <a:pt x="16903410" y="5239891"/>
                </a:lnTo>
                <a:lnTo>
                  <a:pt x="16872971" y="5306571"/>
                </a:lnTo>
                <a:lnTo>
                  <a:pt x="16840490" y="5372852"/>
                </a:lnTo>
                <a:lnTo>
                  <a:pt x="16805984" y="5438726"/>
                </a:lnTo>
                <a:lnTo>
                  <a:pt x="16769471" y="5504184"/>
                </a:lnTo>
                <a:lnTo>
                  <a:pt x="16730969" y="5569216"/>
                </a:lnTo>
                <a:lnTo>
                  <a:pt x="16690495" y="5633814"/>
                </a:lnTo>
                <a:lnTo>
                  <a:pt x="16669524" y="5665947"/>
                </a:lnTo>
                <a:lnTo>
                  <a:pt x="16648067" y="5697969"/>
                </a:lnTo>
                <a:lnTo>
                  <a:pt x="16626126" y="5729877"/>
                </a:lnTo>
                <a:lnTo>
                  <a:pt x="16603703" y="5761672"/>
                </a:lnTo>
                <a:lnTo>
                  <a:pt x="16580800" y="5793351"/>
                </a:lnTo>
                <a:lnTo>
                  <a:pt x="16557419" y="5824915"/>
                </a:lnTo>
                <a:lnTo>
                  <a:pt x="16533564" y="5856360"/>
                </a:lnTo>
                <a:lnTo>
                  <a:pt x="16509235" y="5887688"/>
                </a:lnTo>
                <a:lnTo>
                  <a:pt x="16484435" y="5918895"/>
                </a:lnTo>
                <a:lnTo>
                  <a:pt x="16459166" y="5949982"/>
                </a:lnTo>
                <a:lnTo>
                  <a:pt x="16433431" y="5980947"/>
                </a:lnTo>
                <a:lnTo>
                  <a:pt x="16407232" y="6011790"/>
                </a:lnTo>
                <a:lnTo>
                  <a:pt x="16380570" y="6042508"/>
                </a:lnTo>
                <a:lnTo>
                  <a:pt x="16353448" y="6073101"/>
                </a:lnTo>
                <a:lnTo>
                  <a:pt x="16325869" y="6103568"/>
                </a:lnTo>
                <a:lnTo>
                  <a:pt x="16297834" y="6133907"/>
                </a:lnTo>
                <a:lnTo>
                  <a:pt x="16269346" y="6164118"/>
                </a:lnTo>
                <a:lnTo>
                  <a:pt x="16240407" y="6194199"/>
                </a:lnTo>
                <a:lnTo>
                  <a:pt x="16211019" y="6224150"/>
                </a:lnTo>
                <a:lnTo>
                  <a:pt x="16181184" y="6253969"/>
                </a:lnTo>
                <a:lnTo>
                  <a:pt x="16150905" y="6283655"/>
                </a:lnTo>
                <a:lnTo>
                  <a:pt x="16120183" y="6313207"/>
                </a:lnTo>
                <a:lnTo>
                  <a:pt x="16089022" y="6342624"/>
                </a:lnTo>
                <a:lnTo>
                  <a:pt x="16057422" y="6371905"/>
                </a:lnTo>
                <a:lnTo>
                  <a:pt x="16025387" y="6401048"/>
                </a:lnTo>
                <a:lnTo>
                  <a:pt x="15992918" y="6430053"/>
                </a:lnTo>
                <a:lnTo>
                  <a:pt x="15960017" y="6458918"/>
                </a:lnTo>
                <a:lnTo>
                  <a:pt x="15926688" y="6487643"/>
                </a:lnTo>
                <a:lnTo>
                  <a:pt x="15892932" y="6516226"/>
                </a:lnTo>
                <a:lnTo>
                  <a:pt x="15858751" y="6544666"/>
                </a:lnTo>
                <a:lnTo>
                  <a:pt x="15824148" y="6572962"/>
                </a:lnTo>
                <a:lnTo>
                  <a:pt x="15789124" y="6601113"/>
                </a:lnTo>
                <a:lnTo>
                  <a:pt x="15753682" y="6629118"/>
                </a:lnTo>
                <a:lnTo>
                  <a:pt x="15717824" y="6656975"/>
                </a:lnTo>
                <a:lnTo>
                  <a:pt x="15681553" y="6684684"/>
                </a:lnTo>
                <a:lnTo>
                  <a:pt x="15644870" y="6712244"/>
                </a:lnTo>
                <a:lnTo>
                  <a:pt x="15607778" y="6739653"/>
                </a:lnTo>
                <a:lnTo>
                  <a:pt x="15570279" y="6766910"/>
                </a:lnTo>
                <a:lnTo>
                  <a:pt x="15532374" y="6794015"/>
                </a:lnTo>
                <a:lnTo>
                  <a:pt x="15494068" y="6820965"/>
                </a:lnTo>
                <a:lnTo>
                  <a:pt x="15455360" y="6847760"/>
                </a:lnTo>
                <a:lnTo>
                  <a:pt x="15416255" y="6874400"/>
                </a:lnTo>
                <a:lnTo>
                  <a:pt x="15376753" y="6900882"/>
                </a:lnTo>
                <a:lnTo>
                  <a:pt x="15336857" y="6927205"/>
                </a:lnTo>
                <a:lnTo>
                  <a:pt x="15296570" y="6953369"/>
                </a:lnTo>
                <a:lnTo>
                  <a:pt x="15255893" y="6979373"/>
                </a:lnTo>
                <a:lnTo>
                  <a:pt x="15214829" y="7005214"/>
                </a:lnTo>
                <a:lnTo>
                  <a:pt x="15173380" y="7030893"/>
                </a:lnTo>
                <a:lnTo>
                  <a:pt x="15131548" y="7056408"/>
                </a:lnTo>
                <a:lnTo>
                  <a:pt x="15089335" y="7081758"/>
                </a:lnTo>
                <a:lnTo>
                  <a:pt x="15046744" y="7106942"/>
                </a:lnTo>
                <a:lnTo>
                  <a:pt x="15003776" y="7131959"/>
                </a:lnTo>
                <a:lnTo>
                  <a:pt x="14960435" y="7156807"/>
                </a:lnTo>
                <a:lnTo>
                  <a:pt x="14916721" y="7181486"/>
                </a:lnTo>
                <a:lnTo>
                  <a:pt x="14872638" y="7205994"/>
                </a:lnTo>
                <a:lnTo>
                  <a:pt x="14828188" y="7230331"/>
                </a:lnTo>
                <a:lnTo>
                  <a:pt x="14783372" y="7254494"/>
                </a:lnTo>
                <a:lnTo>
                  <a:pt x="14738193" y="7278484"/>
                </a:lnTo>
                <a:lnTo>
                  <a:pt x="14692653" y="7302299"/>
                </a:lnTo>
                <a:lnTo>
                  <a:pt x="14646754" y="7325938"/>
                </a:lnTo>
                <a:lnTo>
                  <a:pt x="14600499" y="7349399"/>
                </a:lnTo>
                <a:lnTo>
                  <a:pt x="14553890" y="7372682"/>
                </a:lnTo>
                <a:lnTo>
                  <a:pt x="14506929" y="7395786"/>
                </a:lnTo>
                <a:lnTo>
                  <a:pt x="14459618" y="7418709"/>
                </a:lnTo>
                <a:lnTo>
                  <a:pt x="14411959" y="7441451"/>
                </a:lnTo>
                <a:lnTo>
                  <a:pt x="14363955" y="7464010"/>
                </a:lnTo>
                <a:lnTo>
                  <a:pt x="14315607" y="7486385"/>
                </a:lnTo>
                <a:lnTo>
                  <a:pt x="14266919" y="7508575"/>
                </a:lnTo>
                <a:lnTo>
                  <a:pt x="14217891" y="7530579"/>
                </a:lnTo>
                <a:lnTo>
                  <a:pt x="14168527" y="7552395"/>
                </a:lnTo>
                <a:lnTo>
                  <a:pt x="14118828" y="7574024"/>
                </a:lnTo>
                <a:lnTo>
                  <a:pt x="14068798" y="7595463"/>
                </a:lnTo>
                <a:lnTo>
                  <a:pt x="14018437" y="7616711"/>
                </a:lnTo>
                <a:lnTo>
                  <a:pt x="13967748" y="7637768"/>
                </a:lnTo>
                <a:lnTo>
                  <a:pt x="13916734" y="7658632"/>
                </a:lnTo>
                <a:lnTo>
                  <a:pt x="13865396" y="7679303"/>
                </a:lnTo>
                <a:lnTo>
                  <a:pt x="13813737" y="7699778"/>
                </a:lnTo>
                <a:lnTo>
                  <a:pt x="13761758" y="7720057"/>
                </a:lnTo>
                <a:lnTo>
                  <a:pt x="13709463" y="7740139"/>
                </a:lnTo>
                <a:lnTo>
                  <a:pt x="13656854" y="7760023"/>
                </a:lnTo>
                <a:lnTo>
                  <a:pt x="13603932" y="7779708"/>
                </a:lnTo>
                <a:lnTo>
                  <a:pt x="13550699" y="7799192"/>
                </a:lnTo>
                <a:lnTo>
                  <a:pt x="13497159" y="7818474"/>
                </a:lnTo>
                <a:lnTo>
                  <a:pt x="13443313" y="7837554"/>
                </a:lnTo>
                <a:lnTo>
                  <a:pt x="13389163" y="7856430"/>
                </a:lnTo>
                <a:lnTo>
                  <a:pt x="13334712" y="7875101"/>
                </a:lnTo>
                <a:lnTo>
                  <a:pt x="13279961" y="7893566"/>
                </a:lnTo>
                <a:lnTo>
                  <a:pt x="13224914" y="7911823"/>
                </a:lnTo>
                <a:lnTo>
                  <a:pt x="13169571" y="7929873"/>
                </a:lnTo>
                <a:lnTo>
                  <a:pt x="13113936" y="7947713"/>
                </a:lnTo>
                <a:lnTo>
                  <a:pt x="13058011" y="7965343"/>
                </a:lnTo>
                <a:lnTo>
                  <a:pt x="13001797" y="7982761"/>
                </a:lnTo>
                <a:lnTo>
                  <a:pt x="12945297" y="7999967"/>
                </a:lnTo>
                <a:lnTo>
                  <a:pt x="12888514" y="8016959"/>
                </a:lnTo>
                <a:lnTo>
                  <a:pt x="12831448" y="8033735"/>
                </a:lnTo>
                <a:lnTo>
                  <a:pt x="12774104" y="8050296"/>
                </a:lnTo>
                <a:lnTo>
                  <a:pt x="12716482" y="8066640"/>
                </a:lnTo>
                <a:lnTo>
                  <a:pt x="12658585" y="8082766"/>
                </a:lnTo>
                <a:lnTo>
                  <a:pt x="12600415" y="8098672"/>
                </a:lnTo>
                <a:lnTo>
                  <a:pt x="12541975" y="8114358"/>
                </a:lnTo>
                <a:lnTo>
                  <a:pt x="12483266" y="8129822"/>
                </a:lnTo>
                <a:lnTo>
                  <a:pt x="12424291" y="8145063"/>
                </a:lnTo>
                <a:lnTo>
                  <a:pt x="12365052" y="8160081"/>
                </a:lnTo>
                <a:lnTo>
                  <a:pt x="12305552" y="8174874"/>
                </a:lnTo>
                <a:lnTo>
                  <a:pt x="12245791" y="8189441"/>
                </a:lnTo>
                <a:lnTo>
                  <a:pt x="12185773" y="8203781"/>
                </a:lnTo>
                <a:lnTo>
                  <a:pt x="12125500" y="8217893"/>
                </a:lnTo>
                <a:lnTo>
                  <a:pt x="12064974" y="8231776"/>
                </a:lnTo>
                <a:lnTo>
                  <a:pt x="12004197" y="8245428"/>
                </a:lnTo>
                <a:lnTo>
                  <a:pt x="11943172" y="8258848"/>
                </a:lnTo>
                <a:lnTo>
                  <a:pt x="11881900" y="8272036"/>
                </a:lnTo>
                <a:lnTo>
                  <a:pt x="11820384" y="8284990"/>
                </a:lnTo>
                <a:lnTo>
                  <a:pt x="11758626" y="8297710"/>
                </a:lnTo>
                <a:lnTo>
                  <a:pt x="11696628" y="8310193"/>
                </a:lnTo>
                <a:lnTo>
                  <a:pt x="11634392" y="8322439"/>
                </a:lnTo>
                <a:lnTo>
                  <a:pt x="11571921" y="8334448"/>
                </a:lnTo>
                <a:lnTo>
                  <a:pt x="11509217" y="8346217"/>
                </a:lnTo>
                <a:lnTo>
                  <a:pt x="11446282" y="8357745"/>
                </a:lnTo>
                <a:lnTo>
                  <a:pt x="11383118" y="8369032"/>
                </a:lnTo>
                <a:lnTo>
                  <a:pt x="11319727" y="8380077"/>
                </a:lnTo>
                <a:lnTo>
                  <a:pt x="11256112" y="8390878"/>
                </a:lnTo>
                <a:lnTo>
                  <a:pt x="11192275" y="8401434"/>
                </a:lnTo>
                <a:lnTo>
                  <a:pt x="11128218" y="8411744"/>
                </a:lnTo>
                <a:lnTo>
                  <a:pt x="11063943" y="8421807"/>
                </a:lnTo>
                <a:lnTo>
                  <a:pt x="10999452" y="8431622"/>
                </a:lnTo>
                <a:lnTo>
                  <a:pt x="10934749" y="8441188"/>
                </a:lnTo>
                <a:lnTo>
                  <a:pt x="10869833" y="8450503"/>
                </a:lnTo>
                <a:lnTo>
                  <a:pt x="10804709" y="8459567"/>
                </a:lnTo>
                <a:lnTo>
                  <a:pt x="10739378" y="8468378"/>
                </a:lnTo>
                <a:lnTo>
                  <a:pt x="10673843" y="8476936"/>
                </a:lnTo>
                <a:lnTo>
                  <a:pt x="10608105" y="8485239"/>
                </a:lnTo>
                <a:lnTo>
                  <a:pt x="10542167" y="8493286"/>
                </a:lnTo>
                <a:lnTo>
                  <a:pt x="10476031" y="8501076"/>
                </a:lnTo>
                <a:lnTo>
                  <a:pt x="10409699" y="8508608"/>
                </a:lnTo>
                <a:lnTo>
                  <a:pt x="10343174" y="8515881"/>
                </a:lnTo>
                <a:lnTo>
                  <a:pt x="10276457" y="8522893"/>
                </a:lnTo>
                <a:lnTo>
                  <a:pt x="10209551" y="8529644"/>
                </a:lnTo>
                <a:lnTo>
                  <a:pt x="10142458" y="8536132"/>
                </a:lnTo>
                <a:lnTo>
                  <a:pt x="10075180" y="8542357"/>
                </a:lnTo>
                <a:lnTo>
                  <a:pt x="10007720" y="8548317"/>
                </a:lnTo>
                <a:lnTo>
                  <a:pt x="9940079" y="8554011"/>
                </a:lnTo>
                <a:lnTo>
                  <a:pt x="9872260" y="8559439"/>
                </a:lnTo>
                <a:lnTo>
                  <a:pt x="9804265" y="8564598"/>
                </a:lnTo>
                <a:lnTo>
                  <a:pt x="9736097" y="8569488"/>
                </a:lnTo>
                <a:lnTo>
                  <a:pt x="9667756" y="8574108"/>
                </a:lnTo>
                <a:lnTo>
                  <a:pt x="9599247" y="8578456"/>
                </a:lnTo>
                <a:lnTo>
                  <a:pt x="9530570" y="8582532"/>
                </a:lnTo>
                <a:lnTo>
                  <a:pt x="9461728" y="8586334"/>
                </a:lnTo>
                <a:lnTo>
                  <a:pt x="9392724" y="8589861"/>
                </a:lnTo>
                <a:lnTo>
                  <a:pt x="9323559" y="8593113"/>
                </a:lnTo>
                <a:lnTo>
                  <a:pt x="9254235" y="8596088"/>
                </a:lnTo>
                <a:lnTo>
                  <a:pt x="9184756" y="8598784"/>
                </a:lnTo>
                <a:lnTo>
                  <a:pt x="9115122" y="8601202"/>
                </a:lnTo>
                <a:lnTo>
                  <a:pt x="9045337" y="8603339"/>
                </a:lnTo>
                <a:lnTo>
                  <a:pt x="8975402" y="8605195"/>
                </a:lnTo>
                <a:lnTo>
                  <a:pt x="8905320" y="8606768"/>
                </a:lnTo>
                <a:lnTo>
                  <a:pt x="8835092" y="8608058"/>
                </a:lnTo>
                <a:lnTo>
                  <a:pt x="8764722" y="8609063"/>
                </a:lnTo>
                <a:lnTo>
                  <a:pt x="8694211" y="8609782"/>
                </a:lnTo>
                <a:lnTo>
                  <a:pt x="8623561" y="8610215"/>
                </a:lnTo>
                <a:lnTo>
                  <a:pt x="8552775" y="8610359"/>
                </a:lnTo>
                <a:lnTo>
                  <a:pt x="8481989" y="8610215"/>
                </a:lnTo>
                <a:lnTo>
                  <a:pt x="8411340" y="8609782"/>
                </a:lnTo>
                <a:lnTo>
                  <a:pt x="8340829" y="8609063"/>
                </a:lnTo>
                <a:lnTo>
                  <a:pt x="8270458" y="8608058"/>
                </a:lnTo>
                <a:lnTo>
                  <a:pt x="8200231" y="8606768"/>
                </a:lnTo>
                <a:lnTo>
                  <a:pt x="8130149" y="8605195"/>
                </a:lnTo>
                <a:lnTo>
                  <a:pt x="8060214" y="8603339"/>
                </a:lnTo>
                <a:lnTo>
                  <a:pt x="7990428" y="8601202"/>
                </a:lnTo>
                <a:lnTo>
                  <a:pt x="7920795" y="8598784"/>
                </a:lnTo>
                <a:lnTo>
                  <a:pt x="7851315" y="8596088"/>
                </a:lnTo>
                <a:lnTo>
                  <a:pt x="7781992" y="8593113"/>
                </a:lnTo>
                <a:lnTo>
                  <a:pt x="7712827" y="8589861"/>
                </a:lnTo>
                <a:lnTo>
                  <a:pt x="7643822" y="8586334"/>
                </a:lnTo>
                <a:lnTo>
                  <a:pt x="7574981" y="8582532"/>
                </a:lnTo>
                <a:lnTo>
                  <a:pt x="7506304" y="8578456"/>
                </a:lnTo>
                <a:lnTo>
                  <a:pt x="7437794" y="8574108"/>
                </a:lnTo>
                <a:lnTo>
                  <a:pt x="7369454" y="8569488"/>
                </a:lnTo>
                <a:lnTo>
                  <a:pt x="7301285" y="8564598"/>
                </a:lnTo>
                <a:lnTo>
                  <a:pt x="7233291" y="8559439"/>
                </a:lnTo>
                <a:lnTo>
                  <a:pt x="7165472" y="8554011"/>
                </a:lnTo>
                <a:lnTo>
                  <a:pt x="7097831" y="8548317"/>
                </a:lnTo>
                <a:lnTo>
                  <a:pt x="7030371" y="8542357"/>
                </a:lnTo>
                <a:lnTo>
                  <a:pt x="6963093" y="8536132"/>
                </a:lnTo>
                <a:lnTo>
                  <a:pt x="6896000" y="8529644"/>
                </a:lnTo>
                <a:lnTo>
                  <a:pt x="6829094" y="8522893"/>
                </a:lnTo>
                <a:lnTo>
                  <a:pt x="6762377" y="8515881"/>
                </a:lnTo>
                <a:lnTo>
                  <a:pt x="6695852" y="8508608"/>
                </a:lnTo>
                <a:lnTo>
                  <a:pt x="6629520" y="8501076"/>
                </a:lnTo>
                <a:lnTo>
                  <a:pt x="6563384" y="8493286"/>
                </a:lnTo>
                <a:lnTo>
                  <a:pt x="6497446" y="8485239"/>
                </a:lnTo>
                <a:lnTo>
                  <a:pt x="6431708" y="8476936"/>
                </a:lnTo>
                <a:lnTo>
                  <a:pt x="6366172" y="8468378"/>
                </a:lnTo>
                <a:lnTo>
                  <a:pt x="6300841" y="8459567"/>
                </a:lnTo>
                <a:lnTo>
                  <a:pt x="6235717" y="8450503"/>
                </a:lnTo>
                <a:lnTo>
                  <a:pt x="6170802" y="8441188"/>
                </a:lnTo>
                <a:lnTo>
                  <a:pt x="6106098" y="8431622"/>
                </a:lnTo>
                <a:lnTo>
                  <a:pt x="6041608" y="8421807"/>
                </a:lnTo>
                <a:lnTo>
                  <a:pt x="5977333" y="8411744"/>
                </a:lnTo>
                <a:lnTo>
                  <a:pt x="5913275" y="8401434"/>
                </a:lnTo>
                <a:lnTo>
                  <a:pt x="5849438" y="8390878"/>
                </a:lnTo>
                <a:lnTo>
                  <a:pt x="5785823" y="8380077"/>
                </a:lnTo>
                <a:lnTo>
                  <a:pt x="5722433" y="8369032"/>
                </a:lnTo>
                <a:lnTo>
                  <a:pt x="5659269" y="8357745"/>
                </a:lnTo>
                <a:lnTo>
                  <a:pt x="5596334" y="8346217"/>
                </a:lnTo>
                <a:lnTo>
                  <a:pt x="5533629" y="8334448"/>
                </a:lnTo>
                <a:lnTo>
                  <a:pt x="5471159" y="8322439"/>
                </a:lnTo>
                <a:lnTo>
                  <a:pt x="5408923" y="8310193"/>
                </a:lnTo>
                <a:lnTo>
                  <a:pt x="5346925" y="8297710"/>
                </a:lnTo>
                <a:lnTo>
                  <a:pt x="5285167" y="8284990"/>
                </a:lnTo>
                <a:lnTo>
                  <a:pt x="5223651" y="8272036"/>
                </a:lnTo>
                <a:lnTo>
                  <a:pt x="5162379" y="8258848"/>
                </a:lnTo>
                <a:lnTo>
                  <a:pt x="5101353" y="8245428"/>
                </a:lnTo>
                <a:lnTo>
                  <a:pt x="5040576" y="8231776"/>
                </a:lnTo>
                <a:lnTo>
                  <a:pt x="4980050" y="8217893"/>
                </a:lnTo>
                <a:lnTo>
                  <a:pt x="4919777" y="8203781"/>
                </a:lnTo>
                <a:lnTo>
                  <a:pt x="4859760" y="8189441"/>
                </a:lnTo>
                <a:lnTo>
                  <a:pt x="4799999" y="8174874"/>
                </a:lnTo>
                <a:lnTo>
                  <a:pt x="4740498" y="8160081"/>
                </a:lnTo>
                <a:lnTo>
                  <a:pt x="4681259" y="8145063"/>
                </a:lnTo>
                <a:lnTo>
                  <a:pt x="4622284" y="8129822"/>
                </a:lnTo>
                <a:lnTo>
                  <a:pt x="4563576" y="8114358"/>
                </a:lnTo>
                <a:lnTo>
                  <a:pt x="4505135" y="8098672"/>
                </a:lnTo>
                <a:lnTo>
                  <a:pt x="4446966" y="8082766"/>
                </a:lnTo>
                <a:lnTo>
                  <a:pt x="4389069" y="8066640"/>
                </a:lnTo>
                <a:lnTo>
                  <a:pt x="4331447" y="8050296"/>
                </a:lnTo>
                <a:lnTo>
                  <a:pt x="4274102" y="8033735"/>
                </a:lnTo>
                <a:lnTo>
                  <a:pt x="4217037" y="8016959"/>
                </a:lnTo>
                <a:lnTo>
                  <a:pt x="4160253" y="7999967"/>
                </a:lnTo>
                <a:lnTo>
                  <a:pt x="4103754" y="7982761"/>
                </a:lnTo>
                <a:lnTo>
                  <a:pt x="4047540" y="7965343"/>
                </a:lnTo>
                <a:lnTo>
                  <a:pt x="3991614" y="7947713"/>
                </a:lnTo>
                <a:lnTo>
                  <a:pt x="3935979" y="7929873"/>
                </a:lnTo>
                <a:lnTo>
                  <a:pt x="3880637" y="7911823"/>
                </a:lnTo>
                <a:lnTo>
                  <a:pt x="3825589" y="7893566"/>
                </a:lnTo>
                <a:lnTo>
                  <a:pt x="3770839" y="7875101"/>
                </a:lnTo>
                <a:lnTo>
                  <a:pt x="3716388" y="7856430"/>
                </a:lnTo>
                <a:lnTo>
                  <a:pt x="3662238" y="7837554"/>
                </a:lnTo>
                <a:lnTo>
                  <a:pt x="3608392" y="7818474"/>
                </a:lnTo>
                <a:lnTo>
                  <a:pt x="3554851" y="7799192"/>
                </a:lnTo>
                <a:lnTo>
                  <a:pt x="3501619" y="7779708"/>
                </a:lnTo>
                <a:lnTo>
                  <a:pt x="3448697" y="7760023"/>
                </a:lnTo>
                <a:lnTo>
                  <a:pt x="3396087" y="7740139"/>
                </a:lnTo>
                <a:lnTo>
                  <a:pt x="3343792" y="7720057"/>
                </a:lnTo>
                <a:lnTo>
                  <a:pt x="3291814" y="7699778"/>
                </a:lnTo>
                <a:lnTo>
                  <a:pt x="3240155" y="7679303"/>
                </a:lnTo>
                <a:lnTo>
                  <a:pt x="3188817" y="7658632"/>
                </a:lnTo>
                <a:lnTo>
                  <a:pt x="3137803" y="7637768"/>
                </a:lnTo>
                <a:lnTo>
                  <a:pt x="3087114" y="7616711"/>
                </a:lnTo>
                <a:lnTo>
                  <a:pt x="3036753" y="7595463"/>
                </a:lnTo>
                <a:lnTo>
                  <a:pt x="2986722" y="7574024"/>
                </a:lnTo>
                <a:lnTo>
                  <a:pt x="2937024" y="7552395"/>
                </a:lnTo>
                <a:lnTo>
                  <a:pt x="2887660" y="7530579"/>
                </a:lnTo>
                <a:lnTo>
                  <a:pt x="2838632" y="7508575"/>
                </a:lnTo>
                <a:lnTo>
                  <a:pt x="2789943" y="7486385"/>
                </a:lnTo>
                <a:lnTo>
                  <a:pt x="2741596" y="7464010"/>
                </a:lnTo>
                <a:lnTo>
                  <a:pt x="2693592" y="7441451"/>
                </a:lnTo>
                <a:lnTo>
                  <a:pt x="2645933" y="7418709"/>
                </a:lnTo>
                <a:lnTo>
                  <a:pt x="2598622" y="7395786"/>
                </a:lnTo>
                <a:lnTo>
                  <a:pt x="2551660" y="7372682"/>
                </a:lnTo>
                <a:lnTo>
                  <a:pt x="2505051" y="7349399"/>
                </a:lnTo>
                <a:lnTo>
                  <a:pt x="2458796" y="7325938"/>
                </a:lnTo>
                <a:lnTo>
                  <a:pt x="2412898" y="7302299"/>
                </a:lnTo>
                <a:lnTo>
                  <a:pt x="2367358" y="7278484"/>
                </a:lnTo>
                <a:lnTo>
                  <a:pt x="2322179" y="7254494"/>
                </a:lnTo>
                <a:lnTo>
                  <a:pt x="2277363" y="7230331"/>
                </a:lnTo>
                <a:lnTo>
                  <a:pt x="2232912" y="7205994"/>
                </a:lnTo>
                <a:lnTo>
                  <a:pt x="2188829" y="7181486"/>
                </a:lnTo>
                <a:lnTo>
                  <a:pt x="2145116" y="7156807"/>
                </a:lnTo>
                <a:lnTo>
                  <a:pt x="2101774" y="7131959"/>
                </a:lnTo>
                <a:lnTo>
                  <a:pt x="2058807" y="7106942"/>
                </a:lnTo>
                <a:lnTo>
                  <a:pt x="2016216" y="7081758"/>
                </a:lnTo>
                <a:lnTo>
                  <a:pt x="1974003" y="7056408"/>
                </a:lnTo>
                <a:lnTo>
                  <a:pt x="1932171" y="7030893"/>
                </a:lnTo>
                <a:lnTo>
                  <a:pt x="1890722" y="7005214"/>
                </a:lnTo>
                <a:lnTo>
                  <a:pt x="1849658" y="6979373"/>
                </a:lnTo>
                <a:lnTo>
                  <a:pt x="1808981" y="6953369"/>
                </a:lnTo>
                <a:lnTo>
                  <a:pt x="1768693" y="6927205"/>
                </a:lnTo>
                <a:lnTo>
                  <a:pt x="1728798" y="6900882"/>
                </a:lnTo>
                <a:lnTo>
                  <a:pt x="1689296" y="6874400"/>
                </a:lnTo>
                <a:lnTo>
                  <a:pt x="1650190" y="6847760"/>
                </a:lnTo>
                <a:lnTo>
                  <a:pt x="1611483" y="6820965"/>
                </a:lnTo>
                <a:lnTo>
                  <a:pt x="1573176" y="6794015"/>
                </a:lnTo>
                <a:lnTo>
                  <a:pt x="1535272" y="6766910"/>
                </a:lnTo>
                <a:lnTo>
                  <a:pt x="1497773" y="6739653"/>
                </a:lnTo>
                <a:lnTo>
                  <a:pt x="1460680" y="6712244"/>
                </a:lnTo>
                <a:lnTo>
                  <a:pt x="1423998" y="6684684"/>
                </a:lnTo>
                <a:lnTo>
                  <a:pt x="1387726" y="6656975"/>
                </a:lnTo>
                <a:lnTo>
                  <a:pt x="1351868" y="6629118"/>
                </a:lnTo>
                <a:lnTo>
                  <a:pt x="1316427" y="6601113"/>
                </a:lnTo>
                <a:lnTo>
                  <a:pt x="1281403" y="6572962"/>
                </a:lnTo>
                <a:lnTo>
                  <a:pt x="1246799" y="6544666"/>
                </a:lnTo>
                <a:lnTo>
                  <a:pt x="1212619" y="6516226"/>
                </a:lnTo>
                <a:lnTo>
                  <a:pt x="1178862" y="6487643"/>
                </a:lnTo>
                <a:lnTo>
                  <a:pt x="1145533" y="6458918"/>
                </a:lnTo>
                <a:lnTo>
                  <a:pt x="1112633" y="6430053"/>
                </a:lnTo>
                <a:lnTo>
                  <a:pt x="1080164" y="6401048"/>
                </a:lnTo>
                <a:lnTo>
                  <a:pt x="1048129" y="6371905"/>
                </a:lnTo>
                <a:lnTo>
                  <a:pt x="1016529" y="6342624"/>
                </a:lnTo>
                <a:lnTo>
                  <a:pt x="985367" y="6313207"/>
                </a:lnTo>
                <a:lnTo>
                  <a:pt x="954646" y="6283655"/>
                </a:lnTo>
                <a:lnTo>
                  <a:pt x="924366" y="6253969"/>
                </a:lnTo>
                <a:lnTo>
                  <a:pt x="894531" y="6224150"/>
                </a:lnTo>
                <a:lnTo>
                  <a:pt x="865143" y="6194199"/>
                </a:lnTo>
                <a:lnTo>
                  <a:pt x="836204" y="6164118"/>
                </a:lnTo>
                <a:lnTo>
                  <a:pt x="807716" y="6133907"/>
                </a:lnTo>
                <a:lnTo>
                  <a:pt x="779681" y="6103568"/>
                </a:lnTo>
                <a:lnTo>
                  <a:pt x="752102" y="6073101"/>
                </a:lnTo>
                <a:lnTo>
                  <a:pt x="724981" y="6042508"/>
                </a:lnTo>
                <a:lnTo>
                  <a:pt x="698319" y="6011790"/>
                </a:lnTo>
                <a:lnTo>
                  <a:pt x="672120" y="5980947"/>
                </a:lnTo>
                <a:lnTo>
                  <a:pt x="646384" y="5949982"/>
                </a:lnTo>
                <a:lnTo>
                  <a:pt x="621116" y="5918895"/>
                </a:lnTo>
                <a:lnTo>
                  <a:pt x="596316" y="5887688"/>
                </a:lnTo>
                <a:lnTo>
                  <a:pt x="571987" y="5856360"/>
                </a:lnTo>
                <a:lnTo>
                  <a:pt x="548131" y="5824915"/>
                </a:lnTo>
                <a:lnTo>
                  <a:pt x="524751" y="5793351"/>
                </a:lnTo>
                <a:lnTo>
                  <a:pt x="501848" y="5761672"/>
                </a:lnTo>
                <a:lnTo>
                  <a:pt x="479425" y="5729877"/>
                </a:lnTo>
                <a:lnTo>
                  <a:pt x="457483" y="5697969"/>
                </a:lnTo>
                <a:lnTo>
                  <a:pt x="436026" y="5665947"/>
                </a:lnTo>
                <a:lnTo>
                  <a:pt x="415055" y="5633814"/>
                </a:lnTo>
                <a:lnTo>
                  <a:pt x="394573" y="5601570"/>
                </a:lnTo>
                <a:lnTo>
                  <a:pt x="355083" y="5536753"/>
                </a:lnTo>
                <a:lnTo>
                  <a:pt x="317573" y="5471507"/>
                </a:lnTo>
                <a:lnTo>
                  <a:pt x="282062" y="5405841"/>
                </a:lnTo>
                <a:lnTo>
                  <a:pt x="248566" y="5339762"/>
                </a:lnTo>
                <a:lnTo>
                  <a:pt x="217104" y="5273281"/>
                </a:lnTo>
                <a:lnTo>
                  <a:pt x="187693" y="5206405"/>
                </a:lnTo>
                <a:lnTo>
                  <a:pt x="160350" y="5139144"/>
                </a:lnTo>
                <a:lnTo>
                  <a:pt x="135094" y="5071506"/>
                </a:lnTo>
                <a:lnTo>
                  <a:pt x="111941" y="5003501"/>
                </a:lnTo>
                <a:lnTo>
                  <a:pt x="90910" y="4935137"/>
                </a:lnTo>
                <a:lnTo>
                  <a:pt x="72018" y="4866423"/>
                </a:lnTo>
                <a:lnTo>
                  <a:pt x="55282" y="4797368"/>
                </a:lnTo>
                <a:lnTo>
                  <a:pt x="40721" y="4727981"/>
                </a:lnTo>
                <a:lnTo>
                  <a:pt x="28352" y="4658270"/>
                </a:lnTo>
                <a:lnTo>
                  <a:pt x="18192" y="4588246"/>
                </a:lnTo>
                <a:lnTo>
                  <a:pt x="10259" y="4517915"/>
                </a:lnTo>
                <a:lnTo>
                  <a:pt x="4571" y="4447288"/>
                </a:lnTo>
                <a:lnTo>
                  <a:pt x="1145" y="4376373"/>
                </a:lnTo>
                <a:lnTo>
                  <a:pt x="0" y="4305179"/>
                </a:lnTo>
                <a:close/>
              </a:path>
            </a:pathLst>
          </a:custGeom>
          <a:ln w="62818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222668" y="2462920"/>
            <a:ext cx="2350135" cy="704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50" b="1">
                <a:solidFill>
                  <a:srgbClr val="262261"/>
                </a:solidFill>
                <a:latin typeface="Arial"/>
                <a:cs typeface="Arial"/>
              </a:rPr>
              <a:t>Portfolio</a:t>
            </a:r>
            <a:endParaRPr sz="44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186024" y="10285390"/>
            <a:ext cx="165735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10">
                <a:solidFill>
                  <a:srgbClr val="898989"/>
                </a:solidFill>
                <a:latin typeface="Arial"/>
                <a:cs typeface="Arial"/>
              </a:rPr>
              <a:t>6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221622" y="10341927"/>
            <a:ext cx="130810" cy="2520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10">
                <a:solidFill>
                  <a:srgbClr val="262261"/>
                </a:solidFill>
                <a:latin typeface="Arial"/>
                <a:cs typeface="Arial"/>
              </a:rPr>
              <a:t>7</a:t>
            </a:r>
            <a:endParaRPr sz="145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62752" y="502287"/>
            <a:ext cx="6966584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3950"/>
              <a:t>Other </a:t>
            </a:r>
            <a:r>
              <a:rPr dirty="0" u="none" sz="3950" spc="-20"/>
              <a:t>Transactions</a:t>
            </a:r>
            <a:r>
              <a:rPr dirty="0" u="none" sz="3950" spc="-120"/>
              <a:t> </a:t>
            </a:r>
            <a:r>
              <a:rPr dirty="0" u="none" sz="3950"/>
              <a:t>Authority</a:t>
            </a:r>
            <a:endParaRPr sz="3950"/>
          </a:p>
        </p:txBody>
      </p:sp>
      <p:sp>
        <p:nvSpPr>
          <p:cNvPr id="4" name="object 4"/>
          <p:cNvSpPr txBox="1"/>
          <p:nvPr/>
        </p:nvSpPr>
        <p:spPr>
          <a:xfrm>
            <a:off x="734583" y="1257369"/>
            <a:ext cx="18292445" cy="836803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765810" marR="5080" indent="-753745">
              <a:lnSpc>
                <a:spcPts val="4450"/>
              </a:lnSpc>
              <a:spcBef>
                <a:spcPts val="165"/>
              </a:spcBef>
              <a:tabLst>
                <a:tab pos="765810" algn="l"/>
              </a:tabLst>
            </a:pPr>
            <a:r>
              <a:rPr dirty="0" sz="3600" spc="25">
                <a:solidFill>
                  <a:srgbClr val="262261"/>
                </a:solidFill>
                <a:latin typeface="Cambria Math"/>
                <a:cs typeface="Cambria Math"/>
              </a:rPr>
              <a:t>⦿	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The Other </a:t>
            </a:r>
            <a:r>
              <a:rPr dirty="0" sz="3600" spc="-5">
                <a:solidFill>
                  <a:srgbClr val="262261"/>
                </a:solidFill>
                <a:latin typeface="Arial"/>
                <a:cs typeface="Arial"/>
              </a:rPr>
              <a:t>Transactions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(OT) award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mechanism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is not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a </a:t>
            </a:r>
            <a:r>
              <a:rPr dirty="0" sz="3600">
                <a:solidFill>
                  <a:srgbClr val="262261"/>
                </a:solidFill>
                <a:latin typeface="Arial"/>
                <a:cs typeface="Arial"/>
              </a:rPr>
              <a:t>grant,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cooperative agreement  or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contract.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45"/>
              </a:spcBef>
              <a:tabLst>
                <a:tab pos="765810" algn="l"/>
              </a:tabLst>
            </a:pPr>
            <a:r>
              <a:rPr dirty="0" sz="3600" spc="25">
                <a:solidFill>
                  <a:srgbClr val="262261"/>
                </a:solidFill>
                <a:latin typeface="Cambria Math"/>
                <a:cs typeface="Cambria Math"/>
              </a:rPr>
              <a:t>⦿	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Only a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few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NIH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Institutes/Centers have this</a:t>
            </a:r>
            <a:r>
              <a:rPr dirty="0" sz="3600" spc="114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-25">
                <a:solidFill>
                  <a:srgbClr val="262261"/>
                </a:solidFill>
                <a:latin typeface="Arial"/>
                <a:cs typeface="Arial"/>
              </a:rPr>
              <a:t>authority.</a:t>
            </a:r>
            <a:endParaRPr sz="3600">
              <a:latin typeface="Arial"/>
              <a:cs typeface="Arial"/>
            </a:endParaRPr>
          </a:p>
          <a:p>
            <a:pPr marL="765810" marR="337820" indent="-753745">
              <a:lnSpc>
                <a:spcPct val="103000"/>
              </a:lnSpc>
              <a:spcBef>
                <a:spcPts val="1980"/>
              </a:spcBef>
              <a:tabLst>
                <a:tab pos="765810" algn="l"/>
              </a:tabLst>
            </a:pPr>
            <a:r>
              <a:rPr dirty="0" sz="3600" spc="25">
                <a:solidFill>
                  <a:srgbClr val="262261"/>
                </a:solidFill>
                <a:latin typeface="Cambria Math"/>
                <a:cs typeface="Cambria Math"/>
              </a:rPr>
              <a:t>⦿	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For the </a:t>
            </a:r>
            <a:r>
              <a:rPr dirty="0" sz="3600" spc="0" i="1">
                <a:solidFill>
                  <a:srgbClr val="262261"/>
                </a:solidFill>
                <a:latin typeface="Arial"/>
                <a:cs typeface="Arial"/>
              </a:rPr>
              <a:t>All of </a:t>
            </a:r>
            <a:r>
              <a:rPr dirty="0" sz="3600" spc="10" i="1">
                <a:solidFill>
                  <a:srgbClr val="262261"/>
                </a:solidFill>
                <a:latin typeface="Arial"/>
                <a:cs typeface="Arial"/>
              </a:rPr>
              <a:t>Us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Research Program, the National Center for Advancing </a:t>
            </a:r>
            <a:r>
              <a:rPr dirty="0" sz="3600" spc="-10">
                <a:solidFill>
                  <a:srgbClr val="262261"/>
                </a:solidFill>
                <a:latin typeface="Arial"/>
                <a:cs typeface="Arial"/>
              </a:rPr>
              <a:t>Translational 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Sciences </a:t>
            </a:r>
            <a:r>
              <a:rPr dirty="0" sz="3600" spc="-25">
                <a:solidFill>
                  <a:srgbClr val="262261"/>
                </a:solidFill>
                <a:latin typeface="Arial"/>
                <a:cs typeface="Arial"/>
              </a:rPr>
              <a:t>(NCATS)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manages the </a:t>
            </a:r>
            <a:r>
              <a:rPr dirty="0" sz="3600" spc="10">
                <a:solidFill>
                  <a:srgbClr val="262261"/>
                </a:solidFill>
                <a:latin typeface="Arial"/>
                <a:cs typeface="Arial"/>
              </a:rPr>
              <a:t>OT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awards,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NHLBI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manages the Cooperative  agreements</a:t>
            </a:r>
            <a:endParaRPr sz="3600">
              <a:latin typeface="Arial"/>
              <a:cs typeface="Arial"/>
            </a:endParaRPr>
          </a:p>
          <a:p>
            <a:pPr marL="766445" marR="1071880" indent="-753745">
              <a:lnSpc>
                <a:spcPct val="103000"/>
              </a:lnSpc>
              <a:spcBef>
                <a:spcPts val="1980"/>
              </a:spcBef>
              <a:tabLst>
                <a:tab pos="766445" algn="l"/>
                <a:tab pos="3148965" algn="l"/>
              </a:tabLst>
            </a:pPr>
            <a:r>
              <a:rPr dirty="0" sz="3600" spc="25">
                <a:solidFill>
                  <a:srgbClr val="262261"/>
                </a:solidFill>
                <a:latin typeface="Cambria Math"/>
                <a:cs typeface="Cambria Math"/>
              </a:rPr>
              <a:t>⦿	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  <a:hlinkClick r:id="rId2"/>
              </a:rPr>
              <a:t>All applicants (PI, </a:t>
            </a:r>
            <a:r>
              <a:rPr dirty="0" sz="3600" spc="10">
                <a:solidFill>
                  <a:srgbClr val="262261"/>
                </a:solidFill>
                <a:latin typeface="Arial"/>
                <a:cs typeface="Arial"/>
                <a:hlinkClick r:id="rId2"/>
              </a:rPr>
              <a:t>AOR,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  <a:hlinkClick r:id="rId2"/>
              </a:rPr>
              <a:t>Project </a:t>
            </a:r>
            <a:r>
              <a:rPr dirty="0" sz="3600" spc="-75">
                <a:solidFill>
                  <a:srgbClr val="262261"/>
                </a:solidFill>
                <a:latin typeface="Arial"/>
                <a:cs typeface="Arial"/>
                <a:hlinkClick r:id="rId2"/>
              </a:rPr>
              <a:t>Team)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  <a:hlinkClick r:id="rId2"/>
              </a:rPr>
              <a:t>should read and be familiar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  <a:hlinkClick r:id="rId2"/>
              </a:rPr>
              <a:t>with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  <a:hlinkClick r:id="rId2"/>
              </a:rPr>
              <a:t>the </a:t>
            </a:r>
            <a:r>
              <a:rPr dirty="0" u="heavy" sz="3600" spc="0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2"/>
              </a:rPr>
              <a:t>Other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  <a:hlinkClick r:id="rId2"/>
              </a:rPr>
              <a:t> </a:t>
            </a:r>
            <a:r>
              <a:rPr dirty="0" u="heavy" sz="3600" spc="-5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2"/>
              </a:rPr>
              <a:t>Transaction Award </a:t>
            </a:r>
            <a:r>
              <a:rPr dirty="0" u="heavy" sz="3600" spc="5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2"/>
              </a:rPr>
              <a:t>Policy </a:t>
            </a:r>
            <a:r>
              <a:rPr dirty="0" u="heavy" sz="3600" spc="0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2"/>
              </a:rPr>
              <a:t>Guide for </a:t>
            </a:r>
            <a:r>
              <a:rPr dirty="0" u="heavy" sz="3600" spc="5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2"/>
              </a:rPr>
              <a:t>NIH </a:t>
            </a:r>
            <a:r>
              <a:rPr dirty="0" u="heavy" sz="3600" spc="0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2"/>
              </a:rPr>
              <a:t>Precision Medicine Initiative Research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  <a:hlinkClick r:id="rId2"/>
              </a:rPr>
              <a:t> </a:t>
            </a:r>
            <a:r>
              <a:rPr dirty="0" u="heavy" sz="3600" spc="0">
                <a:solidFill>
                  <a:srgbClr val="262261"/>
                </a:solidFill>
                <a:uFill>
                  <a:solidFill>
                    <a:srgbClr val="262261"/>
                  </a:solidFill>
                </a:uFill>
                <a:latin typeface="Arial"/>
                <a:cs typeface="Arial"/>
                <a:hlinkClick r:id="rId2"/>
              </a:rPr>
              <a:t>Programs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  <a:hlinkClick r:id="rId2"/>
              </a:rPr>
              <a:t>.	(The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  <a:hlinkClick r:id="rId2"/>
              </a:rPr>
              <a:t>NIH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  <a:hlinkClick r:id="rId2"/>
              </a:rPr>
              <a:t>Grants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  <a:hlinkClick r:id="rId2"/>
              </a:rPr>
              <a:t>Policy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  <a:hlinkClick r:id="rId2"/>
              </a:rPr>
              <a:t>Statement and the </a:t>
            </a:r>
            <a:r>
              <a:rPr dirty="0" sz="3600" spc="-55">
                <a:solidFill>
                  <a:srgbClr val="262261"/>
                </a:solidFill>
                <a:latin typeface="Arial"/>
                <a:cs typeface="Arial"/>
                <a:hlinkClick r:id="rId2"/>
              </a:rPr>
              <a:t>FAR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  <a:hlinkClick r:id="rId2"/>
              </a:rPr>
              <a:t>does not apply to </a:t>
            </a:r>
            <a:r>
              <a:rPr dirty="0" sz="3600" spc="10">
                <a:solidFill>
                  <a:srgbClr val="262261"/>
                </a:solidFill>
                <a:latin typeface="Arial"/>
                <a:cs typeface="Arial"/>
                <a:hlinkClick r:id="rId2"/>
              </a:rPr>
              <a:t>OT </a:t>
            </a:r>
            <a:r>
              <a:rPr dirty="0" sz="3600" spc="1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awards.)</a:t>
            </a:r>
            <a:endParaRPr sz="3600">
              <a:latin typeface="Arial"/>
              <a:cs typeface="Arial"/>
            </a:endParaRPr>
          </a:p>
          <a:p>
            <a:pPr marL="766445" marR="687705" indent="-753745">
              <a:lnSpc>
                <a:spcPct val="103000"/>
              </a:lnSpc>
              <a:spcBef>
                <a:spcPts val="1985"/>
              </a:spcBef>
              <a:tabLst>
                <a:tab pos="766445" algn="l"/>
                <a:tab pos="7494270" algn="l"/>
              </a:tabLst>
            </a:pPr>
            <a:r>
              <a:rPr dirty="0" sz="3600" spc="25">
                <a:solidFill>
                  <a:srgbClr val="262261"/>
                </a:solidFill>
                <a:latin typeface="Cambria Math"/>
                <a:cs typeface="Cambria Math"/>
              </a:rPr>
              <a:t>⦿	</a:t>
            </a:r>
            <a:r>
              <a:rPr dirty="0" sz="3600" spc="10">
                <a:solidFill>
                  <a:srgbClr val="262261"/>
                </a:solidFill>
                <a:latin typeface="Arial"/>
                <a:cs typeface="Arial"/>
              </a:rPr>
              <a:t>OT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allows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NIH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the flexibility to alter the course of </a:t>
            </a:r>
            <a:r>
              <a:rPr dirty="0" sz="3600">
                <a:solidFill>
                  <a:srgbClr val="262261"/>
                </a:solidFill>
                <a:latin typeface="Arial"/>
                <a:cs typeface="Arial"/>
              </a:rPr>
              <a:t>projects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in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real-time to meet the  overarching</a:t>
            </a:r>
            <a:r>
              <a:rPr dirty="0" sz="3600" spc="5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programmatic</a:t>
            </a:r>
            <a:r>
              <a:rPr dirty="0" sz="3600" spc="7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goal.	This means awarded activity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can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be expanded,  modified, </a:t>
            </a:r>
            <a:r>
              <a:rPr dirty="0" sz="3600">
                <a:solidFill>
                  <a:srgbClr val="262261"/>
                </a:solidFill>
                <a:latin typeface="Arial"/>
                <a:cs typeface="Arial"/>
              </a:rPr>
              <a:t>partnered,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not supported, or later discontinued based on program</a:t>
            </a:r>
            <a:r>
              <a:rPr dirty="0" sz="3600" spc="38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needs.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4876" y="9863415"/>
            <a:ext cx="17812385" cy="114363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765810" marR="5080" indent="-753745">
              <a:lnSpc>
                <a:spcPts val="4450"/>
              </a:lnSpc>
              <a:spcBef>
                <a:spcPts val="165"/>
              </a:spcBef>
              <a:tabLst>
                <a:tab pos="765810" algn="l"/>
              </a:tabLst>
            </a:pPr>
            <a:r>
              <a:rPr dirty="0" sz="3600" spc="25">
                <a:solidFill>
                  <a:srgbClr val="262261"/>
                </a:solidFill>
                <a:latin typeface="Cambria Math"/>
                <a:cs typeface="Cambria Math"/>
              </a:rPr>
              <a:t>⦿	</a:t>
            </a:r>
            <a:r>
              <a:rPr dirty="0" sz="3600" spc="0">
                <a:solidFill>
                  <a:srgbClr val="262261"/>
                </a:solidFill>
                <a:latin typeface="Arial"/>
                <a:cs typeface="Arial"/>
              </a:rPr>
              <a:t>If selected for award, applicants should expect significant ongoing involvement from  </a:t>
            </a:r>
            <a:r>
              <a:rPr dirty="0" sz="3600" spc="5">
                <a:solidFill>
                  <a:srgbClr val="262261"/>
                </a:solidFill>
                <a:latin typeface="Arial"/>
                <a:cs typeface="Arial"/>
              </a:rPr>
              <a:t>NIH.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5524" y="500110"/>
            <a:ext cx="12572365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3950" i="1">
                <a:latin typeface="Arial"/>
                <a:cs typeface="Arial"/>
              </a:rPr>
              <a:t>All of Us </a:t>
            </a:r>
            <a:r>
              <a:rPr dirty="0" u="none" sz="3950" spc="-5"/>
              <a:t>Research Program: </a:t>
            </a:r>
            <a:r>
              <a:rPr dirty="0" u="none" sz="3950"/>
              <a:t>Mission and</a:t>
            </a:r>
            <a:r>
              <a:rPr dirty="0" u="none" sz="3950" spc="165"/>
              <a:t> </a:t>
            </a:r>
            <a:r>
              <a:rPr dirty="0" u="none" sz="3950" spc="-5"/>
              <a:t>Objectives</a:t>
            </a:r>
            <a:endParaRPr sz="39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87544" y="4633281"/>
            <a:ext cx="4413250" cy="25927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864869">
              <a:lnSpc>
                <a:spcPct val="100000"/>
              </a:lnSpc>
              <a:spcBef>
                <a:spcPts val="125"/>
              </a:spcBef>
            </a:pPr>
            <a:r>
              <a:rPr dirty="0" sz="3600" spc="5" b="1">
                <a:solidFill>
                  <a:srgbClr val="262261"/>
                </a:solidFill>
                <a:latin typeface="Arial"/>
                <a:cs typeface="Arial"/>
              </a:rPr>
              <a:t>Our</a:t>
            </a:r>
            <a:r>
              <a:rPr dirty="0" sz="3600" spc="10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0" b="1">
                <a:solidFill>
                  <a:srgbClr val="262261"/>
                </a:solidFill>
                <a:latin typeface="Arial"/>
                <a:cs typeface="Arial"/>
              </a:rPr>
              <a:t>mission</a:t>
            </a:r>
            <a:endParaRPr sz="3600">
              <a:latin typeface="Arial"/>
              <a:cs typeface="Arial"/>
            </a:endParaRPr>
          </a:p>
          <a:p>
            <a:pPr algn="ctr" marL="12700" marR="5080">
              <a:lnSpc>
                <a:spcPct val="101499"/>
              </a:lnSpc>
              <a:spcBef>
                <a:spcPts val="30"/>
              </a:spcBef>
            </a:pPr>
            <a:r>
              <a:rPr dirty="0" sz="2600" spc="-130">
                <a:solidFill>
                  <a:srgbClr val="262261"/>
                </a:solidFill>
                <a:latin typeface="Arial"/>
                <a:cs typeface="Arial"/>
              </a:rPr>
              <a:t>To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accelerate health research  </a:t>
            </a:r>
            <a:r>
              <a:rPr dirty="0" sz="2600" spc="15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medical breakthroughs,  enabling individualized  prevention,</a:t>
            </a:r>
            <a:r>
              <a:rPr dirty="0" sz="2600" spc="-5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treatment,</a:t>
            </a:r>
            <a:endParaRPr sz="2600">
              <a:latin typeface="Arial"/>
              <a:cs typeface="Arial"/>
            </a:endParaRPr>
          </a:p>
          <a:p>
            <a:pPr algn="ctr" marL="1270">
              <a:lnSpc>
                <a:spcPct val="100000"/>
              </a:lnSpc>
              <a:spcBef>
                <a:spcPts val="45"/>
              </a:spcBef>
            </a:pPr>
            <a:r>
              <a:rPr dirty="0" sz="2600" spc="15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care </a:t>
            </a: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for all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of</a:t>
            </a:r>
            <a:r>
              <a:rPr dirty="0" sz="2600" spc="-8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us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55162" y="1143986"/>
            <a:ext cx="2641454" cy="2463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29163" y="1307169"/>
            <a:ext cx="4763135" cy="193928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95"/>
              </a:spcBef>
            </a:pPr>
            <a:r>
              <a:rPr dirty="0" sz="3600" spc="5" b="1">
                <a:solidFill>
                  <a:srgbClr val="262261"/>
                </a:solidFill>
                <a:latin typeface="Arial"/>
                <a:cs typeface="Arial"/>
              </a:rPr>
              <a:t>Nurture </a:t>
            </a:r>
            <a:r>
              <a:rPr dirty="0" sz="3600" spc="0" b="1">
                <a:solidFill>
                  <a:srgbClr val="262261"/>
                </a:solidFill>
                <a:latin typeface="Arial"/>
                <a:cs typeface="Arial"/>
              </a:rPr>
              <a:t>relationships  </a:t>
            </a:r>
            <a:r>
              <a:rPr dirty="0" sz="3600" spc="15" b="1">
                <a:solidFill>
                  <a:srgbClr val="262261"/>
                </a:solidFill>
                <a:latin typeface="Arial"/>
                <a:cs typeface="Arial"/>
              </a:rPr>
              <a:t>with </a:t>
            </a:r>
            <a:r>
              <a:rPr dirty="0" sz="3600" spc="5" b="1">
                <a:solidFill>
                  <a:srgbClr val="262261"/>
                </a:solidFill>
                <a:latin typeface="Arial"/>
                <a:cs typeface="Arial"/>
              </a:rPr>
              <a:t>1 </a:t>
            </a:r>
            <a:r>
              <a:rPr dirty="0" sz="3600" spc="0" b="1">
                <a:solidFill>
                  <a:srgbClr val="262261"/>
                </a:solidFill>
                <a:latin typeface="Arial"/>
                <a:cs typeface="Arial"/>
              </a:rPr>
              <a:t>Million or</a:t>
            </a:r>
            <a:r>
              <a:rPr dirty="0" sz="3600" spc="-45" b="1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3600" spc="5" b="1">
                <a:solidFill>
                  <a:srgbClr val="262261"/>
                </a:solidFill>
                <a:latin typeface="Arial"/>
                <a:cs typeface="Arial"/>
              </a:rPr>
              <a:t>more</a:t>
            </a:r>
            <a:endParaRPr sz="3600">
              <a:latin typeface="Arial"/>
              <a:cs typeface="Arial"/>
            </a:endParaRPr>
          </a:p>
          <a:p>
            <a:pPr marL="12700" marR="597535">
              <a:lnSpc>
                <a:spcPct val="101499"/>
              </a:lnSpc>
              <a:spcBef>
                <a:spcPts val="30"/>
              </a:spcBef>
            </a:pP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participant partners,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from</a:t>
            </a:r>
            <a:r>
              <a:rPr dirty="0" sz="2600" spc="-30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all  </a:t>
            </a:r>
            <a:r>
              <a:rPr dirty="0" sz="2600" spc="0">
                <a:solidFill>
                  <a:srgbClr val="262261"/>
                </a:solidFill>
                <a:latin typeface="Arial"/>
                <a:cs typeface="Arial"/>
              </a:rPr>
              <a:t>walks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of </a:t>
            </a:r>
            <a:r>
              <a:rPr dirty="0" sz="2600" spc="0">
                <a:solidFill>
                  <a:srgbClr val="262261"/>
                </a:solidFill>
                <a:latin typeface="Arial"/>
                <a:cs typeface="Arial"/>
              </a:rPr>
              <a:t>life, </a:t>
            </a: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for </a:t>
            </a:r>
            <a:r>
              <a:rPr dirty="0" sz="2600" spc="15">
                <a:solidFill>
                  <a:srgbClr val="262261"/>
                </a:solidFill>
                <a:latin typeface="Arial"/>
                <a:cs typeface="Arial"/>
              </a:rPr>
              <a:t>decades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01447" y="1129707"/>
            <a:ext cx="5472000" cy="1097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01447" y="1682454"/>
            <a:ext cx="5419646" cy="1097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679291" y="5923257"/>
            <a:ext cx="2327048" cy="2326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5052895" y="4743916"/>
            <a:ext cx="3299460" cy="30448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95"/>
              </a:spcBef>
            </a:pPr>
            <a:r>
              <a:rPr dirty="0" sz="3600" spc="0" b="1">
                <a:latin typeface="Arial"/>
                <a:cs typeface="Arial"/>
              </a:rPr>
              <a:t>Deliver the  largest, </a:t>
            </a:r>
            <a:r>
              <a:rPr dirty="0" sz="3600" b="1">
                <a:latin typeface="Arial"/>
                <a:cs typeface="Arial"/>
              </a:rPr>
              <a:t>richest  </a:t>
            </a:r>
            <a:r>
              <a:rPr dirty="0" sz="3600" spc="0" b="1">
                <a:latin typeface="Arial"/>
                <a:cs typeface="Arial"/>
              </a:rPr>
              <a:t>biomedical  dataset</a:t>
            </a:r>
            <a:r>
              <a:rPr dirty="0" sz="3600" spc="30" b="1">
                <a:latin typeface="Arial"/>
                <a:cs typeface="Arial"/>
              </a:rPr>
              <a:t> </a:t>
            </a:r>
            <a:r>
              <a:rPr dirty="0" sz="3600" b="1">
                <a:latin typeface="Arial"/>
                <a:cs typeface="Arial"/>
              </a:rPr>
              <a:t>ever</a:t>
            </a:r>
            <a:endParaRPr sz="3600">
              <a:latin typeface="Arial"/>
              <a:cs typeface="Arial"/>
            </a:endParaRPr>
          </a:p>
          <a:p>
            <a:pPr marL="12700" marR="544195">
              <a:lnSpc>
                <a:spcPct val="101499"/>
              </a:lnSpc>
              <a:spcBef>
                <a:spcPts val="30"/>
              </a:spcBef>
            </a:pP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that is </a:t>
            </a:r>
            <a:r>
              <a:rPr dirty="0" sz="2600" spc="-25">
                <a:solidFill>
                  <a:srgbClr val="262261"/>
                </a:solidFill>
                <a:latin typeface="Arial"/>
                <a:cs typeface="Arial"/>
              </a:rPr>
              <a:t>easy, </a:t>
            </a: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safe,  </a:t>
            </a:r>
            <a:r>
              <a:rPr dirty="0" sz="2600" spc="15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free to</a:t>
            </a:r>
            <a:r>
              <a:rPr dirty="0" sz="2600" spc="-7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access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17650" y="7516519"/>
            <a:ext cx="2470465" cy="22800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629356" y="7469698"/>
            <a:ext cx="4170045" cy="1939289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600" spc="0" b="1">
                <a:solidFill>
                  <a:srgbClr val="131130"/>
                </a:solidFill>
                <a:latin typeface="Arial"/>
                <a:cs typeface="Arial"/>
              </a:rPr>
              <a:t>Catalyze</a:t>
            </a:r>
            <a:r>
              <a:rPr dirty="0" sz="3600" spc="30" b="1">
                <a:solidFill>
                  <a:srgbClr val="131130"/>
                </a:solidFill>
                <a:latin typeface="Arial"/>
                <a:cs typeface="Arial"/>
              </a:rPr>
              <a:t> </a:t>
            </a:r>
            <a:r>
              <a:rPr dirty="0" sz="3600" spc="5" b="1">
                <a:solidFill>
                  <a:srgbClr val="131130"/>
                </a:solidFill>
                <a:latin typeface="Arial"/>
                <a:cs typeface="Arial"/>
              </a:rPr>
              <a:t>a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3600" spc="0" b="1">
                <a:solidFill>
                  <a:srgbClr val="131130"/>
                </a:solidFill>
                <a:latin typeface="Arial"/>
                <a:cs typeface="Arial"/>
              </a:rPr>
              <a:t>robust</a:t>
            </a:r>
            <a:r>
              <a:rPr dirty="0" sz="3600" spc="10" b="1">
                <a:solidFill>
                  <a:srgbClr val="131130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131130"/>
                </a:solidFill>
                <a:latin typeface="Arial"/>
                <a:cs typeface="Arial"/>
              </a:rPr>
              <a:t>ecosystem</a:t>
            </a:r>
            <a:endParaRPr sz="3600">
              <a:latin typeface="Arial"/>
              <a:cs typeface="Arial"/>
            </a:endParaRPr>
          </a:p>
          <a:p>
            <a:pPr marL="12700" marR="5080">
              <a:lnSpc>
                <a:spcPct val="101400"/>
              </a:lnSpc>
              <a:spcBef>
                <a:spcPts val="35"/>
              </a:spcBef>
            </a:pP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of researchers </a:t>
            </a:r>
            <a:r>
              <a:rPr dirty="0" sz="2600" spc="15">
                <a:solidFill>
                  <a:srgbClr val="262261"/>
                </a:solidFill>
                <a:latin typeface="Arial"/>
                <a:cs typeface="Arial"/>
              </a:rPr>
              <a:t>and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funders  hungry </a:t>
            </a:r>
            <a:r>
              <a:rPr dirty="0" sz="2600" spc="5">
                <a:solidFill>
                  <a:srgbClr val="262261"/>
                </a:solidFill>
                <a:latin typeface="Arial"/>
                <a:cs typeface="Arial"/>
              </a:rPr>
              <a:t>to </a:t>
            </a:r>
            <a:r>
              <a:rPr dirty="0" sz="2600" spc="15">
                <a:solidFill>
                  <a:srgbClr val="262261"/>
                </a:solidFill>
                <a:latin typeface="Arial"/>
                <a:cs typeface="Arial"/>
              </a:rPr>
              <a:t>use and </a:t>
            </a:r>
            <a:r>
              <a:rPr dirty="0" sz="2600" spc="10">
                <a:solidFill>
                  <a:srgbClr val="262261"/>
                </a:solidFill>
                <a:latin typeface="Arial"/>
                <a:cs typeface="Arial"/>
              </a:rPr>
              <a:t>support</a:t>
            </a:r>
            <a:r>
              <a:rPr dirty="0" sz="2600" spc="-135">
                <a:solidFill>
                  <a:srgbClr val="262261"/>
                </a:solidFill>
                <a:latin typeface="Arial"/>
                <a:cs typeface="Arial"/>
              </a:rPr>
              <a:t> </a:t>
            </a:r>
            <a:r>
              <a:rPr dirty="0" sz="2600" spc="0">
                <a:solidFill>
                  <a:srgbClr val="262261"/>
                </a:solidFill>
                <a:latin typeface="Arial"/>
                <a:cs typeface="Arial"/>
              </a:rPr>
              <a:t>it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00433" y="7291858"/>
            <a:ext cx="2935918" cy="10970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00433" y="7844567"/>
            <a:ext cx="4619569" cy="10970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694255" y="4557619"/>
            <a:ext cx="3231183" cy="11598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725665" y="4565993"/>
            <a:ext cx="3168362" cy="10970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694253" y="5110329"/>
            <a:ext cx="4154680" cy="11598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725665" y="5118704"/>
            <a:ext cx="4091857" cy="10970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694255" y="6215748"/>
            <a:ext cx="3434311" cy="11598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725663" y="6224123"/>
            <a:ext cx="3371489" cy="10970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694253" y="5663038"/>
            <a:ext cx="3281443" cy="11598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725665" y="5671413"/>
            <a:ext cx="3218619" cy="10970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9199338" y="10321433"/>
            <a:ext cx="140335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180"/>
              </a:lnSpc>
            </a:pPr>
            <a:r>
              <a:rPr dirty="0" sz="1950" spc="10">
                <a:solidFill>
                  <a:srgbClr val="898989"/>
                </a:solidFill>
                <a:latin typeface="Arial"/>
                <a:cs typeface="Arial"/>
              </a:rPr>
              <a:t>8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95" y="9961194"/>
            <a:ext cx="20103465" cy="1346200"/>
          </a:xfrm>
          <a:custGeom>
            <a:avLst/>
            <a:gdLst/>
            <a:ahLst/>
            <a:cxnLst/>
            <a:rect l="l" t="t" r="r" b="b"/>
            <a:pathLst>
              <a:path w="20103465" h="1346200">
                <a:moveTo>
                  <a:pt x="0" y="1346183"/>
                </a:moveTo>
                <a:lnTo>
                  <a:pt x="20103295" y="1346183"/>
                </a:lnTo>
                <a:lnTo>
                  <a:pt x="20103295" y="0"/>
                </a:lnTo>
                <a:lnTo>
                  <a:pt x="0" y="0"/>
                </a:lnTo>
                <a:lnTo>
                  <a:pt x="0" y="1346183"/>
                </a:lnTo>
                <a:close/>
              </a:path>
            </a:pathLst>
          </a:custGeom>
          <a:solidFill>
            <a:srgbClr val="2622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826106" y="10089181"/>
            <a:ext cx="14455775" cy="1059815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1. Diversity of people at scale </a:t>
            </a:r>
            <a:r>
              <a:rPr dirty="0" sz="2950" spc="15" b="1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participants at the center; 2. Diversity of</a:t>
            </a:r>
            <a:r>
              <a:rPr dirty="0" sz="295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data;</a:t>
            </a:r>
            <a:endParaRPr sz="2950">
              <a:latin typeface="Arial"/>
              <a:cs typeface="Arial"/>
            </a:endParaRPr>
          </a:p>
          <a:p>
            <a:pPr marL="5121910">
              <a:lnSpc>
                <a:spcPct val="100000"/>
              </a:lnSpc>
              <a:spcBef>
                <a:spcPts val="530"/>
              </a:spcBef>
            </a:pP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3. </a:t>
            </a:r>
            <a:r>
              <a:rPr dirty="0" sz="2950" spc="5" b="1">
                <a:solidFill>
                  <a:srgbClr val="FFFFFF"/>
                </a:solidFill>
                <a:latin typeface="Arial"/>
                <a:cs typeface="Arial"/>
              </a:rPr>
              <a:t>Open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resource for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0" b="1">
                <a:solidFill>
                  <a:srgbClr val="FFFFFF"/>
                </a:solidFill>
                <a:latin typeface="Arial"/>
                <a:cs typeface="Arial"/>
              </a:rPr>
              <a:t>all</a:t>
            </a:r>
            <a:endParaRPr sz="295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847454" y="1111577"/>
            <a:ext cx="9256447" cy="892514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86024" y="10310570"/>
            <a:ext cx="165735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10">
                <a:solidFill>
                  <a:srgbClr val="898989"/>
                </a:solidFill>
                <a:latin typeface="Arial"/>
                <a:cs typeface="Arial"/>
              </a:rPr>
              <a:t>9</a:t>
            </a:r>
            <a:endParaRPr sz="19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9060" y="1927487"/>
            <a:ext cx="5855335" cy="8719820"/>
          </a:xfrm>
          <a:custGeom>
            <a:avLst/>
            <a:gdLst/>
            <a:ahLst/>
            <a:cxnLst/>
            <a:rect l="l" t="t" r="r" b="b"/>
            <a:pathLst>
              <a:path w="5855334" h="8719820">
                <a:moveTo>
                  <a:pt x="4878903" y="0"/>
                </a:moveTo>
                <a:lnTo>
                  <a:pt x="975805" y="0"/>
                </a:lnTo>
                <a:lnTo>
                  <a:pt x="927103" y="1194"/>
                </a:lnTo>
                <a:lnTo>
                  <a:pt x="879018" y="4739"/>
                </a:lnTo>
                <a:lnTo>
                  <a:pt x="831608" y="10580"/>
                </a:lnTo>
                <a:lnTo>
                  <a:pt x="784928" y="18660"/>
                </a:lnTo>
                <a:lnTo>
                  <a:pt x="739033" y="28923"/>
                </a:lnTo>
                <a:lnTo>
                  <a:pt x="693980" y="41314"/>
                </a:lnTo>
                <a:lnTo>
                  <a:pt x="649825" y="55777"/>
                </a:lnTo>
                <a:lnTo>
                  <a:pt x="606623" y="72255"/>
                </a:lnTo>
                <a:lnTo>
                  <a:pt x="564430" y="90693"/>
                </a:lnTo>
                <a:lnTo>
                  <a:pt x="523303" y="111036"/>
                </a:lnTo>
                <a:lnTo>
                  <a:pt x="483298" y="133226"/>
                </a:lnTo>
                <a:lnTo>
                  <a:pt x="444469" y="157208"/>
                </a:lnTo>
                <a:lnTo>
                  <a:pt x="406873" y="182926"/>
                </a:lnTo>
                <a:lnTo>
                  <a:pt x="370567" y="210325"/>
                </a:lnTo>
                <a:lnTo>
                  <a:pt x="335605" y="239348"/>
                </a:lnTo>
                <a:lnTo>
                  <a:pt x="302044" y="269940"/>
                </a:lnTo>
                <a:lnTo>
                  <a:pt x="269940" y="302044"/>
                </a:lnTo>
                <a:lnTo>
                  <a:pt x="239348" y="335605"/>
                </a:lnTo>
                <a:lnTo>
                  <a:pt x="210325" y="370567"/>
                </a:lnTo>
                <a:lnTo>
                  <a:pt x="182926" y="406873"/>
                </a:lnTo>
                <a:lnTo>
                  <a:pt x="157208" y="444469"/>
                </a:lnTo>
                <a:lnTo>
                  <a:pt x="133226" y="483298"/>
                </a:lnTo>
                <a:lnTo>
                  <a:pt x="111036" y="523303"/>
                </a:lnTo>
                <a:lnTo>
                  <a:pt x="90693" y="564430"/>
                </a:lnTo>
                <a:lnTo>
                  <a:pt x="72255" y="606623"/>
                </a:lnTo>
                <a:lnTo>
                  <a:pt x="55777" y="649825"/>
                </a:lnTo>
                <a:lnTo>
                  <a:pt x="41314" y="693980"/>
                </a:lnTo>
                <a:lnTo>
                  <a:pt x="28923" y="739033"/>
                </a:lnTo>
                <a:lnTo>
                  <a:pt x="18660" y="784928"/>
                </a:lnTo>
                <a:lnTo>
                  <a:pt x="10580" y="831608"/>
                </a:lnTo>
                <a:lnTo>
                  <a:pt x="4739" y="879018"/>
                </a:lnTo>
                <a:lnTo>
                  <a:pt x="1194" y="927103"/>
                </a:lnTo>
                <a:lnTo>
                  <a:pt x="0" y="975805"/>
                </a:lnTo>
                <a:lnTo>
                  <a:pt x="0" y="7743439"/>
                </a:lnTo>
                <a:lnTo>
                  <a:pt x="1194" y="7792141"/>
                </a:lnTo>
                <a:lnTo>
                  <a:pt x="4739" y="7840226"/>
                </a:lnTo>
                <a:lnTo>
                  <a:pt x="10580" y="7887636"/>
                </a:lnTo>
                <a:lnTo>
                  <a:pt x="18660" y="7934317"/>
                </a:lnTo>
                <a:lnTo>
                  <a:pt x="28923" y="7980211"/>
                </a:lnTo>
                <a:lnTo>
                  <a:pt x="41314" y="8025264"/>
                </a:lnTo>
                <a:lnTo>
                  <a:pt x="55777" y="8069420"/>
                </a:lnTo>
                <a:lnTo>
                  <a:pt x="72255" y="8112622"/>
                </a:lnTo>
                <a:lnTo>
                  <a:pt x="90693" y="8154814"/>
                </a:lnTo>
                <a:lnTo>
                  <a:pt x="111036" y="8195941"/>
                </a:lnTo>
                <a:lnTo>
                  <a:pt x="133226" y="8235947"/>
                </a:lnTo>
                <a:lnTo>
                  <a:pt x="157208" y="8274775"/>
                </a:lnTo>
                <a:lnTo>
                  <a:pt x="182926" y="8312371"/>
                </a:lnTo>
                <a:lnTo>
                  <a:pt x="210325" y="8348677"/>
                </a:lnTo>
                <a:lnTo>
                  <a:pt x="239348" y="8383639"/>
                </a:lnTo>
                <a:lnTo>
                  <a:pt x="269940" y="8417200"/>
                </a:lnTo>
                <a:lnTo>
                  <a:pt x="302044" y="8449304"/>
                </a:lnTo>
                <a:lnTo>
                  <a:pt x="335605" y="8479896"/>
                </a:lnTo>
                <a:lnTo>
                  <a:pt x="370567" y="8508919"/>
                </a:lnTo>
                <a:lnTo>
                  <a:pt x="406873" y="8536318"/>
                </a:lnTo>
                <a:lnTo>
                  <a:pt x="444469" y="8562036"/>
                </a:lnTo>
                <a:lnTo>
                  <a:pt x="483298" y="8586019"/>
                </a:lnTo>
                <a:lnTo>
                  <a:pt x="523303" y="8608209"/>
                </a:lnTo>
                <a:lnTo>
                  <a:pt x="564430" y="8628551"/>
                </a:lnTo>
                <a:lnTo>
                  <a:pt x="606623" y="8646989"/>
                </a:lnTo>
                <a:lnTo>
                  <a:pt x="649825" y="8663467"/>
                </a:lnTo>
                <a:lnTo>
                  <a:pt x="693980" y="8677930"/>
                </a:lnTo>
                <a:lnTo>
                  <a:pt x="739033" y="8690321"/>
                </a:lnTo>
                <a:lnTo>
                  <a:pt x="784928" y="8700585"/>
                </a:lnTo>
                <a:lnTo>
                  <a:pt x="831608" y="8708665"/>
                </a:lnTo>
                <a:lnTo>
                  <a:pt x="879018" y="8714505"/>
                </a:lnTo>
                <a:lnTo>
                  <a:pt x="927103" y="8718051"/>
                </a:lnTo>
                <a:lnTo>
                  <a:pt x="975805" y="8719245"/>
                </a:lnTo>
                <a:lnTo>
                  <a:pt x="4878903" y="8719245"/>
                </a:lnTo>
                <a:lnTo>
                  <a:pt x="4927606" y="8718051"/>
                </a:lnTo>
                <a:lnTo>
                  <a:pt x="4975690" y="8714505"/>
                </a:lnTo>
                <a:lnTo>
                  <a:pt x="5023100" y="8708665"/>
                </a:lnTo>
                <a:lnTo>
                  <a:pt x="5069781" y="8700585"/>
                </a:lnTo>
                <a:lnTo>
                  <a:pt x="5115676" y="8690321"/>
                </a:lnTo>
                <a:lnTo>
                  <a:pt x="5160728" y="8677930"/>
                </a:lnTo>
                <a:lnTo>
                  <a:pt x="5204884" y="8663467"/>
                </a:lnTo>
                <a:lnTo>
                  <a:pt x="5248086" y="8646989"/>
                </a:lnTo>
                <a:lnTo>
                  <a:pt x="5290278" y="8628551"/>
                </a:lnTo>
                <a:lnTo>
                  <a:pt x="5331405" y="8608209"/>
                </a:lnTo>
                <a:lnTo>
                  <a:pt x="5371411" y="8586019"/>
                </a:lnTo>
                <a:lnTo>
                  <a:pt x="5410239" y="8562036"/>
                </a:lnTo>
                <a:lnTo>
                  <a:pt x="5447835" y="8536318"/>
                </a:lnTo>
                <a:lnTo>
                  <a:pt x="5484141" y="8508919"/>
                </a:lnTo>
                <a:lnTo>
                  <a:pt x="5519103" y="8479896"/>
                </a:lnTo>
                <a:lnTo>
                  <a:pt x="5552664" y="8449304"/>
                </a:lnTo>
                <a:lnTo>
                  <a:pt x="5584768" y="8417200"/>
                </a:lnTo>
                <a:lnTo>
                  <a:pt x="5615360" y="8383639"/>
                </a:lnTo>
                <a:lnTo>
                  <a:pt x="5644383" y="8348677"/>
                </a:lnTo>
                <a:lnTo>
                  <a:pt x="5671782" y="8312371"/>
                </a:lnTo>
                <a:lnTo>
                  <a:pt x="5697500" y="8274775"/>
                </a:lnTo>
                <a:lnTo>
                  <a:pt x="5721483" y="8235947"/>
                </a:lnTo>
                <a:lnTo>
                  <a:pt x="5743673" y="8195941"/>
                </a:lnTo>
                <a:lnTo>
                  <a:pt x="5764015" y="8154814"/>
                </a:lnTo>
                <a:lnTo>
                  <a:pt x="5782453" y="8112622"/>
                </a:lnTo>
                <a:lnTo>
                  <a:pt x="5798932" y="8069420"/>
                </a:lnTo>
                <a:lnTo>
                  <a:pt x="5813394" y="8025264"/>
                </a:lnTo>
                <a:lnTo>
                  <a:pt x="5825785" y="7980211"/>
                </a:lnTo>
                <a:lnTo>
                  <a:pt x="5836049" y="7934317"/>
                </a:lnTo>
                <a:lnTo>
                  <a:pt x="5844129" y="7887636"/>
                </a:lnTo>
                <a:lnTo>
                  <a:pt x="5849969" y="7840226"/>
                </a:lnTo>
                <a:lnTo>
                  <a:pt x="5853515" y="7792141"/>
                </a:lnTo>
                <a:lnTo>
                  <a:pt x="5854709" y="7743439"/>
                </a:lnTo>
                <a:lnTo>
                  <a:pt x="5854709" y="975805"/>
                </a:lnTo>
                <a:lnTo>
                  <a:pt x="5853515" y="927103"/>
                </a:lnTo>
                <a:lnTo>
                  <a:pt x="5849969" y="879018"/>
                </a:lnTo>
                <a:lnTo>
                  <a:pt x="5844129" y="831608"/>
                </a:lnTo>
                <a:lnTo>
                  <a:pt x="5836049" y="784928"/>
                </a:lnTo>
                <a:lnTo>
                  <a:pt x="5825785" y="739033"/>
                </a:lnTo>
                <a:lnTo>
                  <a:pt x="5813394" y="693980"/>
                </a:lnTo>
                <a:lnTo>
                  <a:pt x="5798932" y="649825"/>
                </a:lnTo>
                <a:lnTo>
                  <a:pt x="5782453" y="606623"/>
                </a:lnTo>
                <a:lnTo>
                  <a:pt x="5764015" y="564430"/>
                </a:lnTo>
                <a:lnTo>
                  <a:pt x="5743673" y="523303"/>
                </a:lnTo>
                <a:lnTo>
                  <a:pt x="5721483" y="483298"/>
                </a:lnTo>
                <a:lnTo>
                  <a:pt x="5697500" y="444469"/>
                </a:lnTo>
                <a:lnTo>
                  <a:pt x="5671782" y="406873"/>
                </a:lnTo>
                <a:lnTo>
                  <a:pt x="5644383" y="370567"/>
                </a:lnTo>
                <a:lnTo>
                  <a:pt x="5615360" y="335605"/>
                </a:lnTo>
                <a:lnTo>
                  <a:pt x="5584768" y="302044"/>
                </a:lnTo>
                <a:lnTo>
                  <a:pt x="5552664" y="269940"/>
                </a:lnTo>
                <a:lnTo>
                  <a:pt x="5519103" y="239348"/>
                </a:lnTo>
                <a:lnTo>
                  <a:pt x="5484141" y="210325"/>
                </a:lnTo>
                <a:lnTo>
                  <a:pt x="5447835" y="182926"/>
                </a:lnTo>
                <a:lnTo>
                  <a:pt x="5410239" y="157208"/>
                </a:lnTo>
                <a:lnTo>
                  <a:pt x="5371411" y="133226"/>
                </a:lnTo>
                <a:lnTo>
                  <a:pt x="5331405" y="111036"/>
                </a:lnTo>
                <a:lnTo>
                  <a:pt x="5290278" y="90693"/>
                </a:lnTo>
                <a:lnTo>
                  <a:pt x="5248086" y="72255"/>
                </a:lnTo>
                <a:lnTo>
                  <a:pt x="5204884" y="55777"/>
                </a:lnTo>
                <a:lnTo>
                  <a:pt x="5160728" y="41314"/>
                </a:lnTo>
                <a:lnTo>
                  <a:pt x="5115676" y="28923"/>
                </a:lnTo>
                <a:lnTo>
                  <a:pt x="5069781" y="18660"/>
                </a:lnTo>
                <a:lnTo>
                  <a:pt x="5023100" y="10580"/>
                </a:lnTo>
                <a:lnTo>
                  <a:pt x="4975690" y="4739"/>
                </a:lnTo>
                <a:lnTo>
                  <a:pt x="4927606" y="1194"/>
                </a:lnTo>
                <a:lnTo>
                  <a:pt x="4878903" y="0"/>
                </a:lnTo>
                <a:close/>
              </a:path>
            </a:pathLst>
          </a:custGeom>
          <a:solidFill>
            <a:srgbClr val="5EAEE0">
              <a:alpha val="25097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9060" y="1927487"/>
            <a:ext cx="5855335" cy="8719820"/>
          </a:xfrm>
          <a:custGeom>
            <a:avLst/>
            <a:gdLst/>
            <a:ahLst/>
            <a:cxnLst/>
            <a:rect l="l" t="t" r="r" b="b"/>
            <a:pathLst>
              <a:path w="5855334" h="8719820">
                <a:moveTo>
                  <a:pt x="0" y="975805"/>
                </a:moveTo>
                <a:lnTo>
                  <a:pt x="1194" y="927103"/>
                </a:lnTo>
                <a:lnTo>
                  <a:pt x="4739" y="879018"/>
                </a:lnTo>
                <a:lnTo>
                  <a:pt x="10580" y="831608"/>
                </a:lnTo>
                <a:lnTo>
                  <a:pt x="18660" y="784928"/>
                </a:lnTo>
                <a:lnTo>
                  <a:pt x="28923" y="739033"/>
                </a:lnTo>
                <a:lnTo>
                  <a:pt x="41314" y="693980"/>
                </a:lnTo>
                <a:lnTo>
                  <a:pt x="55777" y="649825"/>
                </a:lnTo>
                <a:lnTo>
                  <a:pt x="72255" y="606623"/>
                </a:lnTo>
                <a:lnTo>
                  <a:pt x="90693" y="564430"/>
                </a:lnTo>
                <a:lnTo>
                  <a:pt x="111036" y="523303"/>
                </a:lnTo>
                <a:lnTo>
                  <a:pt x="133226" y="483298"/>
                </a:lnTo>
                <a:lnTo>
                  <a:pt x="157208" y="444469"/>
                </a:lnTo>
                <a:lnTo>
                  <a:pt x="182926" y="406874"/>
                </a:lnTo>
                <a:lnTo>
                  <a:pt x="210325" y="370567"/>
                </a:lnTo>
                <a:lnTo>
                  <a:pt x="239348" y="335605"/>
                </a:lnTo>
                <a:lnTo>
                  <a:pt x="269940" y="302044"/>
                </a:lnTo>
                <a:lnTo>
                  <a:pt x="302044" y="269940"/>
                </a:lnTo>
                <a:lnTo>
                  <a:pt x="335605" y="239348"/>
                </a:lnTo>
                <a:lnTo>
                  <a:pt x="370567" y="210325"/>
                </a:lnTo>
                <a:lnTo>
                  <a:pt x="406874" y="182926"/>
                </a:lnTo>
                <a:lnTo>
                  <a:pt x="444469" y="157208"/>
                </a:lnTo>
                <a:lnTo>
                  <a:pt x="483298" y="133226"/>
                </a:lnTo>
                <a:lnTo>
                  <a:pt x="523303" y="111036"/>
                </a:lnTo>
                <a:lnTo>
                  <a:pt x="564430" y="90693"/>
                </a:lnTo>
                <a:lnTo>
                  <a:pt x="606623" y="72255"/>
                </a:lnTo>
                <a:lnTo>
                  <a:pt x="649825" y="55777"/>
                </a:lnTo>
                <a:lnTo>
                  <a:pt x="693980" y="41314"/>
                </a:lnTo>
                <a:lnTo>
                  <a:pt x="739033" y="28923"/>
                </a:lnTo>
                <a:lnTo>
                  <a:pt x="784928" y="18660"/>
                </a:lnTo>
                <a:lnTo>
                  <a:pt x="831608" y="10580"/>
                </a:lnTo>
                <a:lnTo>
                  <a:pt x="879018" y="4739"/>
                </a:lnTo>
                <a:lnTo>
                  <a:pt x="927103" y="1194"/>
                </a:lnTo>
                <a:lnTo>
                  <a:pt x="975805" y="0"/>
                </a:lnTo>
                <a:lnTo>
                  <a:pt x="4878903" y="0"/>
                </a:lnTo>
                <a:lnTo>
                  <a:pt x="4927606" y="1194"/>
                </a:lnTo>
                <a:lnTo>
                  <a:pt x="4975690" y="4739"/>
                </a:lnTo>
                <a:lnTo>
                  <a:pt x="5023101" y="10580"/>
                </a:lnTo>
                <a:lnTo>
                  <a:pt x="5069781" y="18660"/>
                </a:lnTo>
                <a:lnTo>
                  <a:pt x="5115676" y="28923"/>
                </a:lnTo>
                <a:lnTo>
                  <a:pt x="5160729" y="41314"/>
                </a:lnTo>
                <a:lnTo>
                  <a:pt x="5204884" y="55777"/>
                </a:lnTo>
                <a:lnTo>
                  <a:pt x="5248086" y="72255"/>
                </a:lnTo>
                <a:lnTo>
                  <a:pt x="5290278" y="90693"/>
                </a:lnTo>
                <a:lnTo>
                  <a:pt x="5331405" y="111036"/>
                </a:lnTo>
                <a:lnTo>
                  <a:pt x="5371411" y="133226"/>
                </a:lnTo>
                <a:lnTo>
                  <a:pt x="5410239" y="157208"/>
                </a:lnTo>
                <a:lnTo>
                  <a:pt x="5447835" y="182926"/>
                </a:lnTo>
                <a:lnTo>
                  <a:pt x="5484142" y="210325"/>
                </a:lnTo>
                <a:lnTo>
                  <a:pt x="5519103" y="239348"/>
                </a:lnTo>
                <a:lnTo>
                  <a:pt x="5552664" y="269940"/>
                </a:lnTo>
                <a:lnTo>
                  <a:pt x="5584768" y="302044"/>
                </a:lnTo>
                <a:lnTo>
                  <a:pt x="5615360" y="335605"/>
                </a:lnTo>
                <a:lnTo>
                  <a:pt x="5644383" y="370567"/>
                </a:lnTo>
                <a:lnTo>
                  <a:pt x="5671782" y="406874"/>
                </a:lnTo>
                <a:lnTo>
                  <a:pt x="5697501" y="444469"/>
                </a:lnTo>
                <a:lnTo>
                  <a:pt x="5721483" y="483298"/>
                </a:lnTo>
                <a:lnTo>
                  <a:pt x="5743673" y="523303"/>
                </a:lnTo>
                <a:lnTo>
                  <a:pt x="5764015" y="564430"/>
                </a:lnTo>
                <a:lnTo>
                  <a:pt x="5782453" y="606623"/>
                </a:lnTo>
                <a:lnTo>
                  <a:pt x="5798932" y="649825"/>
                </a:lnTo>
                <a:lnTo>
                  <a:pt x="5813394" y="693980"/>
                </a:lnTo>
                <a:lnTo>
                  <a:pt x="5825785" y="739033"/>
                </a:lnTo>
                <a:lnTo>
                  <a:pt x="5836049" y="784928"/>
                </a:lnTo>
                <a:lnTo>
                  <a:pt x="5844129" y="831608"/>
                </a:lnTo>
                <a:lnTo>
                  <a:pt x="5849969" y="879018"/>
                </a:lnTo>
                <a:lnTo>
                  <a:pt x="5853515" y="927103"/>
                </a:lnTo>
                <a:lnTo>
                  <a:pt x="5854709" y="975805"/>
                </a:lnTo>
                <a:lnTo>
                  <a:pt x="5854709" y="7743439"/>
                </a:lnTo>
                <a:lnTo>
                  <a:pt x="5853515" y="7792142"/>
                </a:lnTo>
                <a:lnTo>
                  <a:pt x="5849969" y="7840226"/>
                </a:lnTo>
                <a:lnTo>
                  <a:pt x="5844129" y="7887637"/>
                </a:lnTo>
                <a:lnTo>
                  <a:pt x="5836049" y="7934317"/>
                </a:lnTo>
                <a:lnTo>
                  <a:pt x="5825785" y="7980212"/>
                </a:lnTo>
                <a:lnTo>
                  <a:pt x="5813394" y="8025265"/>
                </a:lnTo>
                <a:lnTo>
                  <a:pt x="5798932" y="8069420"/>
                </a:lnTo>
                <a:lnTo>
                  <a:pt x="5782453" y="8112622"/>
                </a:lnTo>
                <a:lnTo>
                  <a:pt x="5764015" y="8154814"/>
                </a:lnTo>
                <a:lnTo>
                  <a:pt x="5743673" y="8195941"/>
                </a:lnTo>
                <a:lnTo>
                  <a:pt x="5721483" y="8235947"/>
                </a:lnTo>
                <a:lnTo>
                  <a:pt x="5697501" y="8274775"/>
                </a:lnTo>
                <a:lnTo>
                  <a:pt x="5671782" y="8312371"/>
                </a:lnTo>
                <a:lnTo>
                  <a:pt x="5644383" y="8348678"/>
                </a:lnTo>
                <a:lnTo>
                  <a:pt x="5615360" y="8383639"/>
                </a:lnTo>
                <a:lnTo>
                  <a:pt x="5584768" y="8417200"/>
                </a:lnTo>
                <a:lnTo>
                  <a:pt x="5552664" y="8449304"/>
                </a:lnTo>
                <a:lnTo>
                  <a:pt x="5519103" y="8479896"/>
                </a:lnTo>
                <a:lnTo>
                  <a:pt x="5484142" y="8508919"/>
                </a:lnTo>
                <a:lnTo>
                  <a:pt x="5447835" y="8536318"/>
                </a:lnTo>
                <a:lnTo>
                  <a:pt x="5410239" y="8562037"/>
                </a:lnTo>
                <a:lnTo>
                  <a:pt x="5371411" y="8586019"/>
                </a:lnTo>
                <a:lnTo>
                  <a:pt x="5331405" y="8608209"/>
                </a:lnTo>
                <a:lnTo>
                  <a:pt x="5290278" y="8628551"/>
                </a:lnTo>
                <a:lnTo>
                  <a:pt x="5248086" y="8646989"/>
                </a:lnTo>
                <a:lnTo>
                  <a:pt x="5204884" y="8663468"/>
                </a:lnTo>
                <a:lnTo>
                  <a:pt x="5160729" y="8677930"/>
                </a:lnTo>
                <a:lnTo>
                  <a:pt x="5115676" y="8690321"/>
                </a:lnTo>
                <a:lnTo>
                  <a:pt x="5069781" y="8700585"/>
                </a:lnTo>
                <a:lnTo>
                  <a:pt x="5023101" y="8708665"/>
                </a:lnTo>
                <a:lnTo>
                  <a:pt x="4975690" y="8714505"/>
                </a:lnTo>
                <a:lnTo>
                  <a:pt x="4927606" y="8718051"/>
                </a:lnTo>
                <a:lnTo>
                  <a:pt x="4878903" y="8719245"/>
                </a:lnTo>
                <a:lnTo>
                  <a:pt x="975805" y="8719245"/>
                </a:lnTo>
                <a:lnTo>
                  <a:pt x="927103" y="8718051"/>
                </a:lnTo>
                <a:lnTo>
                  <a:pt x="879018" y="8714505"/>
                </a:lnTo>
                <a:lnTo>
                  <a:pt x="831608" y="8708665"/>
                </a:lnTo>
                <a:lnTo>
                  <a:pt x="784928" y="8700585"/>
                </a:lnTo>
                <a:lnTo>
                  <a:pt x="739033" y="8690321"/>
                </a:lnTo>
                <a:lnTo>
                  <a:pt x="693980" y="8677930"/>
                </a:lnTo>
                <a:lnTo>
                  <a:pt x="649825" y="8663468"/>
                </a:lnTo>
                <a:lnTo>
                  <a:pt x="606623" y="8646989"/>
                </a:lnTo>
                <a:lnTo>
                  <a:pt x="564430" y="8628551"/>
                </a:lnTo>
                <a:lnTo>
                  <a:pt x="523303" y="8608209"/>
                </a:lnTo>
                <a:lnTo>
                  <a:pt x="483298" y="8586019"/>
                </a:lnTo>
                <a:lnTo>
                  <a:pt x="444469" y="8562037"/>
                </a:lnTo>
                <a:lnTo>
                  <a:pt x="406874" y="8536318"/>
                </a:lnTo>
                <a:lnTo>
                  <a:pt x="370567" y="8508919"/>
                </a:lnTo>
                <a:lnTo>
                  <a:pt x="335605" y="8479896"/>
                </a:lnTo>
                <a:lnTo>
                  <a:pt x="302044" y="8449304"/>
                </a:lnTo>
                <a:lnTo>
                  <a:pt x="269940" y="8417200"/>
                </a:lnTo>
                <a:lnTo>
                  <a:pt x="239348" y="8383639"/>
                </a:lnTo>
                <a:lnTo>
                  <a:pt x="210325" y="8348678"/>
                </a:lnTo>
                <a:lnTo>
                  <a:pt x="182926" y="8312371"/>
                </a:lnTo>
                <a:lnTo>
                  <a:pt x="157208" y="8274775"/>
                </a:lnTo>
                <a:lnTo>
                  <a:pt x="133226" y="8235947"/>
                </a:lnTo>
                <a:lnTo>
                  <a:pt x="111036" y="8195941"/>
                </a:lnTo>
                <a:lnTo>
                  <a:pt x="90693" y="8154814"/>
                </a:lnTo>
                <a:lnTo>
                  <a:pt x="72255" y="8112622"/>
                </a:lnTo>
                <a:lnTo>
                  <a:pt x="55777" y="8069420"/>
                </a:lnTo>
                <a:lnTo>
                  <a:pt x="41314" y="8025265"/>
                </a:lnTo>
                <a:lnTo>
                  <a:pt x="28923" y="7980212"/>
                </a:lnTo>
                <a:lnTo>
                  <a:pt x="18660" y="7934317"/>
                </a:lnTo>
                <a:lnTo>
                  <a:pt x="10580" y="7887637"/>
                </a:lnTo>
                <a:lnTo>
                  <a:pt x="4739" y="7840226"/>
                </a:lnTo>
                <a:lnTo>
                  <a:pt x="1194" y="7792142"/>
                </a:lnTo>
                <a:lnTo>
                  <a:pt x="0" y="7743439"/>
                </a:lnTo>
                <a:lnTo>
                  <a:pt x="0" y="975805"/>
                </a:lnTo>
                <a:close/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55524" y="500110"/>
            <a:ext cx="17108805" cy="6286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none" sz="3950"/>
              <a:t>Major building blocks of the </a:t>
            </a:r>
            <a:r>
              <a:rPr dirty="0" u="none" sz="3950" i="1">
                <a:latin typeface="Arial"/>
                <a:cs typeface="Arial"/>
              </a:rPr>
              <a:t>All of Us </a:t>
            </a:r>
            <a:r>
              <a:rPr dirty="0" u="none" sz="3950" spc="-5"/>
              <a:t>Research Program </a:t>
            </a:r>
            <a:r>
              <a:rPr dirty="0" u="none" sz="3950"/>
              <a:t>consortium -</a:t>
            </a:r>
            <a:r>
              <a:rPr dirty="0" u="none" sz="3950" spc="275"/>
              <a:t> </a:t>
            </a:r>
            <a:r>
              <a:rPr dirty="0" u="none" sz="3950"/>
              <a:t>1</a:t>
            </a:r>
            <a:endParaRPr sz="3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30183" y="2951649"/>
            <a:ext cx="4709795" cy="187261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77470" marR="71755">
              <a:lnSpc>
                <a:spcPct val="100000"/>
              </a:lnSpc>
              <a:spcBef>
                <a:spcPts val="95"/>
              </a:spcBef>
            </a:pPr>
            <a:r>
              <a:rPr dirty="0" sz="3300" spc="-135" b="1">
                <a:solidFill>
                  <a:srgbClr val="262262"/>
                </a:solidFill>
                <a:latin typeface="Arial"/>
                <a:cs typeface="Arial"/>
              </a:rPr>
              <a:t>DATA </a:t>
            </a:r>
            <a:r>
              <a:rPr dirty="0" sz="3300" spc="-10" b="1">
                <a:solidFill>
                  <a:srgbClr val="262262"/>
                </a:solidFill>
                <a:latin typeface="Arial"/>
                <a:cs typeface="Arial"/>
              </a:rPr>
              <a:t>AND</a:t>
            </a:r>
            <a:r>
              <a:rPr dirty="0" sz="3300" spc="-145" b="1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3300" spc="-15" b="1">
                <a:solidFill>
                  <a:srgbClr val="262262"/>
                </a:solidFill>
                <a:latin typeface="Arial"/>
                <a:cs typeface="Arial"/>
              </a:rPr>
              <a:t>RESEARCH  CENTER</a:t>
            </a:r>
            <a:endParaRPr sz="3300">
              <a:latin typeface="Arial"/>
              <a:cs typeface="Arial"/>
            </a:endParaRPr>
          </a:p>
          <a:p>
            <a:pPr algn="ctr" marL="12065" marR="5080">
              <a:lnSpc>
                <a:spcPct val="100000"/>
              </a:lnSpc>
              <a:spcBef>
                <a:spcPts val="1095"/>
              </a:spcBef>
            </a:pPr>
            <a:r>
              <a:rPr dirty="0" sz="2300" spc="-5">
                <a:solidFill>
                  <a:srgbClr val="262262"/>
                </a:solidFill>
                <a:latin typeface="Arial"/>
                <a:cs typeface="Arial"/>
              </a:rPr>
              <a:t>Big </a:t>
            </a:r>
            <a:r>
              <a:rPr dirty="0" sz="2300">
                <a:solidFill>
                  <a:srgbClr val="262262"/>
                </a:solidFill>
                <a:latin typeface="Arial"/>
                <a:cs typeface="Arial"/>
              </a:rPr>
              <a:t>data capture, cleaning, curation,  </a:t>
            </a:r>
            <a:r>
              <a:rPr dirty="0" sz="2300" spc="0">
                <a:solidFill>
                  <a:srgbClr val="262262"/>
                </a:solidFill>
                <a:latin typeface="Arial"/>
                <a:cs typeface="Arial"/>
              </a:rPr>
              <a:t>&amp; </a:t>
            </a:r>
            <a:r>
              <a:rPr dirty="0" sz="2300">
                <a:solidFill>
                  <a:srgbClr val="262262"/>
                </a:solidFill>
                <a:latin typeface="Arial"/>
                <a:cs typeface="Arial"/>
              </a:rPr>
              <a:t>sharing in secure</a:t>
            </a:r>
            <a:r>
              <a:rPr dirty="0" sz="2300" spc="5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262262"/>
                </a:solidFill>
                <a:latin typeface="Arial"/>
                <a:cs typeface="Arial"/>
              </a:rPr>
              <a:t>environment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56205" y="5137702"/>
            <a:ext cx="4257675" cy="377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10" i="1">
                <a:solidFill>
                  <a:srgbClr val="262262"/>
                </a:solidFill>
                <a:latin typeface="Arial"/>
                <a:cs typeface="Arial"/>
              </a:rPr>
              <a:t>Vanderbilt, </a:t>
            </a:r>
            <a:r>
              <a:rPr dirty="0" sz="2300" spc="-35" i="1">
                <a:solidFill>
                  <a:srgbClr val="262262"/>
                </a:solidFill>
                <a:latin typeface="Arial"/>
                <a:cs typeface="Arial"/>
              </a:rPr>
              <a:t>Verily, </a:t>
            </a:r>
            <a:r>
              <a:rPr dirty="0" sz="2300" i="1">
                <a:solidFill>
                  <a:srgbClr val="262262"/>
                </a:solidFill>
                <a:latin typeface="Arial"/>
                <a:cs typeface="Arial"/>
              </a:rPr>
              <a:t>Broad</a:t>
            </a:r>
            <a:r>
              <a:rPr dirty="0" sz="2300" spc="55" i="1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2300" i="1">
                <a:solidFill>
                  <a:srgbClr val="262262"/>
                </a:solidFill>
                <a:latin typeface="Arial"/>
                <a:cs typeface="Arial"/>
              </a:rPr>
              <a:t>Institute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62102" y="6900857"/>
            <a:ext cx="4443730" cy="13823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600"/>
              </a:lnSpc>
              <a:spcBef>
                <a:spcPts val="95"/>
              </a:spcBef>
            </a:pPr>
            <a:r>
              <a:rPr dirty="0" sz="2950" spc="-20" b="1">
                <a:solidFill>
                  <a:srgbClr val="171919"/>
                </a:solidFill>
                <a:latin typeface="Arial"/>
                <a:cs typeface="Arial"/>
              </a:rPr>
              <a:t>Valerie </a:t>
            </a:r>
            <a:r>
              <a:rPr dirty="0" sz="2950" spc="0" b="1">
                <a:solidFill>
                  <a:srgbClr val="171919"/>
                </a:solidFill>
                <a:latin typeface="Arial"/>
                <a:cs typeface="Arial"/>
              </a:rPr>
              <a:t>Durrant, </a:t>
            </a:r>
            <a:r>
              <a:rPr dirty="0" sz="2950" spc="5" b="1">
                <a:solidFill>
                  <a:srgbClr val="171919"/>
                </a:solidFill>
                <a:latin typeface="Arial"/>
                <a:cs typeface="Arial"/>
              </a:rPr>
              <a:t>PhD</a:t>
            </a:r>
            <a:r>
              <a:rPr dirty="0" sz="2950" spc="-35" b="1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0" b="1">
                <a:solidFill>
                  <a:srgbClr val="171919"/>
                </a:solidFill>
                <a:latin typeface="Arial"/>
                <a:cs typeface="Arial"/>
              </a:rPr>
              <a:t>and  Denise </a:t>
            </a:r>
            <a:r>
              <a:rPr dirty="0" sz="2950" b="1">
                <a:solidFill>
                  <a:srgbClr val="171919"/>
                </a:solidFill>
                <a:latin typeface="Arial"/>
                <a:cs typeface="Arial"/>
              </a:rPr>
              <a:t>Wiesch, </a:t>
            </a:r>
            <a:r>
              <a:rPr dirty="0" sz="2950" spc="5" b="1">
                <a:solidFill>
                  <a:srgbClr val="171919"/>
                </a:solidFill>
                <a:latin typeface="Arial"/>
                <a:cs typeface="Arial"/>
              </a:rPr>
              <a:t>PhD  </a:t>
            </a:r>
            <a:r>
              <a:rPr dirty="0" sz="2950" spc="0">
                <a:solidFill>
                  <a:srgbClr val="171919"/>
                </a:solidFill>
                <a:latin typeface="Arial"/>
                <a:cs typeface="Arial"/>
              </a:rPr>
              <a:t>Thyra Mack,</a:t>
            </a:r>
            <a:r>
              <a:rPr dirty="0" sz="2950" spc="-10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ESA</a:t>
            </a:r>
            <a:endParaRPr sz="2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81296" y="8710038"/>
            <a:ext cx="1805305" cy="13823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0600"/>
              </a:lnSpc>
              <a:spcBef>
                <a:spcPts val="95"/>
              </a:spcBef>
            </a:pPr>
            <a:r>
              <a:rPr dirty="0" sz="2950" spc="0">
                <a:solidFill>
                  <a:srgbClr val="171919"/>
                </a:solidFill>
                <a:latin typeface="Arial"/>
                <a:cs typeface="Arial"/>
              </a:rPr>
              <a:t>U2C:</a:t>
            </a:r>
            <a:r>
              <a:rPr dirty="0" sz="2950" spc="-70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DRC </a:t>
            </a:r>
            <a:r>
              <a:rPr dirty="0" sz="2950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SEP  </a:t>
            </a:r>
            <a:r>
              <a:rPr dirty="0" sz="2950">
                <a:solidFill>
                  <a:srgbClr val="171919"/>
                </a:solidFill>
                <a:latin typeface="Arial"/>
                <a:cs typeface="Arial"/>
              </a:rPr>
              <a:t>5/5/2016</a:t>
            </a:r>
            <a:endParaRPr sz="29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20508" y="1927487"/>
            <a:ext cx="5855335" cy="8719820"/>
          </a:xfrm>
          <a:custGeom>
            <a:avLst/>
            <a:gdLst/>
            <a:ahLst/>
            <a:cxnLst/>
            <a:rect l="l" t="t" r="r" b="b"/>
            <a:pathLst>
              <a:path w="5855334" h="8719820">
                <a:moveTo>
                  <a:pt x="4878903" y="0"/>
                </a:moveTo>
                <a:lnTo>
                  <a:pt x="975805" y="0"/>
                </a:lnTo>
                <a:lnTo>
                  <a:pt x="927103" y="1194"/>
                </a:lnTo>
                <a:lnTo>
                  <a:pt x="879018" y="4739"/>
                </a:lnTo>
                <a:lnTo>
                  <a:pt x="831608" y="10580"/>
                </a:lnTo>
                <a:lnTo>
                  <a:pt x="784928" y="18660"/>
                </a:lnTo>
                <a:lnTo>
                  <a:pt x="739033" y="28923"/>
                </a:lnTo>
                <a:lnTo>
                  <a:pt x="693980" y="41314"/>
                </a:lnTo>
                <a:lnTo>
                  <a:pt x="649825" y="55777"/>
                </a:lnTo>
                <a:lnTo>
                  <a:pt x="606623" y="72255"/>
                </a:lnTo>
                <a:lnTo>
                  <a:pt x="564430" y="90693"/>
                </a:lnTo>
                <a:lnTo>
                  <a:pt x="523303" y="111036"/>
                </a:lnTo>
                <a:lnTo>
                  <a:pt x="483298" y="133226"/>
                </a:lnTo>
                <a:lnTo>
                  <a:pt x="444469" y="157208"/>
                </a:lnTo>
                <a:lnTo>
                  <a:pt x="406873" y="182926"/>
                </a:lnTo>
                <a:lnTo>
                  <a:pt x="370567" y="210325"/>
                </a:lnTo>
                <a:lnTo>
                  <a:pt x="335605" y="239348"/>
                </a:lnTo>
                <a:lnTo>
                  <a:pt x="302044" y="269940"/>
                </a:lnTo>
                <a:lnTo>
                  <a:pt x="269940" y="302044"/>
                </a:lnTo>
                <a:lnTo>
                  <a:pt x="239348" y="335605"/>
                </a:lnTo>
                <a:lnTo>
                  <a:pt x="210325" y="370567"/>
                </a:lnTo>
                <a:lnTo>
                  <a:pt x="182926" y="406873"/>
                </a:lnTo>
                <a:lnTo>
                  <a:pt x="157208" y="444469"/>
                </a:lnTo>
                <a:lnTo>
                  <a:pt x="133226" y="483298"/>
                </a:lnTo>
                <a:lnTo>
                  <a:pt x="111036" y="523303"/>
                </a:lnTo>
                <a:lnTo>
                  <a:pt x="90693" y="564430"/>
                </a:lnTo>
                <a:lnTo>
                  <a:pt x="72255" y="606623"/>
                </a:lnTo>
                <a:lnTo>
                  <a:pt x="55777" y="649825"/>
                </a:lnTo>
                <a:lnTo>
                  <a:pt x="41314" y="693980"/>
                </a:lnTo>
                <a:lnTo>
                  <a:pt x="28923" y="739033"/>
                </a:lnTo>
                <a:lnTo>
                  <a:pt x="18660" y="784928"/>
                </a:lnTo>
                <a:lnTo>
                  <a:pt x="10580" y="831608"/>
                </a:lnTo>
                <a:lnTo>
                  <a:pt x="4739" y="879018"/>
                </a:lnTo>
                <a:lnTo>
                  <a:pt x="1194" y="927103"/>
                </a:lnTo>
                <a:lnTo>
                  <a:pt x="0" y="975805"/>
                </a:lnTo>
                <a:lnTo>
                  <a:pt x="0" y="7743439"/>
                </a:lnTo>
                <a:lnTo>
                  <a:pt x="1194" y="7792141"/>
                </a:lnTo>
                <a:lnTo>
                  <a:pt x="4739" y="7840226"/>
                </a:lnTo>
                <a:lnTo>
                  <a:pt x="10580" y="7887636"/>
                </a:lnTo>
                <a:lnTo>
                  <a:pt x="18660" y="7934317"/>
                </a:lnTo>
                <a:lnTo>
                  <a:pt x="28923" y="7980211"/>
                </a:lnTo>
                <a:lnTo>
                  <a:pt x="41314" y="8025264"/>
                </a:lnTo>
                <a:lnTo>
                  <a:pt x="55777" y="8069420"/>
                </a:lnTo>
                <a:lnTo>
                  <a:pt x="72255" y="8112622"/>
                </a:lnTo>
                <a:lnTo>
                  <a:pt x="90693" y="8154814"/>
                </a:lnTo>
                <a:lnTo>
                  <a:pt x="111036" y="8195941"/>
                </a:lnTo>
                <a:lnTo>
                  <a:pt x="133226" y="8235947"/>
                </a:lnTo>
                <a:lnTo>
                  <a:pt x="157208" y="8274775"/>
                </a:lnTo>
                <a:lnTo>
                  <a:pt x="182926" y="8312371"/>
                </a:lnTo>
                <a:lnTo>
                  <a:pt x="210325" y="8348677"/>
                </a:lnTo>
                <a:lnTo>
                  <a:pt x="239348" y="8383639"/>
                </a:lnTo>
                <a:lnTo>
                  <a:pt x="269940" y="8417200"/>
                </a:lnTo>
                <a:lnTo>
                  <a:pt x="302044" y="8449304"/>
                </a:lnTo>
                <a:lnTo>
                  <a:pt x="335605" y="8479896"/>
                </a:lnTo>
                <a:lnTo>
                  <a:pt x="370567" y="8508919"/>
                </a:lnTo>
                <a:lnTo>
                  <a:pt x="406873" y="8536318"/>
                </a:lnTo>
                <a:lnTo>
                  <a:pt x="444469" y="8562036"/>
                </a:lnTo>
                <a:lnTo>
                  <a:pt x="483298" y="8586019"/>
                </a:lnTo>
                <a:lnTo>
                  <a:pt x="523303" y="8608209"/>
                </a:lnTo>
                <a:lnTo>
                  <a:pt x="564430" y="8628551"/>
                </a:lnTo>
                <a:lnTo>
                  <a:pt x="606623" y="8646989"/>
                </a:lnTo>
                <a:lnTo>
                  <a:pt x="649825" y="8663467"/>
                </a:lnTo>
                <a:lnTo>
                  <a:pt x="693980" y="8677930"/>
                </a:lnTo>
                <a:lnTo>
                  <a:pt x="739033" y="8690321"/>
                </a:lnTo>
                <a:lnTo>
                  <a:pt x="784928" y="8700585"/>
                </a:lnTo>
                <a:lnTo>
                  <a:pt x="831608" y="8708665"/>
                </a:lnTo>
                <a:lnTo>
                  <a:pt x="879018" y="8714505"/>
                </a:lnTo>
                <a:lnTo>
                  <a:pt x="927103" y="8718051"/>
                </a:lnTo>
                <a:lnTo>
                  <a:pt x="975805" y="8719245"/>
                </a:lnTo>
                <a:lnTo>
                  <a:pt x="4878903" y="8719245"/>
                </a:lnTo>
                <a:lnTo>
                  <a:pt x="4927606" y="8718051"/>
                </a:lnTo>
                <a:lnTo>
                  <a:pt x="4975690" y="8714505"/>
                </a:lnTo>
                <a:lnTo>
                  <a:pt x="5023100" y="8708665"/>
                </a:lnTo>
                <a:lnTo>
                  <a:pt x="5069781" y="8700585"/>
                </a:lnTo>
                <a:lnTo>
                  <a:pt x="5115676" y="8690321"/>
                </a:lnTo>
                <a:lnTo>
                  <a:pt x="5160728" y="8677930"/>
                </a:lnTo>
                <a:lnTo>
                  <a:pt x="5204884" y="8663467"/>
                </a:lnTo>
                <a:lnTo>
                  <a:pt x="5248086" y="8646989"/>
                </a:lnTo>
                <a:lnTo>
                  <a:pt x="5290278" y="8628551"/>
                </a:lnTo>
                <a:lnTo>
                  <a:pt x="5331405" y="8608209"/>
                </a:lnTo>
                <a:lnTo>
                  <a:pt x="5371411" y="8586019"/>
                </a:lnTo>
                <a:lnTo>
                  <a:pt x="5410239" y="8562036"/>
                </a:lnTo>
                <a:lnTo>
                  <a:pt x="5447835" y="8536318"/>
                </a:lnTo>
                <a:lnTo>
                  <a:pt x="5484141" y="8508919"/>
                </a:lnTo>
                <a:lnTo>
                  <a:pt x="5519103" y="8479896"/>
                </a:lnTo>
                <a:lnTo>
                  <a:pt x="5552664" y="8449304"/>
                </a:lnTo>
                <a:lnTo>
                  <a:pt x="5584768" y="8417200"/>
                </a:lnTo>
                <a:lnTo>
                  <a:pt x="5615360" y="8383639"/>
                </a:lnTo>
                <a:lnTo>
                  <a:pt x="5644383" y="8348677"/>
                </a:lnTo>
                <a:lnTo>
                  <a:pt x="5671782" y="8312371"/>
                </a:lnTo>
                <a:lnTo>
                  <a:pt x="5697500" y="8274775"/>
                </a:lnTo>
                <a:lnTo>
                  <a:pt x="5721483" y="8235947"/>
                </a:lnTo>
                <a:lnTo>
                  <a:pt x="5743673" y="8195941"/>
                </a:lnTo>
                <a:lnTo>
                  <a:pt x="5764015" y="8154814"/>
                </a:lnTo>
                <a:lnTo>
                  <a:pt x="5782453" y="8112622"/>
                </a:lnTo>
                <a:lnTo>
                  <a:pt x="5798932" y="8069420"/>
                </a:lnTo>
                <a:lnTo>
                  <a:pt x="5813394" y="8025264"/>
                </a:lnTo>
                <a:lnTo>
                  <a:pt x="5825785" y="7980211"/>
                </a:lnTo>
                <a:lnTo>
                  <a:pt x="5836049" y="7934317"/>
                </a:lnTo>
                <a:lnTo>
                  <a:pt x="5844129" y="7887636"/>
                </a:lnTo>
                <a:lnTo>
                  <a:pt x="5849969" y="7840226"/>
                </a:lnTo>
                <a:lnTo>
                  <a:pt x="5853515" y="7792141"/>
                </a:lnTo>
                <a:lnTo>
                  <a:pt x="5854709" y="7743439"/>
                </a:lnTo>
                <a:lnTo>
                  <a:pt x="5854709" y="975805"/>
                </a:lnTo>
                <a:lnTo>
                  <a:pt x="5853515" y="927103"/>
                </a:lnTo>
                <a:lnTo>
                  <a:pt x="5849969" y="879018"/>
                </a:lnTo>
                <a:lnTo>
                  <a:pt x="5844129" y="831608"/>
                </a:lnTo>
                <a:lnTo>
                  <a:pt x="5836049" y="784928"/>
                </a:lnTo>
                <a:lnTo>
                  <a:pt x="5825785" y="739033"/>
                </a:lnTo>
                <a:lnTo>
                  <a:pt x="5813394" y="693980"/>
                </a:lnTo>
                <a:lnTo>
                  <a:pt x="5798932" y="649825"/>
                </a:lnTo>
                <a:lnTo>
                  <a:pt x="5782453" y="606623"/>
                </a:lnTo>
                <a:lnTo>
                  <a:pt x="5764015" y="564430"/>
                </a:lnTo>
                <a:lnTo>
                  <a:pt x="5743673" y="523303"/>
                </a:lnTo>
                <a:lnTo>
                  <a:pt x="5721483" y="483298"/>
                </a:lnTo>
                <a:lnTo>
                  <a:pt x="5697500" y="444469"/>
                </a:lnTo>
                <a:lnTo>
                  <a:pt x="5671782" y="406873"/>
                </a:lnTo>
                <a:lnTo>
                  <a:pt x="5644383" y="370567"/>
                </a:lnTo>
                <a:lnTo>
                  <a:pt x="5615360" y="335605"/>
                </a:lnTo>
                <a:lnTo>
                  <a:pt x="5584768" y="302044"/>
                </a:lnTo>
                <a:lnTo>
                  <a:pt x="5552664" y="269940"/>
                </a:lnTo>
                <a:lnTo>
                  <a:pt x="5519103" y="239348"/>
                </a:lnTo>
                <a:lnTo>
                  <a:pt x="5484141" y="210325"/>
                </a:lnTo>
                <a:lnTo>
                  <a:pt x="5447835" y="182926"/>
                </a:lnTo>
                <a:lnTo>
                  <a:pt x="5410239" y="157208"/>
                </a:lnTo>
                <a:lnTo>
                  <a:pt x="5371411" y="133226"/>
                </a:lnTo>
                <a:lnTo>
                  <a:pt x="5331405" y="111036"/>
                </a:lnTo>
                <a:lnTo>
                  <a:pt x="5290278" y="90693"/>
                </a:lnTo>
                <a:lnTo>
                  <a:pt x="5248086" y="72255"/>
                </a:lnTo>
                <a:lnTo>
                  <a:pt x="5204884" y="55777"/>
                </a:lnTo>
                <a:lnTo>
                  <a:pt x="5160728" y="41314"/>
                </a:lnTo>
                <a:lnTo>
                  <a:pt x="5115676" y="28923"/>
                </a:lnTo>
                <a:lnTo>
                  <a:pt x="5069781" y="18660"/>
                </a:lnTo>
                <a:lnTo>
                  <a:pt x="5023100" y="10580"/>
                </a:lnTo>
                <a:lnTo>
                  <a:pt x="4975690" y="4739"/>
                </a:lnTo>
                <a:lnTo>
                  <a:pt x="4927606" y="1194"/>
                </a:lnTo>
                <a:lnTo>
                  <a:pt x="4878903" y="0"/>
                </a:lnTo>
                <a:close/>
              </a:path>
            </a:pathLst>
          </a:custGeom>
          <a:solidFill>
            <a:srgbClr val="F0718B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20508" y="1927487"/>
            <a:ext cx="5855335" cy="8719820"/>
          </a:xfrm>
          <a:custGeom>
            <a:avLst/>
            <a:gdLst/>
            <a:ahLst/>
            <a:cxnLst/>
            <a:rect l="l" t="t" r="r" b="b"/>
            <a:pathLst>
              <a:path w="5855334" h="8719820">
                <a:moveTo>
                  <a:pt x="0" y="975805"/>
                </a:moveTo>
                <a:lnTo>
                  <a:pt x="1194" y="927103"/>
                </a:lnTo>
                <a:lnTo>
                  <a:pt x="4739" y="879018"/>
                </a:lnTo>
                <a:lnTo>
                  <a:pt x="10580" y="831608"/>
                </a:lnTo>
                <a:lnTo>
                  <a:pt x="18660" y="784928"/>
                </a:lnTo>
                <a:lnTo>
                  <a:pt x="28923" y="739033"/>
                </a:lnTo>
                <a:lnTo>
                  <a:pt x="41314" y="693980"/>
                </a:lnTo>
                <a:lnTo>
                  <a:pt x="55777" y="649825"/>
                </a:lnTo>
                <a:lnTo>
                  <a:pt x="72255" y="606623"/>
                </a:lnTo>
                <a:lnTo>
                  <a:pt x="90693" y="564430"/>
                </a:lnTo>
                <a:lnTo>
                  <a:pt x="111036" y="523303"/>
                </a:lnTo>
                <a:lnTo>
                  <a:pt x="133226" y="483298"/>
                </a:lnTo>
                <a:lnTo>
                  <a:pt x="157208" y="444469"/>
                </a:lnTo>
                <a:lnTo>
                  <a:pt x="182926" y="406874"/>
                </a:lnTo>
                <a:lnTo>
                  <a:pt x="210325" y="370567"/>
                </a:lnTo>
                <a:lnTo>
                  <a:pt x="239348" y="335605"/>
                </a:lnTo>
                <a:lnTo>
                  <a:pt x="269940" y="302044"/>
                </a:lnTo>
                <a:lnTo>
                  <a:pt x="302044" y="269940"/>
                </a:lnTo>
                <a:lnTo>
                  <a:pt x="335605" y="239348"/>
                </a:lnTo>
                <a:lnTo>
                  <a:pt x="370567" y="210325"/>
                </a:lnTo>
                <a:lnTo>
                  <a:pt x="406874" y="182926"/>
                </a:lnTo>
                <a:lnTo>
                  <a:pt x="444469" y="157208"/>
                </a:lnTo>
                <a:lnTo>
                  <a:pt x="483298" y="133226"/>
                </a:lnTo>
                <a:lnTo>
                  <a:pt x="523303" y="111036"/>
                </a:lnTo>
                <a:lnTo>
                  <a:pt x="564430" y="90693"/>
                </a:lnTo>
                <a:lnTo>
                  <a:pt x="606623" y="72255"/>
                </a:lnTo>
                <a:lnTo>
                  <a:pt x="649825" y="55777"/>
                </a:lnTo>
                <a:lnTo>
                  <a:pt x="693980" y="41314"/>
                </a:lnTo>
                <a:lnTo>
                  <a:pt x="739033" y="28923"/>
                </a:lnTo>
                <a:lnTo>
                  <a:pt x="784928" y="18660"/>
                </a:lnTo>
                <a:lnTo>
                  <a:pt x="831608" y="10580"/>
                </a:lnTo>
                <a:lnTo>
                  <a:pt x="879018" y="4739"/>
                </a:lnTo>
                <a:lnTo>
                  <a:pt x="927103" y="1194"/>
                </a:lnTo>
                <a:lnTo>
                  <a:pt x="975805" y="0"/>
                </a:lnTo>
                <a:lnTo>
                  <a:pt x="4878903" y="0"/>
                </a:lnTo>
                <a:lnTo>
                  <a:pt x="4927606" y="1194"/>
                </a:lnTo>
                <a:lnTo>
                  <a:pt x="4975690" y="4739"/>
                </a:lnTo>
                <a:lnTo>
                  <a:pt x="5023101" y="10580"/>
                </a:lnTo>
                <a:lnTo>
                  <a:pt x="5069781" y="18660"/>
                </a:lnTo>
                <a:lnTo>
                  <a:pt x="5115676" y="28923"/>
                </a:lnTo>
                <a:lnTo>
                  <a:pt x="5160729" y="41314"/>
                </a:lnTo>
                <a:lnTo>
                  <a:pt x="5204884" y="55777"/>
                </a:lnTo>
                <a:lnTo>
                  <a:pt x="5248086" y="72255"/>
                </a:lnTo>
                <a:lnTo>
                  <a:pt x="5290278" y="90693"/>
                </a:lnTo>
                <a:lnTo>
                  <a:pt x="5331405" y="111036"/>
                </a:lnTo>
                <a:lnTo>
                  <a:pt x="5371411" y="133226"/>
                </a:lnTo>
                <a:lnTo>
                  <a:pt x="5410239" y="157208"/>
                </a:lnTo>
                <a:lnTo>
                  <a:pt x="5447835" y="182926"/>
                </a:lnTo>
                <a:lnTo>
                  <a:pt x="5484142" y="210325"/>
                </a:lnTo>
                <a:lnTo>
                  <a:pt x="5519103" y="239348"/>
                </a:lnTo>
                <a:lnTo>
                  <a:pt x="5552664" y="269940"/>
                </a:lnTo>
                <a:lnTo>
                  <a:pt x="5584768" y="302044"/>
                </a:lnTo>
                <a:lnTo>
                  <a:pt x="5615360" y="335605"/>
                </a:lnTo>
                <a:lnTo>
                  <a:pt x="5644383" y="370567"/>
                </a:lnTo>
                <a:lnTo>
                  <a:pt x="5671782" y="406874"/>
                </a:lnTo>
                <a:lnTo>
                  <a:pt x="5697501" y="444469"/>
                </a:lnTo>
                <a:lnTo>
                  <a:pt x="5721483" y="483298"/>
                </a:lnTo>
                <a:lnTo>
                  <a:pt x="5743673" y="523303"/>
                </a:lnTo>
                <a:lnTo>
                  <a:pt x="5764015" y="564430"/>
                </a:lnTo>
                <a:lnTo>
                  <a:pt x="5782453" y="606623"/>
                </a:lnTo>
                <a:lnTo>
                  <a:pt x="5798932" y="649825"/>
                </a:lnTo>
                <a:lnTo>
                  <a:pt x="5813394" y="693980"/>
                </a:lnTo>
                <a:lnTo>
                  <a:pt x="5825785" y="739033"/>
                </a:lnTo>
                <a:lnTo>
                  <a:pt x="5836049" y="784928"/>
                </a:lnTo>
                <a:lnTo>
                  <a:pt x="5844129" y="831608"/>
                </a:lnTo>
                <a:lnTo>
                  <a:pt x="5849969" y="879018"/>
                </a:lnTo>
                <a:lnTo>
                  <a:pt x="5853515" y="927103"/>
                </a:lnTo>
                <a:lnTo>
                  <a:pt x="5854709" y="975805"/>
                </a:lnTo>
                <a:lnTo>
                  <a:pt x="5854709" y="7743439"/>
                </a:lnTo>
                <a:lnTo>
                  <a:pt x="5853515" y="7792142"/>
                </a:lnTo>
                <a:lnTo>
                  <a:pt x="5849969" y="7840226"/>
                </a:lnTo>
                <a:lnTo>
                  <a:pt x="5844129" y="7887637"/>
                </a:lnTo>
                <a:lnTo>
                  <a:pt x="5836049" y="7934317"/>
                </a:lnTo>
                <a:lnTo>
                  <a:pt x="5825785" y="7980212"/>
                </a:lnTo>
                <a:lnTo>
                  <a:pt x="5813394" y="8025265"/>
                </a:lnTo>
                <a:lnTo>
                  <a:pt x="5798932" y="8069420"/>
                </a:lnTo>
                <a:lnTo>
                  <a:pt x="5782453" y="8112622"/>
                </a:lnTo>
                <a:lnTo>
                  <a:pt x="5764015" y="8154814"/>
                </a:lnTo>
                <a:lnTo>
                  <a:pt x="5743673" y="8195941"/>
                </a:lnTo>
                <a:lnTo>
                  <a:pt x="5721483" y="8235947"/>
                </a:lnTo>
                <a:lnTo>
                  <a:pt x="5697501" y="8274775"/>
                </a:lnTo>
                <a:lnTo>
                  <a:pt x="5671782" y="8312371"/>
                </a:lnTo>
                <a:lnTo>
                  <a:pt x="5644383" y="8348678"/>
                </a:lnTo>
                <a:lnTo>
                  <a:pt x="5615360" y="8383639"/>
                </a:lnTo>
                <a:lnTo>
                  <a:pt x="5584768" y="8417200"/>
                </a:lnTo>
                <a:lnTo>
                  <a:pt x="5552664" y="8449304"/>
                </a:lnTo>
                <a:lnTo>
                  <a:pt x="5519103" y="8479896"/>
                </a:lnTo>
                <a:lnTo>
                  <a:pt x="5484142" y="8508919"/>
                </a:lnTo>
                <a:lnTo>
                  <a:pt x="5447835" y="8536318"/>
                </a:lnTo>
                <a:lnTo>
                  <a:pt x="5410239" y="8562037"/>
                </a:lnTo>
                <a:lnTo>
                  <a:pt x="5371411" y="8586019"/>
                </a:lnTo>
                <a:lnTo>
                  <a:pt x="5331405" y="8608209"/>
                </a:lnTo>
                <a:lnTo>
                  <a:pt x="5290278" y="8628551"/>
                </a:lnTo>
                <a:lnTo>
                  <a:pt x="5248086" y="8646989"/>
                </a:lnTo>
                <a:lnTo>
                  <a:pt x="5204884" y="8663468"/>
                </a:lnTo>
                <a:lnTo>
                  <a:pt x="5160729" y="8677930"/>
                </a:lnTo>
                <a:lnTo>
                  <a:pt x="5115676" y="8690321"/>
                </a:lnTo>
                <a:lnTo>
                  <a:pt x="5069781" y="8700585"/>
                </a:lnTo>
                <a:lnTo>
                  <a:pt x="5023101" y="8708665"/>
                </a:lnTo>
                <a:lnTo>
                  <a:pt x="4975690" y="8714505"/>
                </a:lnTo>
                <a:lnTo>
                  <a:pt x="4927606" y="8718051"/>
                </a:lnTo>
                <a:lnTo>
                  <a:pt x="4878903" y="8719245"/>
                </a:lnTo>
                <a:lnTo>
                  <a:pt x="975805" y="8719245"/>
                </a:lnTo>
                <a:lnTo>
                  <a:pt x="927103" y="8718051"/>
                </a:lnTo>
                <a:lnTo>
                  <a:pt x="879018" y="8714505"/>
                </a:lnTo>
                <a:lnTo>
                  <a:pt x="831608" y="8708665"/>
                </a:lnTo>
                <a:lnTo>
                  <a:pt x="784928" y="8700585"/>
                </a:lnTo>
                <a:lnTo>
                  <a:pt x="739033" y="8690321"/>
                </a:lnTo>
                <a:lnTo>
                  <a:pt x="693980" y="8677930"/>
                </a:lnTo>
                <a:lnTo>
                  <a:pt x="649825" y="8663468"/>
                </a:lnTo>
                <a:lnTo>
                  <a:pt x="606623" y="8646989"/>
                </a:lnTo>
                <a:lnTo>
                  <a:pt x="564430" y="8628551"/>
                </a:lnTo>
                <a:lnTo>
                  <a:pt x="523303" y="8608209"/>
                </a:lnTo>
                <a:lnTo>
                  <a:pt x="483298" y="8586019"/>
                </a:lnTo>
                <a:lnTo>
                  <a:pt x="444469" y="8562037"/>
                </a:lnTo>
                <a:lnTo>
                  <a:pt x="406874" y="8536318"/>
                </a:lnTo>
                <a:lnTo>
                  <a:pt x="370567" y="8508919"/>
                </a:lnTo>
                <a:lnTo>
                  <a:pt x="335605" y="8479896"/>
                </a:lnTo>
                <a:lnTo>
                  <a:pt x="302044" y="8449304"/>
                </a:lnTo>
                <a:lnTo>
                  <a:pt x="269940" y="8417200"/>
                </a:lnTo>
                <a:lnTo>
                  <a:pt x="239348" y="8383639"/>
                </a:lnTo>
                <a:lnTo>
                  <a:pt x="210325" y="8348678"/>
                </a:lnTo>
                <a:lnTo>
                  <a:pt x="182926" y="8312371"/>
                </a:lnTo>
                <a:lnTo>
                  <a:pt x="157208" y="8274775"/>
                </a:lnTo>
                <a:lnTo>
                  <a:pt x="133226" y="8235947"/>
                </a:lnTo>
                <a:lnTo>
                  <a:pt x="111036" y="8195941"/>
                </a:lnTo>
                <a:lnTo>
                  <a:pt x="90693" y="8154814"/>
                </a:lnTo>
                <a:lnTo>
                  <a:pt x="72255" y="8112622"/>
                </a:lnTo>
                <a:lnTo>
                  <a:pt x="55777" y="8069420"/>
                </a:lnTo>
                <a:lnTo>
                  <a:pt x="41314" y="8025265"/>
                </a:lnTo>
                <a:lnTo>
                  <a:pt x="28923" y="7980212"/>
                </a:lnTo>
                <a:lnTo>
                  <a:pt x="18660" y="7934317"/>
                </a:lnTo>
                <a:lnTo>
                  <a:pt x="10580" y="7887637"/>
                </a:lnTo>
                <a:lnTo>
                  <a:pt x="4739" y="7840226"/>
                </a:lnTo>
                <a:lnTo>
                  <a:pt x="1194" y="7792142"/>
                </a:lnTo>
                <a:lnTo>
                  <a:pt x="0" y="7743439"/>
                </a:lnTo>
                <a:lnTo>
                  <a:pt x="0" y="975805"/>
                </a:lnTo>
                <a:close/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9057284" y="2951649"/>
            <a:ext cx="1977389" cy="528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00" spc="-15" b="1">
                <a:solidFill>
                  <a:srgbClr val="262262"/>
                </a:solidFill>
                <a:latin typeface="Arial"/>
                <a:cs typeface="Arial"/>
              </a:rPr>
              <a:t>B</a:t>
            </a:r>
            <a:r>
              <a:rPr dirty="0" sz="3300" b="1">
                <a:solidFill>
                  <a:srgbClr val="262262"/>
                </a:solidFill>
                <a:latin typeface="Arial"/>
                <a:cs typeface="Arial"/>
              </a:rPr>
              <a:t>I</a:t>
            </a:r>
            <a:r>
              <a:rPr dirty="0" sz="3300" b="1">
                <a:solidFill>
                  <a:srgbClr val="262262"/>
                </a:solidFill>
                <a:latin typeface="Arial"/>
                <a:cs typeface="Arial"/>
              </a:rPr>
              <a:t>O</a:t>
            </a:r>
            <a:r>
              <a:rPr dirty="0" sz="3300" spc="-15" b="1">
                <a:solidFill>
                  <a:srgbClr val="262262"/>
                </a:solidFill>
                <a:latin typeface="Arial"/>
                <a:cs typeface="Arial"/>
              </a:rPr>
              <a:t>BANK</a:t>
            </a:r>
            <a:endParaRPr sz="3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35361" y="4094952"/>
            <a:ext cx="4819650" cy="7289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169545">
              <a:lnSpc>
                <a:spcPct val="100000"/>
              </a:lnSpc>
              <a:spcBef>
                <a:spcPts val="105"/>
              </a:spcBef>
            </a:pPr>
            <a:r>
              <a:rPr dirty="0" sz="2300">
                <a:solidFill>
                  <a:srgbClr val="262262"/>
                </a:solidFill>
                <a:latin typeface="Arial"/>
                <a:cs typeface="Arial"/>
              </a:rPr>
              <a:t>Repository for processing, storing,  and sharing biosamples (35+M</a:t>
            </a:r>
            <a:r>
              <a:rPr dirty="0" sz="2300" spc="55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262262"/>
                </a:solidFill>
                <a:latin typeface="Arial"/>
                <a:cs typeface="Arial"/>
              </a:rPr>
              <a:t>vials)</a:t>
            </a:r>
            <a:endParaRPr sz="2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74972" y="5401541"/>
            <a:ext cx="1541145" cy="377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5" i="1">
                <a:solidFill>
                  <a:srgbClr val="262262"/>
                </a:solidFill>
                <a:latin typeface="Arial"/>
                <a:cs typeface="Arial"/>
              </a:rPr>
              <a:t>Mayo</a:t>
            </a:r>
            <a:r>
              <a:rPr dirty="0" sz="2300" spc="-20" i="1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2300" spc="-5" i="1">
                <a:solidFill>
                  <a:srgbClr val="262262"/>
                </a:solidFill>
                <a:latin typeface="Arial"/>
                <a:cs typeface="Arial"/>
              </a:rPr>
              <a:t>Clinic</a:t>
            </a:r>
            <a:endParaRPr sz="2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04076" y="6787783"/>
            <a:ext cx="4884420" cy="13823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0" b="1">
                <a:solidFill>
                  <a:srgbClr val="171919"/>
                </a:solidFill>
                <a:latin typeface="Arial"/>
                <a:cs typeface="Arial"/>
              </a:rPr>
              <a:t>Delia Olufokunbi Sam,</a:t>
            </a:r>
            <a:r>
              <a:rPr dirty="0" sz="2950" spc="-15" b="1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 b="1">
                <a:solidFill>
                  <a:srgbClr val="171919"/>
                </a:solidFill>
                <a:latin typeface="Arial"/>
                <a:cs typeface="Arial"/>
              </a:rPr>
              <a:t>PhD</a:t>
            </a:r>
            <a:endParaRPr sz="2950">
              <a:latin typeface="Arial"/>
              <a:cs typeface="Arial"/>
            </a:endParaRPr>
          </a:p>
          <a:p>
            <a:pPr algn="ctr" marL="739140" marR="728345">
              <a:lnSpc>
                <a:spcPct val="100600"/>
              </a:lnSpc>
            </a:pPr>
            <a:r>
              <a:rPr dirty="0" sz="2950" spc="-25">
                <a:solidFill>
                  <a:srgbClr val="171919"/>
                </a:solidFill>
                <a:latin typeface="Arial"/>
                <a:cs typeface="Arial"/>
              </a:rPr>
              <a:t>Valerie </a:t>
            </a:r>
            <a:r>
              <a:rPr dirty="0" sz="2950" spc="0">
                <a:solidFill>
                  <a:srgbClr val="171919"/>
                </a:solidFill>
                <a:latin typeface="Arial"/>
                <a:cs typeface="Arial"/>
              </a:rPr>
              <a:t>Bartlett,</a:t>
            </a:r>
            <a:r>
              <a:rPr dirty="0" sz="2950" spc="-35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ESA  Sam </a:t>
            </a:r>
            <a:r>
              <a:rPr dirty="0" sz="2950" spc="-20">
                <a:solidFill>
                  <a:srgbClr val="171919"/>
                </a:solidFill>
                <a:latin typeface="Arial"/>
                <a:cs typeface="Arial"/>
              </a:rPr>
              <a:t>Butler,</a:t>
            </a:r>
            <a:r>
              <a:rPr dirty="0" sz="2950" spc="-30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ESA</a:t>
            </a:r>
            <a:endParaRPr sz="2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02164" y="8596964"/>
            <a:ext cx="2286635" cy="13823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600"/>
              </a:lnSpc>
              <a:spcBef>
                <a:spcPts val="95"/>
              </a:spcBef>
            </a:pPr>
            <a:r>
              <a:rPr dirty="0" sz="2950" spc="0">
                <a:solidFill>
                  <a:srgbClr val="171919"/>
                </a:solidFill>
                <a:latin typeface="Arial"/>
                <a:cs typeface="Arial"/>
              </a:rPr>
              <a:t>U24:</a:t>
            </a:r>
            <a:r>
              <a:rPr dirty="0" sz="2950" spc="-90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171919"/>
                </a:solidFill>
                <a:latin typeface="Arial"/>
                <a:cs typeface="Arial"/>
              </a:rPr>
              <a:t>Biobank 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SEP  </a:t>
            </a:r>
            <a:r>
              <a:rPr dirty="0" sz="2950">
                <a:solidFill>
                  <a:srgbClr val="171919"/>
                </a:solidFill>
                <a:latin typeface="Arial"/>
                <a:cs typeface="Arial"/>
              </a:rPr>
              <a:t>4/18/2016</a:t>
            </a:r>
            <a:endParaRPr sz="295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481956" y="1927488"/>
            <a:ext cx="5857240" cy="8594090"/>
          </a:xfrm>
          <a:custGeom>
            <a:avLst/>
            <a:gdLst/>
            <a:ahLst/>
            <a:cxnLst/>
            <a:rect l="l" t="t" r="r" b="b"/>
            <a:pathLst>
              <a:path w="5857240" h="8594090">
                <a:moveTo>
                  <a:pt x="4880651" y="0"/>
                </a:moveTo>
                <a:lnTo>
                  <a:pt x="976151" y="0"/>
                </a:lnTo>
                <a:lnTo>
                  <a:pt x="927431" y="1194"/>
                </a:lnTo>
                <a:lnTo>
                  <a:pt x="879330" y="4741"/>
                </a:lnTo>
                <a:lnTo>
                  <a:pt x="831903" y="10584"/>
                </a:lnTo>
                <a:lnTo>
                  <a:pt x="785206" y="18666"/>
                </a:lnTo>
                <a:lnTo>
                  <a:pt x="739295" y="28934"/>
                </a:lnTo>
                <a:lnTo>
                  <a:pt x="694226" y="41329"/>
                </a:lnTo>
                <a:lnTo>
                  <a:pt x="650056" y="55797"/>
                </a:lnTo>
                <a:lnTo>
                  <a:pt x="606839" y="72281"/>
                </a:lnTo>
                <a:lnTo>
                  <a:pt x="564631" y="90726"/>
                </a:lnTo>
                <a:lnTo>
                  <a:pt x="523490" y="111075"/>
                </a:lnTo>
                <a:lnTo>
                  <a:pt x="483470" y="133273"/>
                </a:lnTo>
                <a:lnTo>
                  <a:pt x="444627" y="157264"/>
                </a:lnTo>
                <a:lnTo>
                  <a:pt x="407019" y="182992"/>
                </a:lnTo>
                <a:lnTo>
                  <a:pt x="370699" y="210400"/>
                </a:lnTo>
                <a:lnTo>
                  <a:pt x="335725" y="239434"/>
                </a:lnTo>
                <a:lnTo>
                  <a:pt x="302152" y="270036"/>
                </a:lnTo>
                <a:lnTo>
                  <a:pt x="270036" y="302152"/>
                </a:lnTo>
                <a:lnTo>
                  <a:pt x="239434" y="335725"/>
                </a:lnTo>
                <a:lnTo>
                  <a:pt x="210400" y="370699"/>
                </a:lnTo>
                <a:lnTo>
                  <a:pt x="182992" y="407019"/>
                </a:lnTo>
                <a:lnTo>
                  <a:pt x="157264" y="444627"/>
                </a:lnTo>
                <a:lnTo>
                  <a:pt x="133273" y="483470"/>
                </a:lnTo>
                <a:lnTo>
                  <a:pt x="111075" y="523490"/>
                </a:lnTo>
                <a:lnTo>
                  <a:pt x="90726" y="564631"/>
                </a:lnTo>
                <a:lnTo>
                  <a:pt x="72281" y="606839"/>
                </a:lnTo>
                <a:lnTo>
                  <a:pt x="55797" y="650056"/>
                </a:lnTo>
                <a:lnTo>
                  <a:pt x="41329" y="694226"/>
                </a:lnTo>
                <a:lnTo>
                  <a:pt x="28934" y="739295"/>
                </a:lnTo>
                <a:lnTo>
                  <a:pt x="18666" y="785206"/>
                </a:lnTo>
                <a:lnTo>
                  <a:pt x="10584" y="831903"/>
                </a:lnTo>
                <a:lnTo>
                  <a:pt x="4741" y="879330"/>
                </a:lnTo>
                <a:lnTo>
                  <a:pt x="1194" y="927431"/>
                </a:lnTo>
                <a:lnTo>
                  <a:pt x="0" y="976151"/>
                </a:lnTo>
                <a:lnTo>
                  <a:pt x="0" y="7617456"/>
                </a:lnTo>
                <a:lnTo>
                  <a:pt x="1194" y="7666175"/>
                </a:lnTo>
                <a:lnTo>
                  <a:pt x="4741" y="7714277"/>
                </a:lnTo>
                <a:lnTo>
                  <a:pt x="10584" y="7761704"/>
                </a:lnTo>
                <a:lnTo>
                  <a:pt x="18666" y="7808401"/>
                </a:lnTo>
                <a:lnTo>
                  <a:pt x="28934" y="7854311"/>
                </a:lnTo>
                <a:lnTo>
                  <a:pt x="41329" y="7899380"/>
                </a:lnTo>
                <a:lnTo>
                  <a:pt x="55797" y="7943551"/>
                </a:lnTo>
                <a:lnTo>
                  <a:pt x="72281" y="7986768"/>
                </a:lnTo>
                <a:lnTo>
                  <a:pt x="90726" y="8028975"/>
                </a:lnTo>
                <a:lnTo>
                  <a:pt x="111075" y="8070117"/>
                </a:lnTo>
                <a:lnTo>
                  <a:pt x="133273" y="8110137"/>
                </a:lnTo>
                <a:lnTo>
                  <a:pt x="157264" y="8148979"/>
                </a:lnTo>
                <a:lnTo>
                  <a:pt x="182992" y="8186588"/>
                </a:lnTo>
                <a:lnTo>
                  <a:pt x="210400" y="8222908"/>
                </a:lnTo>
                <a:lnTo>
                  <a:pt x="239434" y="8257882"/>
                </a:lnTo>
                <a:lnTo>
                  <a:pt x="270036" y="8291455"/>
                </a:lnTo>
                <a:lnTo>
                  <a:pt x="302152" y="8323570"/>
                </a:lnTo>
                <a:lnTo>
                  <a:pt x="335725" y="8354173"/>
                </a:lnTo>
                <a:lnTo>
                  <a:pt x="370699" y="8383206"/>
                </a:lnTo>
                <a:lnTo>
                  <a:pt x="407019" y="8410615"/>
                </a:lnTo>
                <a:lnTo>
                  <a:pt x="444627" y="8436343"/>
                </a:lnTo>
                <a:lnTo>
                  <a:pt x="483470" y="8460333"/>
                </a:lnTo>
                <a:lnTo>
                  <a:pt x="523490" y="8482531"/>
                </a:lnTo>
                <a:lnTo>
                  <a:pt x="564631" y="8502881"/>
                </a:lnTo>
                <a:lnTo>
                  <a:pt x="606839" y="8521326"/>
                </a:lnTo>
                <a:lnTo>
                  <a:pt x="650056" y="8537810"/>
                </a:lnTo>
                <a:lnTo>
                  <a:pt x="694226" y="8552278"/>
                </a:lnTo>
                <a:lnTo>
                  <a:pt x="739295" y="8564673"/>
                </a:lnTo>
                <a:lnTo>
                  <a:pt x="785206" y="8574940"/>
                </a:lnTo>
                <a:lnTo>
                  <a:pt x="831903" y="8583023"/>
                </a:lnTo>
                <a:lnTo>
                  <a:pt x="879330" y="8588866"/>
                </a:lnTo>
                <a:lnTo>
                  <a:pt x="927431" y="8592413"/>
                </a:lnTo>
                <a:lnTo>
                  <a:pt x="976151" y="8593607"/>
                </a:lnTo>
                <a:lnTo>
                  <a:pt x="4880651" y="8593607"/>
                </a:lnTo>
                <a:lnTo>
                  <a:pt x="4929371" y="8592413"/>
                </a:lnTo>
                <a:lnTo>
                  <a:pt x="4977472" y="8588866"/>
                </a:lnTo>
                <a:lnTo>
                  <a:pt x="5024899" y="8583023"/>
                </a:lnTo>
                <a:lnTo>
                  <a:pt x="5071596" y="8574940"/>
                </a:lnTo>
                <a:lnTo>
                  <a:pt x="5117507" y="8564673"/>
                </a:lnTo>
                <a:lnTo>
                  <a:pt x="5162576" y="8552278"/>
                </a:lnTo>
                <a:lnTo>
                  <a:pt x="5206747" y="8537810"/>
                </a:lnTo>
                <a:lnTo>
                  <a:pt x="5249964" y="8521326"/>
                </a:lnTo>
                <a:lnTo>
                  <a:pt x="5292171" y="8502881"/>
                </a:lnTo>
                <a:lnTo>
                  <a:pt x="5333313" y="8482531"/>
                </a:lnTo>
                <a:lnTo>
                  <a:pt x="5373333" y="8460333"/>
                </a:lnTo>
                <a:lnTo>
                  <a:pt x="5412175" y="8436343"/>
                </a:lnTo>
                <a:lnTo>
                  <a:pt x="5449784" y="8410615"/>
                </a:lnTo>
                <a:lnTo>
                  <a:pt x="5486103" y="8383206"/>
                </a:lnTo>
                <a:lnTo>
                  <a:pt x="5521077" y="8354173"/>
                </a:lnTo>
                <a:lnTo>
                  <a:pt x="5554650" y="8323570"/>
                </a:lnTo>
                <a:lnTo>
                  <a:pt x="5586766" y="8291455"/>
                </a:lnTo>
                <a:lnTo>
                  <a:pt x="5617368" y="8257882"/>
                </a:lnTo>
                <a:lnTo>
                  <a:pt x="5646402" y="8222908"/>
                </a:lnTo>
                <a:lnTo>
                  <a:pt x="5673810" y="8186588"/>
                </a:lnTo>
                <a:lnTo>
                  <a:pt x="5699538" y="8148979"/>
                </a:lnTo>
                <a:lnTo>
                  <a:pt x="5723529" y="8110137"/>
                </a:lnTo>
                <a:lnTo>
                  <a:pt x="5745727" y="8070117"/>
                </a:lnTo>
                <a:lnTo>
                  <a:pt x="5766076" y="8028975"/>
                </a:lnTo>
                <a:lnTo>
                  <a:pt x="5784521" y="7986768"/>
                </a:lnTo>
                <a:lnTo>
                  <a:pt x="5801005" y="7943551"/>
                </a:lnTo>
                <a:lnTo>
                  <a:pt x="5815473" y="7899380"/>
                </a:lnTo>
                <a:lnTo>
                  <a:pt x="5827869" y="7854311"/>
                </a:lnTo>
                <a:lnTo>
                  <a:pt x="5838136" y="7808401"/>
                </a:lnTo>
                <a:lnTo>
                  <a:pt x="5846219" y="7761704"/>
                </a:lnTo>
                <a:lnTo>
                  <a:pt x="5852062" y="7714277"/>
                </a:lnTo>
                <a:lnTo>
                  <a:pt x="5855608" y="7666175"/>
                </a:lnTo>
                <a:lnTo>
                  <a:pt x="5856803" y="7617456"/>
                </a:lnTo>
                <a:lnTo>
                  <a:pt x="5856803" y="976151"/>
                </a:lnTo>
                <a:lnTo>
                  <a:pt x="5855608" y="927431"/>
                </a:lnTo>
                <a:lnTo>
                  <a:pt x="5852062" y="879330"/>
                </a:lnTo>
                <a:lnTo>
                  <a:pt x="5846219" y="831903"/>
                </a:lnTo>
                <a:lnTo>
                  <a:pt x="5838136" y="785206"/>
                </a:lnTo>
                <a:lnTo>
                  <a:pt x="5827869" y="739295"/>
                </a:lnTo>
                <a:lnTo>
                  <a:pt x="5815473" y="694226"/>
                </a:lnTo>
                <a:lnTo>
                  <a:pt x="5801005" y="650056"/>
                </a:lnTo>
                <a:lnTo>
                  <a:pt x="5784521" y="606839"/>
                </a:lnTo>
                <a:lnTo>
                  <a:pt x="5766076" y="564631"/>
                </a:lnTo>
                <a:lnTo>
                  <a:pt x="5745727" y="523490"/>
                </a:lnTo>
                <a:lnTo>
                  <a:pt x="5723529" y="483470"/>
                </a:lnTo>
                <a:lnTo>
                  <a:pt x="5699538" y="444627"/>
                </a:lnTo>
                <a:lnTo>
                  <a:pt x="5673810" y="407019"/>
                </a:lnTo>
                <a:lnTo>
                  <a:pt x="5646402" y="370699"/>
                </a:lnTo>
                <a:lnTo>
                  <a:pt x="5617368" y="335725"/>
                </a:lnTo>
                <a:lnTo>
                  <a:pt x="5586766" y="302152"/>
                </a:lnTo>
                <a:lnTo>
                  <a:pt x="5554650" y="270036"/>
                </a:lnTo>
                <a:lnTo>
                  <a:pt x="5521077" y="239434"/>
                </a:lnTo>
                <a:lnTo>
                  <a:pt x="5486103" y="210400"/>
                </a:lnTo>
                <a:lnTo>
                  <a:pt x="5449784" y="182992"/>
                </a:lnTo>
                <a:lnTo>
                  <a:pt x="5412175" y="157264"/>
                </a:lnTo>
                <a:lnTo>
                  <a:pt x="5373333" y="133273"/>
                </a:lnTo>
                <a:lnTo>
                  <a:pt x="5333313" y="111075"/>
                </a:lnTo>
                <a:lnTo>
                  <a:pt x="5292171" y="90726"/>
                </a:lnTo>
                <a:lnTo>
                  <a:pt x="5249964" y="72281"/>
                </a:lnTo>
                <a:lnTo>
                  <a:pt x="5206747" y="55797"/>
                </a:lnTo>
                <a:lnTo>
                  <a:pt x="5162576" y="41329"/>
                </a:lnTo>
                <a:lnTo>
                  <a:pt x="5117507" y="28934"/>
                </a:lnTo>
                <a:lnTo>
                  <a:pt x="5071596" y="18666"/>
                </a:lnTo>
                <a:lnTo>
                  <a:pt x="5024899" y="10584"/>
                </a:lnTo>
                <a:lnTo>
                  <a:pt x="4977472" y="4741"/>
                </a:lnTo>
                <a:lnTo>
                  <a:pt x="4929371" y="1194"/>
                </a:lnTo>
                <a:lnTo>
                  <a:pt x="4880651" y="0"/>
                </a:lnTo>
                <a:close/>
              </a:path>
            </a:pathLst>
          </a:custGeom>
          <a:solidFill>
            <a:srgbClr val="FFDD7F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3481956" y="1927488"/>
            <a:ext cx="5857240" cy="8594090"/>
          </a:xfrm>
          <a:custGeom>
            <a:avLst/>
            <a:gdLst/>
            <a:ahLst/>
            <a:cxnLst/>
            <a:rect l="l" t="t" r="r" b="b"/>
            <a:pathLst>
              <a:path w="5857240" h="8594090">
                <a:moveTo>
                  <a:pt x="0" y="976151"/>
                </a:moveTo>
                <a:lnTo>
                  <a:pt x="1194" y="927431"/>
                </a:lnTo>
                <a:lnTo>
                  <a:pt x="4741" y="879330"/>
                </a:lnTo>
                <a:lnTo>
                  <a:pt x="10584" y="831903"/>
                </a:lnTo>
                <a:lnTo>
                  <a:pt x="18666" y="785206"/>
                </a:lnTo>
                <a:lnTo>
                  <a:pt x="28934" y="739295"/>
                </a:lnTo>
                <a:lnTo>
                  <a:pt x="41329" y="694226"/>
                </a:lnTo>
                <a:lnTo>
                  <a:pt x="55797" y="650056"/>
                </a:lnTo>
                <a:lnTo>
                  <a:pt x="72281" y="606839"/>
                </a:lnTo>
                <a:lnTo>
                  <a:pt x="90726" y="564631"/>
                </a:lnTo>
                <a:lnTo>
                  <a:pt x="111075" y="523490"/>
                </a:lnTo>
                <a:lnTo>
                  <a:pt x="133273" y="483470"/>
                </a:lnTo>
                <a:lnTo>
                  <a:pt x="157264" y="444627"/>
                </a:lnTo>
                <a:lnTo>
                  <a:pt x="182992" y="407019"/>
                </a:lnTo>
                <a:lnTo>
                  <a:pt x="210400" y="370699"/>
                </a:lnTo>
                <a:lnTo>
                  <a:pt x="239434" y="335725"/>
                </a:lnTo>
                <a:lnTo>
                  <a:pt x="270036" y="302152"/>
                </a:lnTo>
                <a:lnTo>
                  <a:pt x="302152" y="270036"/>
                </a:lnTo>
                <a:lnTo>
                  <a:pt x="335725" y="239434"/>
                </a:lnTo>
                <a:lnTo>
                  <a:pt x="370699" y="210400"/>
                </a:lnTo>
                <a:lnTo>
                  <a:pt x="407019" y="182992"/>
                </a:lnTo>
                <a:lnTo>
                  <a:pt x="444627" y="157264"/>
                </a:lnTo>
                <a:lnTo>
                  <a:pt x="483470" y="133273"/>
                </a:lnTo>
                <a:lnTo>
                  <a:pt x="523490" y="111075"/>
                </a:lnTo>
                <a:lnTo>
                  <a:pt x="564631" y="90726"/>
                </a:lnTo>
                <a:lnTo>
                  <a:pt x="606839" y="72281"/>
                </a:lnTo>
                <a:lnTo>
                  <a:pt x="650056" y="55797"/>
                </a:lnTo>
                <a:lnTo>
                  <a:pt x="694226" y="41329"/>
                </a:lnTo>
                <a:lnTo>
                  <a:pt x="739295" y="28934"/>
                </a:lnTo>
                <a:lnTo>
                  <a:pt x="785206" y="18666"/>
                </a:lnTo>
                <a:lnTo>
                  <a:pt x="831903" y="10584"/>
                </a:lnTo>
                <a:lnTo>
                  <a:pt x="879330" y="4741"/>
                </a:lnTo>
                <a:lnTo>
                  <a:pt x="927431" y="1194"/>
                </a:lnTo>
                <a:lnTo>
                  <a:pt x="976151" y="0"/>
                </a:lnTo>
                <a:lnTo>
                  <a:pt x="4880652" y="0"/>
                </a:lnTo>
                <a:lnTo>
                  <a:pt x="4929371" y="1194"/>
                </a:lnTo>
                <a:lnTo>
                  <a:pt x="4977472" y="4741"/>
                </a:lnTo>
                <a:lnTo>
                  <a:pt x="5024899" y="10584"/>
                </a:lnTo>
                <a:lnTo>
                  <a:pt x="5071596" y="18666"/>
                </a:lnTo>
                <a:lnTo>
                  <a:pt x="5117507" y="28934"/>
                </a:lnTo>
                <a:lnTo>
                  <a:pt x="5162576" y="41329"/>
                </a:lnTo>
                <a:lnTo>
                  <a:pt x="5206747" y="55797"/>
                </a:lnTo>
                <a:lnTo>
                  <a:pt x="5249964" y="72281"/>
                </a:lnTo>
                <a:lnTo>
                  <a:pt x="5292171" y="90726"/>
                </a:lnTo>
                <a:lnTo>
                  <a:pt x="5333313" y="111075"/>
                </a:lnTo>
                <a:lnTo>
                  <a:pt x="5373333" y="133273"/>
                </a:lnTo>
                <a:lnTo>
                  <a:pt x="5412175" y="157264"/>
                </a:lnTo>
                <a:lnTo>
                  <a:pt x="5449784" y="182992"/>
                </a:lnTo>
                <a:lnTo>
                  <a:pt x="5486103" y="210400"/>
                </a:lnTo>
                <a:lnTo>
                  <a:pt x="5521077" y="239434"/>
                </a:lnTo>
                <a:lnTo>
                  <a:pt x="5554650" y="270036"/>
                </a:lnTo>
                <a:lnTo>
                  <a:pt x="5586766" y="302152"/>
                </a:lnTo>
                <a:lnTo>
                  <a:pt x="5617369" y="335725"/>
                </a:lnTo>
                <a:lnTo>
                  <a:pt x="5646402" y="370699"/>
                </a:lnTo>
                <a:lnTo>
                  <a:pt x="5673811" y="407019"/>
                </a:lnTo>
                <a:lnTo>
                  <a:pt x="5699538" y="444627"/>
                </a:lnTo>
                <a:lnTo>
                  <a:pt x="5723529" y="483470"/>
                </a:lnTo>
                <a:lnTo>
                  <a:pt x="5745727" y="523490"/>
                </a:lnTo>
                <a:lnTo>
                  <a:pt x="5766077" y="564631"/>
                </a:lnTo>
                <a:lnTo>
                  <a:pt x="5784521" y="606839"/>
                </a:lnTo>
                <a:lnTo>
                  <a:pt x="5801006" y="650056"/>
                </a:lnTo>
                <a:lnTo>
                  <a:pt x="5815473" y="694226"/>
                </a:lnTo>
                <a:lnTo>
                  <a:pt x="5827869" y="739295"/>
                </a:lnTo>
                <a:lnTo>
                  <a:pt x="5838136" y="785206"/>
                </a:lnTo>
                <a:lnTo>
                  <a:pt x="5846219" y="831903"/>
                </a:lnTo>
                <a:lnTo>
                  <a:pt x="5852062" y="879330"/>
                </a:lnTo>
                <a:lnTo>
                  <a:pt x="5855608" y="927431"/>
                </a:lnTo>
                <a:lnTo>
                  <a:pt x="5856803" y="976151"/>
                </a:lnTo>
                <a:lnTo>
                  <a:pt x="5856803" y="7617456"/>
                </a:lnTo>
                <a:lnTo>
                  <a:pt x="5855608" y="7666176"/>
                </a:lnTo>
                <a:lnTo>
                  <a:pt x="5852062" y="7714277"/>
                </a:lnTo>
                <a:lnTo>
                  <a:pt x="5846219" y="7761704"/>
                </a:lnTo>
                <a:lnTo>
                  <a:pt x="5838136" y="7808401"/>
                </a:lnTo>
                <a:lnTo>
                  <a:pt x="5827869" y="7854312"/>
                </a:lnTo>
                <a:lnTo>
                  <a:pt x="5815473" y="7899381"/>
                </a:lnTo>
                <a:lnTo>
                  <a:pt x="5801006" y="7943551"/>
                </a:lnTo>
                <a:lnTo>
                  <a:pt x="5784521" y="7986768"/>
                </a:lnTo>
                <a:lnTo>
                  <a:pt x="5766077" y="8028976"/>
                </a:lnTo>
                <a:lnTo>
                  <a:pt x="5745727" y="8070117"/>
                </a:lnTo>
                <a:lnTo>
                  <a:pt x="5723529" y="8110137"/>
                </a:lnTo>
                <a:lnTo>
                  <a:pt x="5699538" y="8148980"/>
                </a:lnTo>
                <a:lnTo>
                  <a:pt x="5673811" y="8186588"/>
                </a:lnTo>
                <a:lnTo>
                  <a:pt x="5646402" y="8222908"/>
                </a:lnTo>
                <a:lnTo>
                  <a:pt x="5617369" y="8257882"/>
                </a:lnTo>
                <a:lnTo>
                  <a:pt x="5586766" y="8291455"/>
                </a:lnTo>
                <a:lnTo>
                  <a:pt x="5554650" y="8323571"/>
                </a:lnTo>
                <a:lnTo>
                  <a:pt x="5521077" y="8354173"/>
                </a:lnTo>
                <a:lnTo>
                  <a:pt x="5486103" y="8383207"/>
                </a:lnTo>
                <a:lnTo>
                  <a:pt x="5449784" y="8410615"/>
                </a:lnTo>
                <a:lnTo>
                  <a:pt x="5412175" y="8436343"/>
                </a:lnTo>
                <a:lnTo>
                  <a:pt x="5373333" y="8460334"/>
                </a:lnTo>
                <a:lnTo>
                  <a:pt x="5333313" y="8482532"/>
                </a:lnTo>
                <a:lnTo>
                  <a:pt x="5292171" y="8502881"/>
                </a:lnTo>
                <a:lnTo>
                  <a:pt x="5249964" y="8521326"/>
                </a:lnTo>
                <a:lnTo>
                  <a:pt x="5206747" y="8537810"/>
                </a:lnTo>
                <a:lnTo>
                  <a:pt x="5162576" y="8552278"/>
                </a:lnTo>
                <a:lnTo>
                  <a:pt x="5117507" y="8564673"/>
                </a:lnTo>
                <a:lnTo>
                  <a:pt x="5071596" y="8574941"/>
                </a:lnTo>
                <a:lnTo>
                  <a:pt x="5024899" y="8583023"/>
                </a:lnTo>
                <a:lnTo>
                  <a:pt x="4977472" y="8588866"/>
                </a:lnTo>
                <a:lnTo>
                  <a:pt x="4929371" y="8592413"/>
                </a:lnTo>
                <a:lnTo>
                  <a:pt x="4880652" y="8593607"/>
                </a:lnTo>
                <a:lnTo>
                  <a:pt x="976151" y="8593607"/>
                </a:lnTo>
                <a:lnTo>
                  <a:pt x="927431" y="8592413"/>
                </a:lnTo>
                <a:lnTo>
                  <a:pt x="879330" y="8588866"/>
                </a:lnTo>
                <a:lnTo>
                  <a:pt x="831903" y="8583023"/>
                </a:lnTo>
                <a:lnTo>
                  <a:pt x="785206" y="8574941"/>
                </a:lnTo>
                <a:lnTo>
                  <a:pt x="739295" y="8564673"/>
                </a:lnTo>
                <a:lnTo>
                  <a:pt x="694226" y="8552278"/>
                </a:lnTo>
                <a:lnTo>
                  <a:pt x="650056" y="8537810"/>
                </a:lnTo>
                <a:lnTo>
                  <a:pt x="606839" y="8521326"/>
                </a:lnTo>
                <a:lnTo>
                  <a:pt x="564631" y="8502881"/>
                </a:lnTo>
                <a:lnTo>
                  <a:pt x="523490" y="8482532"/>
                </a:lnTo>
                <a:lnTo>
                  <a:pt x="483470" y="8460334"/>
                </a:lnTo>
                <a:lnTo>
                  <a:pt x="444627" y="8436343"/>
                </a:lnTo>
                <a:lnTo>
                  <a:pt x="407019" y="8410615"/>
                </a:lnTo>
                <a:lnTo>
                  <a:pt x="370699" y="8383207"/>
                </a:lnTo>
                <a:lnTo>
                  <a:pt x="335725" y="8354173"/>
                </a:lnTo>
                <a:lnTo>
                  <a:pt x="302152" y="8323571"/>
                </a:lnTo>
                <a:lnTo>
                  <a:pt x="270036" y="8291455"/>
                </a:lnTo>
                <a:lnTo>
                  <a:pt x="239434" y="8257882"/>
                </a:lnTo>
                <a:lnTo>
                  <a:pt x="210400" y="8222908"/>
                </a:lnTo>
                <a:lnTo>
                  <a:pt x="182992" y="8186588"/>
                </a:lnTo>
                <a:lnTo>
                  <a:pt x="157264" y="8148980"/>
                </a:lnTo>
                <a:lnTo>
                  <a:pt x="133273" y="8110137"/>
                </a:lnTo>
                <a:lnTo>
                  <a:pt x="111075" y="8070117"/>
                </a:lnTo>
                <a:lnTo>
                  <a:pt x="90726" y="8028976"/>
                </a:lnTo>
                <a:lnTo>
                  <a:pt x="72281" y="7986768"/>
                </a:lnTo>
                <a:lnTo>
                  <a:pt x="55797" y="7943551"/>
                </a:lnTo>
                <a:lnTo>
                  <a:pt x="41329" y="7899381"/>
                </a:lnTo>
                <a:lnTo>
                  <a:pt x="28934" y="7854312"/>
                </a:lnTo>
                <a:lnTo>
                  <a:pt x="18666" y="7808401"/>
                </a:lnTo>
                <a:lnTo>
                  <a:pt x="10584" y="7761704"/>
                </a:lnTo>
                <a:lnTo>
                  <a:pt x="4741" y="7714277"/>
                </a:lnTo>
                <a:lnTo>
                  <a:pt x="1194" y="7666176"/>
                </a:lnTo>
                <a:lnTo>
                  <a:pt x="0" y="7617456"/>
                </a:lnTo>
                <a:lnTo>
                  <a:pt x="0" y="976151"/>
                </a:lnTo>
                <a:close/>
              </a:path>
            </a:pathLst>
          </a:custGeom>
          <a:ln w="10469">
            <a:solidFill>
              <a:srgbClr val="19164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4267448" y="2398845"/>
            <a:ext cx="4283075" cy="26765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224154" marR="218440" indent="-635">
              <a:lnSpc>
                <a:spcPct val="100000"/>
              </a:lnSpc>
              <a:spcBef>
                <a:spcPts val="95"/>
              </a:spcBef>
            </a:pPr>
            <a:r>
              <a:rPr dirty="0" sz="3300" spc="-55" b="1">
                <a:solidFill>
                  <a:srgbClr val="262262"/>
                </a:solidFill>
                <a:latin typeface="Arial"/>
                <a:cs typeface="Arial"/>
              </a:rPr>
              <a:t>PARTICIPANT  </a:t>
            </a:r>
            <a:r>
              <a:rPr dirty="0" sz="3300" spc="-10" b="1">
                <a:solidFill>
                  <a:srgbClr val="262262"/>
                </a:solidFill>
                <a:latin typeface="Arial"/>
                <a:cs typeface="Arial"/>
              </a:rPr>
              <a:t>TECHNOLOGY  SYSTEMS</a:t>
            </a:r>
            <a:r>
              <a:rPr dirty="0" sz="3300" spc="-65" b="1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3300" spc="-15" b="1">
                <a:solidFill>
                  <a:srgbClr val="262262"/>
                </a:solidFill>
                <a:latin typeface="Arial"/>
                <a:cs typeface="Arial"/>
              </a:rPr>
              <a:t>CENTER</a:t>
            </a:r>
            <a:endParaRPr sz="3300">
              <a:latin typeface="Arial"/>
              <a:cs typeface="Arial"/>
            </a:endParaRPr>
          </a:p>
          <a:p>
            <a:pPr algn="ctr" marL="12700" marR="5080">
              <a:lnSpc>
                <a:spcPct val="125499"/>
              </a:lnSpc>
              <a:spcBef>
                <a:spcPts val="2070"/>
              </a:spcBef>
            </a:pPr>
            <a:r>
              <a:rPr dirty="0" sz="2300" spc="-15">
                <a:solidFill>
                  <a:srgbClr val="262262"/>
                </a:solidFill>
                <a:latin typeface="Arial"/>
                <a:cs typeface="Arial"/>
              </a:rPr>
              <a:t>Web </a:t>
            </a:r>
            <a:r>
              <a:rPr dirty="0" sz="2300">
                <a:solidFill>
                  <a:srgbClr val="262262"/>
                </a:solidFill>
                <a:latin typeface="Arial"/>
                <a:cs typeface="Arial"/>
              </a:rPr>
              <a:t>and phone-based platforms  for</a:t>
            </a:r>
            <a:r>
              <a:rPr dirty="0" sz="2300" spc="0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2300">
                <a:solidFill>
                  <a:srgbClr val="262262"/>
                </a:solidFill>
                <a:latin typeface="Arial"/>
                <a:cs typeface="Arial"/>
              </a:rPr>
              <a:t>participants</a:t>
            </a:r>
            <a:endParaRPr sz="2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467328" y="5388977"/>
            <a:ext cx="1880235" cy="377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10" i="1">
                <a:solidFill>
                  <a:srgbClr val="262262"/>
                </a:solidFill>
                <a:latin typeface="Arial"/>
                <a:cs typeface="Arial"/>
              </a:rPr>
              <a:t>Vibrent</a:t>
            </a:r>
            <a:r>
              <a:rPr dirty="0" sz="2300" spc="-25" i="1">
                <a:solidFill>
                  <a:srgbClr val="262262"/>
                </a:solidFill>
                <a:latin typeface="Arial"/>
                <a:cs typeface="Arial"/>
              </a:rPr>
              <a:t> </a:t>
            </a:r>
            <a:r>
              <a:rPr dirty="0" sz="2300" i="1">
                <a:solidFill>
                  <a:srgbClr val="262262"/>
                </a:solidFill>
                <a:latin typeface="Arial"/>
                <a:cs typeface="Arial"/>
              </a:rPr>
              <a:t>Health</a:t>
            </a:r>
            <a:endParaRPr sz="2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692521" y="6637017"/>
            <a:ext cx="3433445" cy="13823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1270">
              <a:lnSpc>
                <a:spcPct val="100600"/>
              </a:lnSpc>
              <a:spcBef>
                <a:spcPts val="95"/>
              </a:spcBef>
            </a:pPr>
            <a:r>
              <a:rPr dirty="0" sz="2950" b="1">
                <a:solidFill>
                  <a:srgbClr val="171919"/>
                </a:solidFill>
                <a:latin typeface="Arial"/>
                <a:cs typeface="Arial"/>
              </a:rPr>
              <a:t>Wenchi </a:t>
            </a:r>
            <a:r>
              <a:rPr dirty="0" sz="2950" spc="0" b="1">
                <a:solidFill>
                  <a:srgbClr val="171919"/>
                </a:solidFill>
                <a:latin typeface="Arial"/>
                <a:cs typeface="Arial"/>
              </a:rPr>
              <a:t>Liang,</a:t>
            </a:r>
            <a:r>
              <a:rPr dirty="0" sz="2950" spc="-60" b="1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 b="1">
                <a:solidFill>
                  <a:srgbClr val="171919"/>
                </a:solidFill>
                <a:latin typeface="Arial"/>
                <a:cs typeface="Arial"/>
              </a:rPr>
              <a:t>PhD  </a:t>
            </a:r>
            <a:r>
              <a:rPr dirty="0" sz="2950" spc="-25">
                <a:solidFill>
                  <a:srgbClr val="171919"/>
                </a:solidFill>
                <a:latin typeface="Arial"/>
                <a:cs typeface="Arial"/>
              </a:rPr>
              <a:t>Valerie</a:t>
            </a:r>
            <a:r>
              <a:rPr dirty="0" sz="2950" spc="-35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0">
                <a:solidFill>
                  <a:srgbClr val="171919"/>
                </a:solidFill>
                <a:latin typeface="Arial"/>
                <a:cs typeface="Arial"/>
              </a:rPr>
              <a:t>Bartlett,</a:t>
            </a:r>
            <a:r>
              <a:rPr dirty="0" sz="2950" spc="-35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ESA </a:t>
            </a:r>
            <a:r>
              <a:rPr dirty="0" sz="2950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Sam </a:t>
            </a:r>
            <a:r>
              <a:rPr dirty="0" sz="2950" spc="-20">
                <a:solidFill>
                  <a:srgbClr val="171919"/>
                </a:solidFill>
                <a:latin typeface="Arial"/>
                <a:cs typeface="Arial"/>
              </a:rPr>
              <a:t>Butler,</a:t>
            </a:r>
            <a:r>
              <a:rPr dirty="0" sz="2950" spc="-30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ESA</a:t>
            </a:r>
            <a:endParaRPr sz="2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441824" y="8446198"/>
            <a:ext cx="1931670" cy="13823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600"/>
              </a:lnSpc>
              <a:spcBef>
                <a:spcPts val="95"/>
              </a:spcBef>
            </a:pPr>
            <a:r>
              <a:rPr dirty="0" sz="2950" spc="0">
                <a:solidFill>
                  <a:srgbClr val="171919"/>
                </a:solidFill>
                <a:latin typeface="Arial"/>
                <a:cs typeface="Arial"/>
              </a:rPr>
              <a:t>U24:</a:t>
            </a:r>
            <a:r>
              <a:rPr dirty="0" sz="2950" spc="-75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PTSC </a:t>
            </a:r>
            <a:r>
              <a:rPr dirty="0" sz="2950">
                <a:solidFill>
                  <a:srgbClr val="171919"/>
                </a:solidFill>
                <a:latin typeface="Arial"/>
                <a:cs typeface="Arial"/>
              </a:rPr>
              <a:t> </a:t>
            </a:r>
            <a:r>
              <a:rPr dirty="0" sz="2950" spc="5">
                <a:solidFill>
                  <a:srgbClr val="171919"/>
                </a:solidFill>
                <a:latin typeface="Arial"/>
                <a:cs typeface="Arial"/>
              </a:rPr>
              <a:t>SEP  </a:t>
            </a:r>
            <a:r>
              <a:rPr dirty="0" sz="2950">
                <a:solidFill>
                  <a:srgbClr val="171919"/>
                </a:solidFill>
                <a:latin typeface="Arial"/>
                <a:cs typeface="Arial"/>
              </a:rPr>
              <a:t>5/23/2016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6226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All of Us Research Program</dc:creator>
  <cp:keywords>All of Us; AOU; Precision Medicine; CURES Act, Precision Medicine Initiative, NCATS, NHLBI, Biobank; genomics</cp:keywords>
  <dc:subject>Presentation to the CSR Council, September 24, 2018</dc:subject>
  <dc:title>Accelerating Precision Medicine for All of Us</dc:title>
  <dcterms:created xsi:type="dcterms:W3CDTF">2018-12-07T20:11:07Z</dcterms:created>
  <dcterms:modified xsi:type="dcterms:W3CDTF">2018-12-07T20:11:07Z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2018-11-02T00:00:00Z</vt:filetime>
  </property>
  <property fmtid="{D5CDD505-2E9C-101B-9397-08002B2CF9AE}" pid="3" name="Creator">
    <vt:lpwstr>Acrobat PDFMaker 19 for PowerPoint</vt:lpwstr>
  </property>
  <property fmtid="{D5CDD505-2E9C-101B-9397-08002B2CF9AE}" pid="4" name="LastSaved">
    <vt:filetime>2018-12-07T00:00:00Z</vt:filetime>
  </property>
</Properties>
</file>