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3" r:id="rId1"/>
  </p:sldMasterIdLst>
  <p:notesMasterIdLst>
    <p:notesMasterId r:id="rId9"/>
  </p:notesMasterIdLst>
  <p:handoutMasterIdLst>
    <p:handoutMasterId r:id="rId10"/>
  </p:handoutMasterIdLst>
  <p:sldIdLst>
    <p:sldId id="271" r:id="rId2"/>
    <p:sldId id="326" r:id="rId3"/>
    <p:sldId id="421" r:id="rId4"/>
    <p:sldId id="329" r:id="rId5"/>
    <p:sldId id="330" r:id="rId6"/>
    <p:sldId id="332" r:id="rId7"/>
    <p:sldId id="420" r:id="rId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yan, Suzanne (NIH/CSR) [E]" initials="RS([" lastIdx="8" clrIdx="0">
    <p:extLst>
      <p:ext uri="{19B8F6BF-5375-455C-9EA6-DF929625EA0E}">
        <p15:presenceInfo xmlns:p15="http://schemas.microsoft.com/office/powerpoint/2012/main" userId="S-1-5-21-12604286-656692736-1848903544-3588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FFFF00"/>
    <a:srgbClr val="0099CC"/>
    <a:srgbClr val="FF33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21" autoAdjust="0"/>
    <p:restoredTop sz="94649" autoAdjust="0"/>
  </p:normalViewPr>
  <p:slideViewPr>
    <p:cSldViewPr snapToGrid="0">
      <p:cViewPr varScale="1">
        <p:scale>
          <a:sx n="49" d="100"/>
          <a:sy n="49" d="100"/>
        </p:scale>
        <p:origin x="62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9E1B721-3632-4DD4-B270-A79484BC28CB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8074412-F259-4FC6-9721-F57B12680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05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6426"/>
            <a:ext cx="560832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9C3931E-B119-4404-BF10-765F46639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99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00A6A-F631-4DE5-85CD-60A32C70D69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679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286024"/>
            <a:ext cx="7772400" cy="1470025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581400"/>
            <a:ext cx="6400800" cy="16002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6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62035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19600"/>
          </a:xfrm>
        </p:spPr>
        <p:txBody>
          <a:bodyPr/>
          <a:lstStyle>
            <a:lvl2pPr>
              <a:defRPr/>
            </a:lvl2pPr>
            <a:lvl3pPr marL="635000" indent="-292100">
              <a:buFont typeface="Arial" pitchFamily="34" charset="0"/>
              <a:buChar char="−"/>
              <a:defRPr baseline="0"/>
            </a:lvl3pPr>
            <a:lvl4pPr marL="914400" indent="-228600">
              <a:buFont typeface="Arial" pitchFamily="34" charset="0"/>
              <a:buChar char="•"/>
              <a:defRPr/>
            </a:lvl4pPr>
            <a:lvl5pPr marL="1257300" indent="-2794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66681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2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0">
                <a:latin typeface="Arial" pitchFamily="34" charset="0"/>
                <a:cs typeface="Arial" pitchFamily="34" charset="0"/>
              </a:defRPr>
            </a:lvl1pPr>
            <a:lvl2pPr marL="456514" indent="0">
              <a:buNone/>
              <a:defRPr sz="2000" b="1"/>
            </a:lvl2pPr>
            <a:lvl3pPr marL="913031" indent="0">
              <a:buNone/>
              <a:defRPr sz="1800" b="1"/>
            </a:lvl3pPr>
            <a:lvl4pPr marL="1369544" indent="0">
              <a:buNone/>
              <a:defRPr sz="1600" b="1"/>
            </a:lvl4pPr>
            <a:lvl5pPr marL="1826060" indent="0">
              <a:buNone/>
              <a:defRPr sz="1600" b="1"/>
            </a:lvl5pPr>
            <a:lvl6pPr marL="2282580" indent="0">
              <a:buNone/>
              <a:defRPr sz="1600" b="1"/>
            </a:lvl6pPr>
            <a:lvl7pPr marL="2739088" indent="0">
              <a:buNone/>
              <a:defRPr sz="1600" b="1"/>
            </a:lvl7pPr>
            <a:lvl8pPr marL="3195603" indent="0">
              <a:buNone/>
              <a:defRPr sz="1600" b="1"/>
            </a:lvl8pPr>
            <a:lvl9pPr marL="365211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35186"/>
            <a:ext cx="4040188" cy="3844925"/>
          </a:xfrm>
        </p:spPr>
        <p:txBody>
          <a:bodyPr>
            <a:normAutofit/>
          </a:bodyPr>
          <a:lstStyle>
            <a:lvl1pPr>
              <a:defRPr sz="22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200">
                <a:latin typeface="Arial" pitchFamily="34" charset="0"/>
                <a:cs typeface="Arial" pitchFamily="34" charset="0"/>
              </a:defRPr>
            </a:lvl3pPr>
            <a:lvl4pPr>
              <a:defRPr sz="2200">
                <a:latin typeface="Arial" pitchFamily="34" charset="0"/>
                <a:cs typeface="Arial" pitchFamily="34" charset="0"/>
              </a:defRPr>
            </a:lvl4pPr>
            <a:lvl5pPr>
              <a:defRPr sz="2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9" y="1295402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0">
                <a:latin typeface="Arial" pitchFamily="34" charset="0"/>
                <a:cs typeface="Arial" pitchFamily="34" charset="0"/>
              </a:defRPr>
            </a:lvl1pPr>
            <a:lvl2pPr marL="456514" indent="0">
              <a:buNone/>
              <a:defRPr sz="2000" b="1"/>
            </a:lvl2pPr>
            <a:lvl3pPr marL="913031" indent="0">
              <a:buNone/>
              <a:defRPr sz="1800" b="1"/>
            </a:lvl3pPr>
            <a:lvl4pPr marL="1369544" indent="0">
              <a:buNone/>
              <a:defRPr sz="1600" b="1"/>
            </a:lvl4pPr>
            <a:lvl5pPr marL="1826060" indent="0">
              <a:buNone/>
              <a:defRPr sz="1600" b="1"/>
            </a:lvl5pPr>
            <a:lvl6pPr marL="2282580" indent="0">
              <a:buNone/>
              <a:defRPr sz="1600" b="1"/>
            </a:lvl6pPr>
            <a:lvl7pPr marL="2739088" indent="0">
              <a:buNone/>
              <a:defRPr sz="1600" b="1"/>
            </a:lvl7pPr>
            <a:lvl8pPr marL="3195603" indent="0">
              <a:buNone/>
              <a:defRPr sz="1600" b="1"/>
            </a:lvl8pPr>
            <a:lvl9pPr marL="365211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9" y="1935186"/>
            <a:ext cx="4041775" cy="3844925"/>
          </a:xfrm>
        </p:spPr>
        <p:txBody>
          <a:bodyPr>
            <a:normAutofit/>
          </a:bodyPr>
          <a:lstStyle>
            <a:lvl1pPr>
              <a:defRPr sz="22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200">
                <a:latin typeface="Arial" pitchFamily="34" charset="0"/>
                <a:cs typeface="Arial" pitchFamily="34" charset="0"/>
              </a:defRPr>
            </a:lvl3pPr>
            <a:lvl4pPr>
              <a:defRPr sz="2200">
                <a:latin typeface="Arial" pitchFamily="34" charset="0"/>
                <a:cs typeface="Arial" pitchFamily="34" charset="0"/>
              </a:defRPr>
            </a:lvl4pPr>
            <a:lvl5pPr>
              <a:defRPr sz="2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132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143133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none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2137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920" y="6019800"/>
            <a:ext cx="716280" cy="71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16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Comparis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2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0">
                <a:latin typeface="Arial" pitchFamily="34" charset="0"/>
                <a:cs typeface="Arial" pitchFamily="34" charset="0"/>
              </a:defRPr>
            </a:lvl1pPr>
            <a:lvl2pPr marL="456514" indent="0">
              <a:buNone/>
              <a:defRPr sz="2000" b="1"/>
            </a:lvl2pPr>
            <a:lvl3pPr marL="913031" indent="0">
              <a:buNone/>
              <a:defRPr sz="1800" b="1"/>
            </a:lvl3pPr>
            <a:lvl4pPr marL="1369544" indent="0">
              <a:buNone/>
              <a:defRPr sz="1600" b="1"/>
            </a:lvl4pPr>
            <a:lvl5pPr marL="1826060" indent="0">
              <a:buNone/>
              <a:defRPr sz="1600" b="1"/>
            </a:lvl5pPr>
            <a:lvl6pPr marL="2282580" indent="0">
              <a:buNone/>
              <a:defRPr sz="1600" b="1"/>
            </a:lvl6pPr>
            <a:lvl7pPr marL="2739088" indent="0">
              <a:buNone/>
              <a:defRPr sz="1600" b="1"/>
            </a:lvl7pPr>
            <a:lvl8pPr marL="3195603" indent="0">
              <a:buNone/>
              <a:defRPr sz="1600" b="1"/>
            </a:lvl8pPr>
            <a:lvl9pPr marL="365211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35186"/>
            <a:ext cx="4040188" cy="3844925"/>
          </a:xfrm>
        </p:spPr>
        <p:txBody>
          <a:bodyPr>
            <a:normAutofit/>
          </a:bodyPr>
          <a:lstStyle>
            <a:lvl1pPr>
              <a:defRPr sz="22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200">
                <a:latin typeface="Arial" pitchFamily="34" charset="0"/>
                <a:cs typeface="Arial" pitchFamily="34" charset="0"/>
              </a:defRPr>
            </a:lvl3pPr>
            <a:lvl4pPr>
              <a:defRPr sz="2200">
                <a:latin typeface="Arial" pitchFamily="34" charset="0"/>
                <a:cs typeface="Arial" pitchFamily="34" charset="0"/>
              </a:defRPr>
            </a:lvl4pPr>
            <a:lvl5pPr>
              <a:defRPr sz="2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9" y="1295402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0">
                <a:latin typeface="Arial" pitchFamily="34" charset="0"/>
                <a:cs typeface="Arial" pitchFamily="34" charset="0"/>
              </a:defRPr>
            </a:lvl1pPr>
            <a:lvl2pPr marL="456514" indent="0">
              <a:buNone/>
              <a:defRPr sz="2000" b="1"/>
            </a:lvl2pPr>
            <a:lvl3pPr marL="913031" indent="0">
              <a:buNone/>
              <a:defRPr sz="1800" b="1"/>
            </a:lvl3pPr>
            <a:lvl4pPr marL="1369544" indent="0">
              <a:buNone/>
              <a:defRPr sz="1600" b="1"/>
            </a:lvl4pPr>
            <a:lvl5pPr marL="1826060" indent="0">
              <a:buNone/>
              <a:defRPr sz="1600" b="1"/>
            </a:lvl5pPr>
            <a:lvl6pPr marL="2282580" indent="0">
              <a:buNone/>
              <a:defRPr sz="1600" b="1"/>
            </a:lvl6pPr>
            <a:lvl7pPr marL="2739088" indent="0">
              <a:buNone/>
              <a:defRPr sz="1600" b="1"/>
            </a:lvl7pPr>
            <a:lvl8pPr marL="3195603" indent="0">
              <a:buNone/>
              <a:defRPr sz="1600" b="1"/>
            </a:lvl8pPr>
            <a:lvl9pPr marL="365211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9" y="1935186"/>
            <a:ext cx="4041775" cy="3844925"/>
          </a:xfrm>
        </p:spPr>
        <p:txBody>
          <a:bodyPr>
            <a:normAutofit/>
          </a:bodyPr>
          <a:lstStyle>
            <a:lvl1pPr>
              <a:defRPr sz="22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200">
                <a:latin typeface="Arial" pitchFamily="34" charset="0"/>
                <a:cs typeface="Arial" pitchFamily="34" charset="0"/>
              </a:defRPr>
            </a:lvl3pPr>
            <a:lvl4pPr>
              <a:defRPr sz="2200">
                <a:latin typeface="Arial" pitchFamily="34" charset="0"/>
                <a:cs typeface="Arial" pitchFamily="34" charset="0"/>
              </a:defRPr>
            </a:lvl4pPr>
            <a:lvl5pPr>
              <a:defRPr sz="2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920" y="6019800"/>
            <a:ext cx="716280" cy="71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9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143133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none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920" y="6019800"/>
            <a:ext cx="716280" cy="71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2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>
            <a:lvl1pPr>
              <a:defRPr b="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945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 vert="horz" lIns="91305" tIns="45650" rIns="91305" bIns="4565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419600"/>
          </a:xfrm>
          <a:prstGeom prst="rect">
            <a:avLst/>
          </a:prstGeom>
        </p:spPr>
        <p:txBody>
          <a:bodyPr vert="horz" lIns="91305" tIns="45650" rIns="91305" bIns="4565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7401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</p:sldLayoutIdLst>
  <p:txStyles>
    <p:titleStyle>
      <a:lvl1pPr algn="l" defTabSz="913031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342385" indent="-342385" algn="l" defTabSz="913031" rtl="0" eaLnBrk="1" latinLnBrk="0" hangingPunct="1">
        <a:spcBef>
          <a:spcPct val="20000"/>
        </a:spcBef>
        <a:buClr>
          <a:srgbClr val="719500"/>
        </a:buClr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42385" indent="291663" algn="l" defTabSz="913031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49300" indent="-342900" algn="l" defTabSz="913031" rtl="0" eaLnBrk="1" latinLnBrk="0" hangingPunct="1">
        <a:spcBef>
          <a:spcPct val="20000"/>
        </a:spcBef>
        <a:buFont typeface="Arial" pitchFamily="34" charset="0"/>
        <a:buChar char="−"/>
        <a:tabLst>
          <a:tab pos="976436" algn="l"/>
        </a:tabLs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92200" indent="-292100" algn="l" defTabSz="91303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85900" indent="-342900" algn="l" defTabSz="913031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0829" indent="-228248" algn="l" defTabSz="9130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46" indent="-228248" algn="l" defTabSz="9130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861" indent="-228248" algn="l" defTabSz="9130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376" indent="-228248" algn="l" defTabSz="9130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4" algn="l" defTabSz="913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31" algn="l" defTabSz="913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44" algn="l" defTabSz="913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60" algn="l" defTabSz="913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80" algn="l" defTabSz="913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88" algn="l" defTabSz="913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03" algn="l" defTabSz="913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19" algn="l" defTabSz="913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9FAFE-078E-47F3-AE29-C7BB4959D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018644-3B7B-4DCF-952C-F2FEE071B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 algn="ctr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75000"/>
              <a:buNone/>
            </a:pPr>
            <a:r>
              <a:rPr lang="en-US" sz="4000" b="1" dirty="0">
                <a:solidFill>
                  <a:srgbClr val="002060"/>
                </a:solidFill>
              </a:rPr>
              <a:t>NIH Director’s Early Independence Award Review</a:t>
            </a:r>
          </a:p>
          <a:p>
            <a:pPr marL="342900" indent="-342900" algn="ctr">
              <a:lnSpc>
                <a:spcPct val="80000"/>
              </a:lnSpc>
              <a:buClr>
                <a:schemeClr val="bg2"/>
              </a:buClr>
              <a:buSzPct val="75000"/>
              <a:buNone/>
            </a:pPr>
            <a:endParaRPr lang="en-US" sz="3200" b="1" dirty="0">
              <a:solidFill>
                <a:srgbClr val="002060"/>
              </a:solidFill>
            </a:endParaRPr>
          </a:p>
          <a:p>
            <a:pPr marL="342900" indent="-342900" algn="ctr">
              <a:lnSpc>
                <a:spcPct val="80000"/>
              </a:lnSpc>
              <a:buClr>
                <a:schemeClr val="bg2"/>
              </a:buClr>
              <a:buSzPct val="75000"/>
              <a:buNone/>
            </a:pPr>
            <a:r>
              <a:rPr lang="en-US" sz="2400" b="1" dirty="0">
                <a:solidFill>
                  <a:srgbClr val="002060"/>
                </a:solidFill>
              </a:rPr>
              <a:t>Weijia Ni, Ph.D</a:t>
            </a:r>
          </a:p>
          <a:p>
            <a:pPr marL="342900" indent="-342900" algn="ctr">
              <a:lnSpc>
                <a:spcPct val="80000"/>
              </a:lnSpc>
              <a:buClr>
                <a:schemeClr val="bg2"/>
              </a:buClr>
              <a:buSzPct val="75000"/>
              <a:buNone/>
            </a:pPr>
            <a:r>
              <a:rPr lang="en-US" sz="2400" b="1" dirty="0">
                <a:solidFill>
                  <a:srgbClr val="002060"/>
                </a:solidFill>
              </a:rPr>
              <a:t>Suzanne Ryan, Ph.D</a:t>
            </a:r>
          </a:p>
          <a:p>
            <a:pPr marL="342900" indent="-342900" algn="ctr">
              <a:lnSpc>
                <a:spcPct val="80000"/>
              </a:lnSpc>
              <a:buClr>
                <a:schemeClr val="bg2"/>
              </a:buClr>
              <a:buSzPct val="75000"/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 marL="342900" indent="-342900" algn="ctr">
              <a:lnSpc>
                <a:spcPct val="80000"/>
              </a:lnSpc>
              <a:buClr>
                <a:schemeClr val="bg2"/>
              </a:buClr>
              <a:buSzPct val="75000"/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 marL="342900" indent="-342900" algn="ctr">
              <a:lnSpc>
                <a:spcPct val="80000"/>
              </a:lnSpc>
              <a:buClr>
                <a:schemeClr val="bg2"/>
              </a:buClr>
              <a:buSzPct val="75000"/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 marL="342900" indent="-342900" algn="ctr">
              <a:lnSpc>
                <a:spcPct val="80000"/>
              </a:lnSpc>
              <a:buClr>
                <a:schemeClr val="bg2"/>
              </a:buClr>
              <a:buSzPct val="75000"/>
              <a:buNone/>
            </a:pPr>
            <a:r>
              <a:rPr lang="en-US" sz="2400" b="1" dirty="0">
                <a:solidFill>
                  <a:srgbClr val="002060"/>
                </a:solidFill>
              </a:rPr>
              <a:t>CSR Advisory Council</a:t>
            </a:r>
          </a:p>
          <a:p>
            <a:pPr marL="342900" indent="-342900" algn="ctr">
              <a:lnSpc>
                <a:spcPct val="80000"/>
              </a:lnSpc>
              <a:buClr>
                <a:schemeClr val="bg2"/>
              </a:buClr>
              <a:buSzPct val="75000"/>
              <a:buNone/>
            </a:pPr>
            <a:r>
              <a:rPr lang="en-US" sz="2400" b="1" dirty="0">
                <a:solidFill>
                  <a:srgbClr val="002060"/>
                </a:solidFill>
              </a:rPr>
              <a:t>September 24, 2018</a:t>
            </a:r>
          </a:p>
          <a:p>
            <a:pPr marL="342900" indent="-342900" algn="ctr">
              <a:lnSpc>
                <a:spcPct val="80000"/>
              </a:lnSpc>
              <a:buClr>
                <a:schemeClr val="bg2"/>
              </a:buClr>
              <a:buSzPct val="75000"/>
              <a:buNone/>
            </a:pPr>
            <a:endParaRPr lang="en-US" sz="2800" b="1" dirty="0">
              <a:solidFill>
                <a:srgbClr val="002060"/>
              </a:solidFill>
            </a:endParaRPr>
          </a:p>
          <a:p>
            <a:pPr marL="342900" indent="-342900" algn="ctr">
              <a:lnSpc>
                <a:spcPct val="80000"/>
              </a:lnSpc>
              <a:buClr>
                <a:schemeClr val="bg2"/>
              </a:buClr>
              <a:buSzPct val="75000"/>
              <a:buNone/>
            </a:pPr>
            <a:endParaRPr lang="en-US" sz="2800" b="1" dirty="0">
              <a:solidFill>
                <a:srgbClr val="002060"/>
              </a:solidFill>
            </a:endParaRPr>
          </a:p>
          <a:p>
            <a:pPr marL="342900" indent="-342900" algn="ctr">
              <a:lnSpc>
                <a:spcPct val="80000"/>
              </a:lnSpc>
              <a:buClr>
                <a:schemeClr val="bg2"/>
              </a:buClr>
              <a:buSzPct val="75000"/>
              <a:buNone/>
            </a:pPr>
            <a:endParaRPr lang="en-US" sz="2800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834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2F82E91-1C86-46F4-9770-A26D59F9E961}"/>
              </a:ext>
            </a:extLst>
          </p:cNvPr>
          <p:cNvSpPr txBox="1"/>
          <p:nvPr/>
        </p:nvSpPr>
        <p:spPr>
          <a:xfrm>
            <a:off x="2812727" y="1649148"/>
            <a:ext cx="6181768" cy="4193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Enables outstanding early career scientists to move rapidly into independent research positions by skipping the traditional postdoc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2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Applicants in non-independent position at time of application; within one year before or after obtaining terminal degree (or clinical training)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2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to 2 applications per institution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2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 minimum 80% effort each year for first 2 years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2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R01-like applications; No preliminary data required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2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Awards up to $250,000 per year for 5 years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2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Initiated in 2011; 110 awards have been made</a:t>
            </a:r>
          </a:p>
        </p:txBody>
      </p:sp>
      <p:pic>
        <p:nvPicPr>
          <p:cNvPr id="4" name="Picture 4" descr="NIH Director's Early Independence award logo">
            <a:extLst>
              <a:ext uri="{FF2B5EF4-FFF2-40B4-BE49-F238E27FC236}">
                <a16:creationId xmlns:a16="http://schemas.microsoft.com/office/drawing/2014/main" id="{1F3416EC-5AA7-4D98-A57C-7FEF39893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507" y="1825648"/>
            <a:ext cx="2577286" cy="3221607"/>
          </a:xfrm>
          <a:prstGeom prst="rect">
            <a:avLst/>
          </a:prstGeom>
          <a:noFill/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lue background with DNA">
            <a:extLst>
              <a:ext uri="{FF2B5EF4-FFF2-40B4-BE49-F238E27FC236}">
                <a16:creationId xmlns:a16="http://schemas.microsoft.com/office/drawing/2014/main" id="{819F1ADD-5FF0-408C-B79C-D140E8D1B0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054" r="37177" b="11071"/>
          <a:stretch/>
        </p:blipFill>
        <p:spPr bwMode="auto">
          <a:xfrm>
            <a:off x="0" y="432604"/>
            <a:ext cx="914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8C2BD45-0B4A-48F4-AEFF-F3DF09D7F7CE}"/>
              </a:ext>
            </a:extLst>
          </p:cNvPr>
          <p:cNvSpPr txBox="1">
            <a:spLocks/>
          </p:cNvSpPr>
          <p:nvPr/>
        </p:nvSpPr>
        <p:spPr>
          <a:xfrm>
            <a:off x="54865" y="366740"/>
            <a:ext cx="453953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spcAft>
                <a:spcPts val="0"/>
              </a:spcAft>
            </a:pPr>
            <a:r>
              <a:rPr lang="en-US" sz="3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High-Risk, High-Reward Research Program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9A84F9-8B11-4EC6-81E5-72DD5B7AB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221595-3A9F-4A5A-9307-B8B671287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4154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gh-Risk, High-reward research Program&#10;&#10;Stage 1 (electronic reviewer): electronic review of all applications in October-December,&#10;Stage 2 (editorial board): Editor review and scoring in January-February, Editorial Board Meeting, interviews in March (interviews in person will not be conducted starting in 2019), Provide final scores in March">
            <a:extLst>
              <a:ext uri="{FF2B5EF4-FFF2-40B4-BE49-F238E27FC236}">
                <a16:creationId xmlns:a16="http://schemas.microsoft.com/office/drawing/2014/main" id="{7ABF7716-90F4-4CA1-B796-2F6DCB1AE4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97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4837B5-39AE-4791-BD04-00181FB92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8350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FF9492-6BF3-43D0-8DF5-9341BE0A9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1076203"/>
            <a:ext cx="8229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Standard R01 application format with some unique components: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Research Strategy with subsections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9999CC"/>
              </a:buClr>
              <a:buSzPct val="80000"/>
              <a:buFont typeface="Arial" charset="0"/>
              <a:buAutoNum type="arabicPeriod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Rationale for omitting post-doc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9999CC"/>
              </a:buClr>
              <a:buSzPct val="80000"/>
              <a:buFont typeface="Arial" charset="0"/>
              <a:buAutoNum type="arabicPeriod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Evidence of transition to an independent position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9999CC"/>
              </a:buClr>
              <a:buSzPct val="80000"/>
              <a:buFont typeface="Arial" charset="0"/>
              <a:buAutoNum type="arabicPeriod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Personal/career development plan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9999CC"/>
              </a:buClr>
              <a:buSzPct val="80000"/>
              <a:buFont typeface="Arial" charset="0"/>
              <a:buAutoNum type="arabicPeriod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Evidence of training capability and leadership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9999CC"/>
              </a:buClr>
              <a:buSzPct val="80000"/>
              <a:buFont typeface="Arial" charset="0"/>
              <a:buAutoNum type="arabicPeriod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Host institution interactions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9999CC"/>
              </a:buClr>
              <a:buSzPct val="80000"/>
              <a:buFont typeface="Arial" charset="0"/>
              <a:buAutoNum type="arabicPeriod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Research challenge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9999CC"/>
              </a:buClr>
              <a:buSzPct val="80000"/>
              <a:buFont typeface="Arial" charset="0"/>
              <a:buAutoNum type="arabicPeriod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Approach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9999CC"/>
              </a:buClr>
              <a:buSzPct val="80000"/>
              <a:buFont typeface="Arial" charset="0"/>
              <a:buAutoNum type="arabicPeriod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Innovation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9999CC"/>
              </a:buClr>
              <a:buSzPct val="80000"/>
              <a:buFont typeface="Arial" charset="0"/>
              <a:buAutoNum type="arabicPeriod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Relationship to previous work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9999CC"/>
              </a:buClr>
              <a:buSzPct val="80000"/>
              <a:buFont typeface="Arial" charset="0"/>
              <a:buAutoNum type="arabicPeriod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Timeline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Facilities and other resources – substantial presentation of Institutional support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Three to five letters of recommendation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67A5FC-B690-488F-851C-1EAC93F8D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213701"/>
            <a:ext cx="8572500" cy="70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Unique Application Components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603ABB-6FE1-443F-AA17-9C03E6721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D04311-88D3-4E76-9797-31CECDF86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13486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E46E2D-3009-4201-857B-0DBF6ECFB117}"/>
              </a:ext>
            </a:extLst>
          </p:cNvPr>
          <p:cNvSpPr/>
          <p:nvPr/>
        </p:nvSpPr>
        <p:spPr>
          <a:xfrm>
            <a:off x="409575" y="1277848"/>
            <a:ext cx="814534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285750" eaLnBrk="1" hangingPunct="1">
              <a:spcBef>
                <a:spcPts val="600"/>
              </a:spcBef>
              <a:spcAft>
                <a:spcPts val="600"/>
              </a:spcAft>
              <a:buClr>
                <a:srgbClr val="00007D"/>
              </a:buClr>
              <a:buSzPct val="140000"/>
              <a:buFont typeface="Wingdings" pitchFamily="2" charset="2"/>
              <a:buChar char="§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All CSR Integrated Review Groups (IRGs) Participate in recruiting and assigning subject matter experts. Standard R01 criteria, scoring procedure, and critique template are used.</a:t>
            </a:r>
          </a:p>
          <a:p>
            <a:pPr marL="571500" lvl="1" indent="-285750" eaLnBrk="1" hangingPunct="1">
              <a:spcBef>
                <a:spcPts val="600"/>
              </a:spcBef>
              <a:spcAft>
                <a:spcPts val="600"/>
              </a:spcAft>
              <a:buClr>
                <a:srgbClr val="00007D"/>
              </a:buClr>
              <a:buSzPct val="140000"/>
              <a:buFont typeface="Wingdings" pitchFamily="2" charset="2"/>
              <a:buChar char="§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The Principal Investigator is at a very early stage of research career development. No preliminary data or extensive publications are expected.</a:t>
            </a:r>
          </a:p>
          <a:p>
            <a:pPr marL="571500" lvl="1" indent="-285750" eaLnBrk="1" hangingPunct="1">
              <a:spcBef>
                <a:spcPts val="600"/>
              </a:spcBef>
              <a:spcAft>
                <a:spcPts val="600"/>
              </a:spcAft>
              <a:buClr>
                <a:srgbClr val="00007D"/>
              </a:buClr>
              <a:buSzPct val="140000"/>
              <a:buFont typeface="Wingdings" pitchFamily="2" charset="2"/>
              <a:buChar char="§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Emphasis is on the strengths of “Investigator” (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biosketch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and letters of reference) and “Environment” (institutional support).</a:t>
            </a:r>
          </a:p>
          <a:p>
            <a:pPr marL="571500" lvl="1" indent="-285750" eaLnBrk="1" hangingPunct="1">
              <a:spcBef>
                <a:spcPts val="600"/>
              </a:spcBef>
              <a:spcAft>
                <a:spcPts val="600"/>
              </a:spcAft>
              <a:buClr>
                <a:srgbClr val="00007D"/>
              </a:buClr>
              <a:buSzPct val="140000"/>
              <a:buFont typeface="Wingdings" pitchFamily="2" charset="2"/>
              <a:buChar char="§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Evaluate potential impact of the award to the scientific field, as well as the promise and prospect of the Principal Investigator.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0049DF-B666-48CB-8F48-AEA606DDA2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8176" y="368545"/>
            <a:ext cx="8001000" cy="592138"/>
          </a:xfrm>
        </p:spPr>
        <p:txBody>
          <a:bodyPr>
            <a:normAutofit fontScale="90000"/>
          </a:bodyPr>
          <a:lstStyle/>
          <a:p>
            <a:r>
              <a:rPr lang="en-US" sz="4000" kern="0" dirty="0">
                <a:solidFill>
                  <a:srgbClr val="00007D"/>
                </a:solidFill>
              </a:rPr>
              <a:t>Stage 1 Electronic Review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122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9D0AC9-9824-4770-BFCE-BC41CC17B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11" y="1125181"/>
            <a:ext cx="8229600" cy="477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28650" marR="0" lvl="0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6666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71500" marR="0" lvl="1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7D"/>
              </a:buClr>
              <a:buSzPct val="140000"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Editorial Board consists of 10-15 broad-vision scientific leaders in basic, clinical and behavioral sciences.</a:t>
            </a:r>
          </a:p>
          <a:p>
            <a:pPr marL="571500" lvl="1" eaLnBrk="1" hangingPunct="1">
              <a:spcBef>
                <a:spcPts val="600"/>
              </a:spcBef>
              <a:spcAft>
                <a:spcPts val="600"/>
              </a:spcAft>
              <a:buClr>
                <a:srgbClr val="00007D"/>
              </a:buClr>
              <a:buSzPct val="140000"/>
              <a:buFont typeface="Wingdings" pitchFamily="2" charset="2"/>
              <a:buChar char="§"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Each Editor is assigned to read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~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20-30 applications and Stage 1 review critiques. </a:t>
            </a:r>
            <a:r>
              <a:rPr lang="en-US" sz="2000" b="1" kern="0" dirty="0">
                <a:solidFill>
                  <a:srgbClr val="000000"/>
                </a:solidFill>
              </a:rPr>
              <a:t>They assign a preliminary overall score to each application. No written critique is provided.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571500" marR="0" lvl="1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7D"/>
              </a:buClr>
              <a:buSzPct val="140000"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Editorial Board meeting to consider for final scoring:</a:t>
            </a:r>
          </a:p>
          <a:p>
            <a:pPr marL="971550" lvl="2" eaLnBrk="1" hangingPunct="1">
              <a:spcBef>
                <a:spcPts val="600"/>
              </a:spcBef>
              <a:spcAft>
                <a:spcPts val="0"/>
              </a:spcAft>
              <a:buClr>
                <a:srgbClr val="00007D"/>
              </a:buClr>
              <a:buSzPct val="140000"/>
              <a:buFont typeface="Wingdings" pitchFamily="2" charset="2"/>
              <a:buChar char="§"/>
              <a:defRPr/>
            </a:pPr>
            <a:r>
              <a:rPr lang="en-US" sz="1600" b="1" kern="0" dirty="0">
                <a:solidFill>
                  <a:srgbClr val="000000"/>
                </a:solidFill>
              </a:rPr>
              <a:t>Is the Principal Investigator an exceptional individual with scientific creativity and intellectual sophistication to launch and accelerate an independent research career?</a:t>
            </a:r>
          </a:p>
          <a:p>
            <a:pPr marL="971550" lvl="2" eaLnBrk="1" hangingPunct="1">
              <a:spcBef>
                <a:spcPts val="600"/>
              </a:spcBef>
              <a:spcAft>
                <a:spcPts val="0"/>
              </a:spcAft>
              <a:buClr>
                <a:srgbClr val="00007D"/>
              </a:buClr>
              <a:buSzPct val="140000"/>
              <a:buFont typeface="Wingdings" pitchFamily="2" charset="2"/>
              <a:buChar char="§"/>
              <a:defRPr/>
            </a:pPr>
            <a:r>
              <a:rPr lang="en-US" sz="1600" b="1" kern="0" dirty="0">
                <a:solidFill>
                  <a:srgbClr val="000000"/>
                </a:solidFill>
              </a:rPr>
              <a:t>Has the host institution committed to providing the Principal Investigator scientific freedom, ample resources, collaborating faculties, and protected time to develop an independent research program? </a:t>
            </a:r>
          </a:p>
          <a:p>
            <a:pPr marL="971550" lvl="2" eaLnBrk="1" hangingPunct="1">
              <a:spcBef>
                <a:spcPts val="600"/>
              </a:spcBef>
              <a:spcAft>
                <a:spcPts val="0"/>
              </a:spcAft>
              <a:buClr>
                <a:srgbClr val="00007D"/>
              </a:buClr>
              <a:buSzPct val="140000"/>
              <a:buFont typeface="Wingdings" pitchFamily="2" charset="2"/>
              <a:buChar char="§"/>
              <a:defRPr/>
            </a:pPr>
            <a:r>
              <a:rPr lang="en-US" sz="1600" b="1" kern="0" dirty="0">
                <a:solidFill>
                  <a:srgbClr val="000000"/>
                </a:solidFill>
              </a:rPr>
              <a:t> Who are the top outstanding applicants with the best research prospect for exerting a sustained impact to the field?</a:t>
            </a:r>
          </a:p>
          <a:p>
            <a:pPr marL="57150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9999CC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E7230D-50DF-404D-83C4-4AF083697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11" y="408649"/>
            <a:ext cx="80010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Stage 2 Editorial Board Review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401E66-BE68-42E6-928A-939AEF17B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780364-51BB-47C6-B060-D77BD2455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750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6103DE27-EF49-4F83-8AFB-7E960D9A675F}"/>
              </a:ext>
            </a:extLst>
          </p:cNvPr>
          <p:cNvSpPr txBox="1"/>
          <p:nvPr/>
        </p:nvSpPr>
        <p:spPr bwMode="auto">
          <a:xfrm>
            <a:off x="5560682" y="4325641"/>
            <a:ext cx="3594201" cy="67875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5433" tIns="42726" rIns="85433" bIns="42726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100" b="1" dirty="0"/>
              <a:t>Hilary Finucane, PhD; The Broad Institute (2017) </a:t>
            </a:r>
          </a:p>
          <a:p>
            <a:pPr eaLnBrk="1" hangingPunct="1">
              <a:spcBef>
                <a:spcPct val="50000"/>
              </a:spcBef>
            </a:pPr>
            <a:r>
              <a:rPr lang="en-US" sz="1100" dirty="0"/>
              <a:t>Identifying disease-relevant cell types by integrating genetic and functional genomics data</a:t>
            </a:r>
          </a:p>
        </p:txBody>
      </p:sp>
      <p:pic>
        <p:nvPicPr>
          <p:cNvPr id="35" name="Picture 34" descr="picture of Dr. Finucane">
            <a:extLst>
              <a:ext uri="{FF2B5EF4-FFF2-40B4-BE49-F238E27FC236}">
                <a16:creationId xmlns:a16="http://schemas.microsoft.com/office/drawing/2014/main" id="{AF290F33-F280-4627-97FD-65B47DDAFF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56940" y="4344992"/>
            <a:ext cx="696832" cy="8710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BA051A8-CABD-45F4-BB73-368F411C2D90}"/>
              </a:ext>
            </a:extLst>
          </p:cNvPr>
          <p:cNvSpPr txBox="1"/>
          <p:nvPr/>
        </p:nvSpPr>
        <p:spPr bwMode="auto">
          <a:xfrm>
            <a:off x="5560682" y="3318674"/>
            <a:ext cx="3530940" cy="67875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5433" tIns="42726" rIns="85433" bIns="42726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100" b="1" dirty="0"/>
              <a:t>Aaron Ring, MD/PhD; Yale University (2016) </a:t>
            </a:r>
          </a:p>
          <a:p>
            <a:pPr eaLnBrk="1" hangingPunct="1">
              <a:spcBef>
                <a:spcPct val="50000"/>
              </a:spcBef>
            </a:pPr>
            <a:r>
              <a:rPr lang="en-US" sz="1100" dirty="0"/>
              <a:t>Uncoupling pleiotropy in the LIGHT/HVEM/</a:t>
            </a:r>
            <a:r>
              <a:rPr lang="en-US" sz="1100" dirty="0" err="1"/>
              <a:t>LTBetaR</a:t>
            </a:r>
            <a:r>
              <a:rPr lang="en-US" sz="1100" dirty="0"/>
              <a:t> signaling network</a:t>
            </a:r>
          </a:p>
        </p:txBody>
      </p:sp>
      <p:pic>
        <p:nvPicPr>
          <p:cNvPr id="33" name="Picture 32" descr="picture of Dr. Ring">
            <a:extLst>
              <a:ext uri="{FF2B5EF4-FFF2-40B4-BE49-F238E27FC236}">
                <a16:creationId xmlns:a16="http://schemas.microsoft.com/office/drawing/2014/main" id="{0F8751F3-FAA1-4556-9E7D-4E25CBFA8C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55939" y="3338045"/>
            <a:ext cx="698775" cy="8734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127461-26F8-4EA2-B4AA-AB1B433A87CA}"/>
              </a:ext>
            </a:extLst>
          </p:cNvPr>
          <p:cNvSpPr txBox="1"/>
          <p:nvPr/>
        </p:nvSpPr>
        <p:spPr bwMode="auto">
          <a:xfrm>
            <a:off x="5560682" y="2308188"/>
            <a:ext cx="3492345" cy="84803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5433" tIns="42726" rIns="85433" bIns="42726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100" b="1" dirty="0"/>
              <a:t>John Hanna, MD/PhD; Brigham and Women’s Hospital (2014)</a:t>
            </a:r>
          </a:p>
          <a:p>
            <a:pPr eaLnBrk="1" hangingPunct="1">
              <a:spcBef>
                <a:spcPct val="50000"/>
              </a:spcBef>
            </a:pPr>
            <a:r>
              <a:rPr lang="en-US" sz="1100" dirty="0"/>
              <a:t>New Ubiquitin-Proteasome System Components that Protect against Proteotoxicity</a:t>
            </a:r>
          </a:p>
        </p:txBody>
      </p:sp>
      <p:pic>
        <p:nvPicPr>
          <p:cNvPr id="29" name="Picture 28" descr="Picture of Dr. Hanna">
            <a:extLst>
              <a:ext uri="{FF2B5EF4-FFF2-40B4-BE49-F238E27FC236}">
                <a16:creationId xmlns:a16="http://schemas.microsoft.com/office/drawing/2014/main" id="{A9FA5B61-F341-49FB-BF16-ECDE2BB362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55939" y="2340119"/>
            <a:ext cx="705384" cy="883799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B854DAED-91F8-4E05-BBD9-0ACF857ED7B1}"/>
              </a:ext>
            </a:extLst>
          </p:cNvPr>
          <p:cNvSpPr txBox="1"/>
          <p:nvPr/>
        </p:nvSpPr>
        <p:spPr bwMode="auto">
          <a:xfrm>
            <a:off x="5560682" y="1418706"/>
            <a:ext cx="3594201" cy="67875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5433" tIns="42726" rIns="85433" bIns="42726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100" b="1" dirty="0"/>
              <a:t>Ellen </a:t>
            </a:r>
            <a:r>
              <a:rPr lang="en-US" sz="1100" b="1" dirty="0" err="1"/>
              <a:t>Yeh</a:t>
            </a:r>
            <a:r>
              <a:rPr lang="en-US" sz="1100" b="1" dirty="0"/>
              <a:t>, PhD; Stanford University (2012) </a:t>
            </a:r>
          </a:p>
          <a:p>
            <a:pPr eaLnBrk="1" hangingPunct="1">
              <a:spcBef>
                <a:spcPct val="50000"/>
              </a:spcBef>
            </a:pPr>
            <a:r>
              <a:rPr lang="en-US" sz="1100" dirty="0"/>
              <a:t>Defining the novel eukaryotic biology of the Apicomplexan plastid</a:t>
            </a:r>
          </a:p>
        </p:txBody>
      </p:sp>
      <p:pic>
        <p:nvPicPr>
          <p:cNvPr id="13" name="Picture 12" descr="picture of dr. Yeh">
            <a:extLst>
              <a:ext uri="{FF2B5EF4-FFF2-40B4-BE49-F238E27FC236}">
                <a16:creationId xmlns:a16="http://schemas.microsoft.com/office/drawing/2014/main" id="{48279CC7-C747-431E-8BF4-F301D36E01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940" y="1392135"/>
            <a:ext cx="693601" cy="838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184A6A6-9F1C-4C36-AB95-7B68158E566E}"/>
              </a:ext>
            </a:extLst>
          </p:cNvPr>
          <p:cNvSpPr txBox="1"/>
          <p:nvPr/>
        </p:nvSpPr>
        <p:spPr bwMode="auto">
          <a:xfrm>
            <a:off x="948482" y="4335974"/>
            <a:ext cx="3530940" cy="84803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5433" tIns="42726" rIns="85433" bIns="42726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100" b="1" dirty="0"/>
              <a:t>Jonathan Abraham, MD/PhD; Brigham and Women’s Hospital (2016)</a:t>
            </a:r>
          </a:p>
          <a:p>
            <a:pPr eaLnBrk="1" hangingPunct="1">
              <a:spcBef>
                <a:spcPct val="50000"/>
              </a:spcBef>
            </a:pPr>
            <a:r>
              <a:rPr lang="en-US" sz="1100" dirty="0"/>
              <a:t>Antibody therapeutics for human viral hemorrhagic fevers and prevention of late neurological syndromes</a:t>
            </a:r>
          </a:p>
        </p:txBody>
      </p:sp>
      <p:pic>
        <p:nvPicPr>
          <p:cNvPr id="4" name="Picture 3" descr="picture of Dr. Abraham">
            <a:extLst>
              <a:ext uri="{FF2B5EF4-FFF2-40B4-BE49-F238E27FC236}">
                <a16:creationId xmlns:a16="http://schemas.microsoft.com/office/drawing/2014/main" id="{F16A3179-EEBA-472B-A6DB-391A22E66D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7093" y="4344992"/>
            <a:ext cx="696832" cy="8710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009AAEB-35AB-4763-82F5-BE74355FB745}"/>
              </a:ext>
            </a:extLst>
          </p:cNvPr>
          <p:cNvSpPr txBox="1"/>
          <p:nvPr/>
        </p:nvSpPr>
        <p:spPr bwMode="auto">
          <a:xfrm>
            <a:off x="948482" y="3318674"/>
            <a:ext cx="3810000" cy="67875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5433" tIns="42726" rIns="85433" bIns="42726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100" b="1" dirty="0"/>
              <a:t>Andrew Kruse, PhD; Harvard University (2015)</a:t>
            </a:r>
          </a:p>
          <a:p>
            <a:pPr eaLnBrk="1" hangingPunct="1">
              <a:spcBef>
                <a:spcPct val="50000"/>
              </a:spcBef>
            </a:pPr>
            <a:r>
              <a:rPr lang="en-US" sz="1100" dirty="0"/>
              <a:t>Molecular mechanisms of adiponectin signaling and PAQR function</a:t>
            </a:r>
          </a:p>
        </p:txBody>
      </p:sp>
      <p:pic>
        <p:nvPicPr>
          <p:cNvPr id="31" name="Picture 30" descr="Picture of Dr. Kruse">
            <a:extLst>
              <a:ext uri="{FF2B5EF4-FFF2-40B4-BE49-F238E27FC236}">
                <a16:creationId xmlns:a16="http://schemas.microsoft.com/office/drawing/2014/main" id="{F41152D5-0FE4-41B3-BA51-0284CC07DE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7093" y="3338046"/>
            <a:ext cx="696834" cy="8687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3CF6BF-7853-473F-975C-E7AAB4245594}"/>
              </a:ext>
            </a:extLst>
          </p:cNvPr>
          <p:cNvSpPr txBox="1"/>
          <p:nvPr/>
        </p:nvSpPr>
        <p:spPr bwMode="auto">
          <a:xfrm>
            <a:off x="948482" y="2308188"/>
            <a:ext cx="3810000" cy="67875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5433" tIns="42726" rIns="85433" bIns="42726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100" b="1" dirty="0"/>
              <a:t>Isabelle </a:t>
            </a:r>
            <a:r>
              <a:rPr lang="en-US" sz="1100" b="1" dirty="0" err="1"/>
              <a:t>Baconguis</a:t>
            </a:r>
            <a:r>
              <a:rPr lang="en-US" sz="1100" b="1" dirty="0"/>
              <a:t>, PhD; Oregon Health &amp; Science University (2013) </a:t>
            </a:r>
          </a:p>
          <a:p>
            <a:pPr eaLnBrk="1" hangingPunct="1">
              <a:spcBef>
                <a:spcPct val="50000"/>
              </a:spcBef>
            </a:pPr>
            <a:r>
              <a:rPr lang="en-US" sz="1100" dirty="0"/>
              <a:t>Structure and Function of Epithelial Sodium Channels</a:t>
            </a:r>
          </a:p>
        </p:txBody>
      </p:sp>
      <p:pic>
        <p:nvPicPr>
          <p:cNvPr id="24" name="Picture 23" descr="Picture of Dr. Baconguis">
            <a:extLst>
              <a:ext uri="{FF2B5EF4-FFF2-40B4-BE49-F238E27FC236}">
                <a16:creationId xmlns:a16="http://schemas.microsoft.com/office/drawing/2014/main" id="{E3C0F4CB-844F-45C8-95A6-BCF9BB5BD90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7093" y="2340119"/>
            <a:ext cx="695023" cy="8687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CCE22A-5AFE-4F4A-870E-A5B7795E28C1}"/>
              </a:ext>
            </a:extLst>
          </p:cNvPr>
          <p:cNvSpPr txBox="1"/>
          <p:nvPr/>
        </p:nvSpPr>
        <p:spPr bwMode="auto">
          <a:xfrm>
            <a:off x="948482" y="1418706"/>
            <a:ext cx="3873280" cy="67875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5433" tIns="42726" rIns="85433" bIns="42726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100" b="1" dirty="0"/>
              <a:t>Daniela Witten, PhD; University of Washington (2011)</a:t>
            </a:r>
          </a:p>
          <a:p>
            <a:pPr eaLnBrk="1" hangingPunct="1">
              <a:spcBef>
                <a:spcPct val="50000"/>
              </a:spcBef>
            </a:pPr>
            <a:r>
              <a:rPr lang="en-US" sz="1100" dirty="0"/>
              <a:t>High-dimensional unsupervised learning, with applications to genomics</a:t>
            </a:r>
          </a:p>
        </p:txBody>
      </p:sp>
      <p:pic>
        <p:nvPicPr>
          <p:cNvPr id="10" name="Picture 9" descr="Picture of Dr. Witten">
            <a:extLst>
              <a:ext uri="{FF2B5EF4-FFF2-40B4-BE49-F238E27FC236}">
                <a16:creationId xmlns:a16="http://schemas.microsoft.com/office/drawing/2014/main" id="{26773F08-E177-40FC-9C32-672CE28081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3" y="1392135"/>
            <a:ext cx="670560" cy="838200"/>
          </a:xfrm>
          <a:prstGeom prst="rect">
            <a:avLst/>
          </a:prstGeom>
        </p:spPr>
      </p:pic>
      <p:sp>
        <p:nvSpPr>
          <p:cNvPr id="50" name="Rectangle 2">
            <a:extLst>
              <a:ext uri="{FF2B5EF4-FFF2-40B4-BE49-F238E27FC236}">
                <a16:creationId xmlns:a16="http://schemas.microsoft.com/office/drawing/2014/main" id="{6A16CBDD-B809-418F-9CC3-E74DDFF12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226" y="382600"/>
            <a:ext cx="80010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Some Examples of DP5 Awards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FFC2D2-465B-4AFF-802C-819607760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8B55DA-FA68-4B2F-A015-C9C0F89A1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858761"/>
      </p:ext>
    </p:extLst>
  </p:cSld>
  <p:clrMapOvr>
    <a:masterClrMapping/>
  </p:clrMapOvr>
</p:sld>
</file>

<file path=ppt/theme/theme1.xml><?xml version="1.0" encoding="utf-8"?>
<a:theme xmlns:a="http://schemas.openxmlformats.org/drawingml/2006/main" name="1_Center for Scientific Review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rgbClr val="6C3A77"/>
        </a:solidFill>
        <a:ln>
          <a:noFill/>
        </a:ln>
        <a:extLst/>
      </a:spPr>
      <a:bodyPr wrap="square" lIns="85433" tIns="42726" rIns="85433" bIns="42726">
        <a:spAutoFit/>
      </a:bodyPr>
      <a:lstStyle>
        <a:defPPr eaLnBrk="1" hangingPunct="1">
          <a:spcBef>
            <a:spcPct val="50000"/>
          </a:spcBef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4398</TotalTime>
  <Words>602</Words>
  <Application>Microsoft Office PowerPoint</Application>
  <PresentationFormat>On-screen Show (4:3)</PresentationFormat>
  <Paragraphs>76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</vt:lpstr>
      <vt:lpstr>1_Center for Scientific Review</vt:lpstr>
      <vt:lpstr> </vt:lpstr>
      <vt:lpstr> </vt:lpstr>
      <vt:lpstr> </vt:lpstr>
      <vt:lpstr> </vt:lpstr>
      <vt:lpstr>Stage 1 Electronic Review</vt:lpstr>
      <vt:lpstr> </vt:lpstr>
      <vt:lpstr> </vt:lpstr>
    </vt:vector>
  </TitlesOfParts>
  <Company>NIH/NIGMS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2006 NIH Director’s Pioneer Awards</dc:title>
  <dc:creator>greenbej</dc:creator>
  <cp:lastModifiedBy>Dumais, Charles (NIH/CSR) [E]</cp:lastModifiedBy>
  <cp:revision>237</cp:revision>
  <cp:lastPrinted>2018-09-14T15:25:12Z</cp:lastPrinted>
  <dcterms:created xsi:type="dcterms:W3CDTF">2006-03-16T14:02:39Z</dcterms:created>
  <dcterms:modified xsi:type="dcterms:W3CDTF">2018-12-07T16:06:47Z</dcterms:modified>
</cp:coreProperties>
</file>