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4"/>
  </p:sldMasterIdLst>
  <p:notesMasterIdLst>
    <p:notesMasterId r:id="rId15"/>
  </p:notesMasterIdLst>
  <p:handoutMasterIdLst>
    <p:handoutMasterId r:id="rId16"/>
  </p:handoutMasterIdLst>
  <p:sldIdLst>
    <p:sldId id="429" r:id="rId5"/>
    <p:sldId id="390" r:id="rId6"/>
    <p:sldId id="428" r:id="rId7"/>
    <p:sldId id="415" r:id="rId8"/>
    <p:sldId id="414" r:id="rId9"/>
    <p:sldId id="340" r:id="rId10"/>
    <p:sldId id="427" r:id="rId11"/>
    <p:sldId id="419" r:id="rId12"/>
    <p:sldId id="424" r:id="rId13"/>
    <p:sldId id="420" r:id="rId14"/>
  </p:sldIdLst>
  <p:sldSz cx="9144000" cy="6858000" type="screen4x3"/>
  <p:notesSz cx="9296400" cy="7010400"/>
  <p:defaultTextStyle>
    <a:defPPr>
      <a:defRPr lang="en-US"/>
    </a:defPPr>
    <a:lvl1pPr marL="0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31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44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60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580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088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03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19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0000FF"/>
    <a:srgbClr val="FF0000"/>
    <a:srgbClr val="81AE38"/>
    <a:srgbClr val="C7F49A"/>
    <a:srgbClr val="719500"/>
    <a:srgbClr val="6C3A77"/>
    <a:srgbClr val="E572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745" autoAdjust="0"/>
  </p:normalViewPr>
  <p:slideViewPr>
    <p:cSldViewPr>
      <p:cViewPr varScale="1">
        <p:scale>
          <a:sx n="49" d="100"/>
          <a:sy n="49" d="100"/>
        </p:scale>
        <p:origin x="54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-3040" y="-112"/>
      </p:cViewPr>
      <p:guideLst>
        <p:guide orient="horz" pos="2208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>
              <a:latin typeface="Segoe UI Ligh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1FE9635-8DB6-4044-8D11-7AAFB69160BE}" type="datetimeFigureOut">
              <a:rPr lang="en-US" smtClean="0">
                <a:latin typeface="Segoe UI Light" pitchFamily="34" charset="0"/>
              </a:rPr>
              <a:pPr/>
              <a:t>12/7/2018</a:t>
            </a:fld>
            <a:endParaRPr lang="en-US" dirty="0">
              <a:latin typeface="Segoe UI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>
              <a:latin typeface="Segoe UI 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D2FA1CA-7490-463D-B745-C9B4BA55BB2F}" type="slidenum">
              <a:rPr lang="en-US" smtClean="0">
                <a:latin typeface="Segoe UI Light" pitchFamily="34" charset="0"/>
              </a:rPr>
              <a:pPr/>
              <a:t>‹#›</a:t>
            </a:fld>
            <a:endParaRPr lang="en-US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2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Segoe UI Light" pitchFamily="34" charset="0"/>
              </a:defRPr>
            </a:lvl1pPr>
          </a:lstStyle>
          <a:p>
            <a:fld id="{B74433D1-1BE7-47BB-9A7A-53E534EE3FD0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Segoe UI Light" pitchFamily="34" charset="0"/>
              </a:defRPr>
            </a:lvl1pPr>
          </a:lstStyle>
          <a:p>
            <a:fld id="{91900A6A-F631-4DE5-85CD-60A32C70D6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3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456514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913031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1369544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1826060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2580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88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03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19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1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2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4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5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7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6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24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600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27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>
            <a:lvl2pPr>
              <a:defRPr/>
            </a:lvl2pPr>
            <a:lvl3pPr marL="635000" indent="-292100">
              <a:buFont typeface="Arial" pitchFamily="34" charset="0"/>
              <a:buChar char="−"/>
              <a:defRPr baseline="0"/>
            </a:lvl3pPr>
            <a:lvl4pPr marL="914400" indent="-228600">
              <a:buFont typeface="Arial" pitchFamily="34" charset="0"/>
              <a:buChar char="•"/>
              <a:defRPr/>
            </a:lvl4pPr>
            <a:lvl5pPr marL="1257300" indent="-2794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956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0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4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305" tIns="45650" rIns="91305" bIns="4565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419600"/>
          </a:xfrm>
          <a:prstGeom prst="rect">
            <a:avLst/>
          </a:prstGeom>
        </p:spPr>
        <p:txBody>
          <a:bodyPr vert="horz" lIns="91305" tIns="45650" rIns="91305" bIns="4565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70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sldNum="0" hdr="0" dt="0"/>
  <p:txStyles>
    <p:titleStyle>
      <a:lvl1pPr algn="l" defTabSz="91303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385" indent="-342385" algn="l" defTabSz="913031" rtl="0" eaLnBrk="1" latinLnBrk="0" hangingPunct="1">
        <a:spcBef>
          <a:spcPct val="20000"/>
        </a:spcBef>
        <a:buClr>
          <a:srgbClr val="719500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385" indent="291663" algn="l" defTabSz="9130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9300" indent="-342900" algn="l" defTabSz="913031" rtl="0" eaLnBrk="1" latinLnBrk="0" hangingPunct="1">
        <a:spcBef>
          <a:spcPct val="20000"/>
        </a:spcBef>
        <a:buFont typeface="Arial" pitchFamily="34" charset="0"/>
        <a:buChar char="−"/>
        <a:tabLst>
          <a:tab pos="976436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2200" indent="-292100" algn="l" defTabSz="913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5900" indent="-342900" algn="l" defTabSz="9130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0829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4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61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7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1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8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3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9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" Target="slide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H Director's New Innovator award program logo">
            <a:extLst>
              <a:ext uri="{FF2B5EF4-FFF2-40B4-BE49-F238E27FC236}">
                <a16:creationId xmlns:a16="http://schemas.microsoft.com/office/drawing/2014/main" id="{BEFDA819-1444-4A5C-B525-A58A0800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789" y="2755646"/>
            <a:ext cx="1507019" cy="1855866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6A94E726-FAFE-4C85-8AF1-A8B4A2BC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16" y="2667000"/>
            <a:ext cx="8839200" cy="32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25" tIns="42863" rIns="85725" bIns="4286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9pPr>
          </a:lstStyle>
          <a:p>
            <a:pPr algn="ctr">
              <a:spcBef>
                <a:spcPts val="1200"/>
              </a:spcBef>
            </a:pPr>
            <a:endParaRPr lang="en-US" altLang="en-US" sz="1000" b="0" dirty="0">
              <a:solidFill>
                <a:schemeClr val="bg1"/>
              </a:solidFill>
              <a:latin typeface="Arial" charset="0"/>
            </a:endParaRPr>
          </a:p>
          <a:p>
            <a:pPr marL="230188">
              <a:lnSpc>
                <a:spcPts val="2400"/>
              </a:lnSpc>
              <a:spcBef>
                <a:spcPct val="50000"/>
              </a:spcBef>
            </a:pPr>
            <a:r>
              <a:rPr lang="en-US" altLang="en-US" b="0" dirty="0">
                <a:solidFill>
                  <a:srgbClr val="FFFF00"/>
                </a:solidFill>
                <a:latin typeface="Arial" charset="0"/>
              </a:rPr>
              <a:t>Srikanth Ranganathan, PhD </a:t>
            </a:r>
          </a:p>
          <a:p>
            <a:pPr marL="230188">
              <a:lnSpc>
                <a:spcPts val="2400"/>
              </a:lnSpc>
              <a:spcBef>
                <a:spcPct val="50000"/>
              </a:spcBef>
            </a:pPr>
            <a:r>
              <a:rPr lang="en-US" altLang="en-US" b="0" dirty="0">
                <a:solidFill>
                  <a:schemeClr val="bg1"/>
                </a:solidFill>
                <a:latin typeface="Arial" charset="0"/>
              </a:rPr>
              <a:t>Scientific Review Officer, New Innovator Award Review</a:t>
            </a:r>
          </a:p>
          <a:p>
            <a:pPr marL="230188">
              <a:lnSpc>
                <a:spcPts val="2400"/>
              </a:lnSpc>
              <a:spcBef>
                <a:spcPct val="50000"/>
              </a:spcBef>
            </a:pPr>
            <a:r>
              <a:rPr lang="en-US" altLang="en-US" b="0" dirty="0">
                <a:solidFill>
                  <a:schemeClr val="bg1"/>
                </a:solidFill>
                <a:latin typeface="Arial" charset="0"/>
              </a:rPr>
              <a:t>Musculoskeletal, Oral and Skin Sciences IRG,</a:t>
            </a:r>
          </a:p>
          <a:p>
            <a:pPr marL="230188">
              <a:lnSpc>
                <a:spcPts val="2400"/>
              </a:lnSpc>
              <a:spcBef>
                <a:spcPct val="50000"/>
              </a:spcBef>
            </a:pPr>
            <a:r>
              <a:rPr lang="en-US" altLang="en-US" b="0" dirty="0">
                <a:solidFill>
                  <a:schemeClr val="bg1"/>
                </a:solidFill>
                <a:latin typeface="Arial" charset="0"/>
              </a:rPr>
              <a:t>CSR, NIH</a:t>
            </a:r>
          </a:p>
          <a:p>
            <a:pPr algn="ctr">
              <a:lnSpc>
                <a:spcPts val="1200"/>
              </a:lnSpc>
              <a:spcBef>
                <a:spcPct val="50000"/>
              </a:spcBef>
            </a:pPr>
            <a:endParaRPr lang="en-US" altLang="en-US" sz="1000" b="0" dirty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CSR Advisory Council Meeting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September 24,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E661F-6BE5-4398-BF66-FCFFF048D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06575"/>
            <a:ext cx="7772400" cy="1470025"/>
          </a:xfrm>
        </p:spPr>
        <p:txBody>
          <a:bodyPr/>
          <a:lstStyle/>
          <a:p>
            <a:r>
              <a:rPr lang="en-US" dirty="0"/>
              <a:t>NIH Director’s New Innovator Award (DP2)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8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A8ABB58F-BDB5-4B5F-BC32-47FF8E72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photo of Greg Delgoffe, PhD; U Pittsburgh (2017), Immunology, Exploring and Exploiting Metabolic Plasticity in Regulatory T Cells">
            <a:extLst>
              <a:ext uri="{FF2B5EF4-FFF2-40B4-BE49-F238E27FC236}">
                <a16:creationId xmlns:a16="http://schemas.microsoft.com/office/drawing/2014/main" id="{8821156C-073E-49DF-AC35-F0926A6EF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717" y="5106542"/>
            <a:ext cx="4346825" cy="975445"/>
          </a:xfrm>
          <a:prstGeom prst="rect">
            <a:avLst/>
          </a:prstGeom>
        </p:spPr>
      </p:pic>
      <p:pic>
        <p:nvPicPr>
          <p:cNvPr id="31" name="Picture 30" descr="A photo of Anna V Molofsky, MD, PhD; UCSF (2017), Psychiatry, Coordinate Regulation of Neural Circuit Remodeling by Glia: A Prospective Molecular Approach">
            <a:extLst>
              <a:ext uri="{FF2B5EF4-FFF2-40B4-BE49-F238E27FC236}">
                <a16:creationId xmlns:a16="http://schemas.microsoft.com/office/drawing/2014/main" id="{4EDF82F6-54EF-46D4-AD20-2DE2C5EA0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916" y="4131097"/>
            <a:ext cx="4383404" cy="975445"/>
          </a:xfrm>
          <a:prstGeom prst="rect">
            <a:avLst/>
          </a:prstGeom>
        </p:spPr>
      </p:pic>
      <p:pic>
        <p:nvPicPr>
          <p:cNvPr id="30" name="Picture 29" descr="A Photo of Sue Hammoud, PhD; U Michigan (2016), Human Genetics, Contributions of Sperm Chromatin to Development: A Myth or Reality?">
            <a:extLst>
              <a:ext uri="{FF2B5EF4-FFF2-40B4-BE49-F238E27FC236}">
                <a16:creationId xmlns:a16="http://schemas.microsoft.com/office/drawing/2014/main" id="{F922BA3C-C9BF-4DC5-BC18-5E8267060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524" y="3168318"/>
            <a:ext cx="4359018" cy="975445"/>
          </a:xfrm>
          <a:prstGeom prst="rect">
            <a:avLst/>
          </a:prstGeom>
        </p:spPr>
      </p:pic>
      <p:pic>
        <p:nvPicPr>
          <p:cNvPr id="29" name="Picture 28" descr="Photo of Manu Prakash, PhD; Stanford (2015), Bioengineering, Bio X, and ChEM-H Institute, Mosquitoes Meet Microfluidics: Novel Tools for Ecological Surveillance of Insect-Borne Diseases">
            <a:extLst>
              <a:ext uri="{FF2B5EF4-FFF2-40B4-BE49-F238E27FC236}">
                <a16:creationId xmlns:a16="http://schemas.microsoft.com/office/drawing/2014/main" id="{D7D7E13B-8486-4428-89F6-C57754936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2148755"/>
            <a:ext cx="4255377" cy="975445"/>
          </a:xfrm>
          <a:prstGeom prst="rect">
            <a:avLst/>
          </a:prstGeom>
        </p:spPr>
      </p:pic>
      <p:pic>
        <p:nvPicPr>
          <p:cNvPr id="28" name="Picture 27" descr="Photo of Ibrahim Cisse, PhD; MIT (2014) , Physics, Imaging Transcription with Single Molecule Resolution in Live Mammalian Cells">
            <a:extLst>
              <a:ext uri="{FF2B5EF4-FFF2-40B4-BE49-F238E27FC236}">
                <a16:creationId xmlns:a16="http://schemas.microsoft.com/office/drawing/2014/main" id="{0500C944-F2E7-476E-9875-EA3F01276C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094" y="1247529"/>
            <a:ext cx="4523624" cy="975445"/>
          </a:xfrm>
          <a:prstGeom prst="rect">
            <a:avLst/>
          </a:prstGeom>
        </p:spPr>
      </p:pic>
      <p:pic>
        <p:nvPicPr>
          <p:cNvPr id="24" name="Picture 23" descr="Photo of Zhilei Chen, PhD; Texas A&amp;M University (2017), Microbial Pathogenesis and Immunology, Artificial Ecology Sink as Prophylaxis Against Viral Infections">
            <a:extLst>
              <a:ext uri="{FF2B5EF4-FFF2-40B4-BE49-F238E27FC236}">
                <a16:creationId xmlns:a16="http://schemas.microsoft.com/office/drawing/2014/main" id="{0F3D3302-8830-4B15-8912-F97ECD10DF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457" y="5108517"/>
            <a:ext cx="4639458" cy="853514"/>
          </a:xfrm>
          <a:prstGeom prst="rect">
            <a:avLst/>
          </a:prstGeom>
        </p:spPr>
      </p:pic>
      <p:pic>
        <p:nvPicPr>
          <p:cNvPr id="14" name="Picture 13" descr="Photo of Joanna Slusky, PhD; U Kansas (2017), Molecular Biosciences &amp; Center for Computational Biology, Designed Beta-Strands for Inhibiting Efflux Pumps and Disabling Antibiotic Resistance">
            <a:extLst>
              <a:ext uri="{FF2B5EF4-FFF2-40B4-BE49-F238E27FC236}">
                <a16:creationId xmlns:a16="http://schemas.microsoft.com/office/drawing/2014/main" id="{F38DF058-C66D-4160-AD9C-6E63C12342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279" y="4111685"/>
            <a:ext cx="4639458" cy="975445"/>
          </a:xfrm>
          <a:prstGeom prst="rect">
            <a:avLst/>
          </a:prstGeom>
        </p:spPr>
      </p:pic>
      <p:pic>
        <p:nvPicPr>
          <p:cNvPr id="10" name="Picture 9" descr="Photo of Lijie Grace Zhang, PhD; George Washington U (2014) Mechanical and Aerospace Engineering A Novel 3D Bio-printed Smart Vascularized Nano Tissue">
            <a:extLst>
              <a:ext uri="{FF2B5EF4-FFF2-40B4-BE49-F238E27FC236}">
                <a16:creationId xmlns:a16="http://schemas.microsoft.com/office/drawing/2014/main" id="{27FBC782-7AAC-44CE-9C32-4011CD2A63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1356286"/>
            <a:ext cx="4419983" cy="853514"/>
          </a:xfrm>
          <a:prstGeom prst="rect">
            <a:avLst/>
          </a:prstGeom>
        </p:spPr>
      </p:pic>
      <p:pic>
        <p:nvPicPr>
          <p:cNvPr id="13" name="Picture 12" descr="Photo of Nikolai Slavov, PhD; Northeastern University (2016), Bioengineering and Biology, Ribosome-Mediated Translational Regulation During Stem Cell Differentiation">
            <a:extLst>
              <a:ext uri="{FF2B5EF4-FFF2-40B4-BE49-F238E27FC236}">
                <a16:creationId xmlns:a16="http://schemas.microsoft.com/office/drawing/2014/main" id="{69B8F969-FC43-4A3D-B711-3404E5AADB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456" y="3114426"/>
            <a:ext cx="4511431" cy="975445"/>
          </a:xfrm>
          <a:prstGeom prst="rect">
            <a:avLst/>
          </a:prstGeom>
        </p:spPr>
      </p:pic>
      <p:pic>
        <p:nvPicPr>
          <p:cNvPr id="11" name="Picture 10" descr="Photo of Jakob D Jensen, PhD; University of Utah (2015), Physics, &#10;Communal Feedback as an Innovative Alternative to Skin Self-Exam&#10;">
            <a:extLst>
              <a:ext uri="{FF2B5EF4-FFF2-40B4-BE49-F238E27FC236}">
                <a16:creationId xmlns:a16="http://schemas.microsoft.com/office/drawing/2014/main" id="{28F2A030-1332-4583-973F-D3C0689AB7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279" y="2224955"/>
            <a:ext cx="4499238" cy="975445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549AABCF-CD07-45D8-B416-5265CE58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900" y="120161"/>
            <a:ext cx="3657600" cy="914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Sampling of Awardees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FBB355DB-A06E-46AB-B155-AF485C8C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9067800" cy="4876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Launched in 2007: Minimum of 33-35 awards</a:t>
            </a:r>
            <a:endParaRPr lang="en-US" altLang="en-US" sz="16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Exceptionally creative “</a:t>
            </a:r>
            <a:r>
              <a:rPr lang="en-US" altLang="en-US" b="1" u="sng" dirty="0">
                <a:solidFill>
                  <a:srgbClr val="FF0000"/>
                </a:solidFill>
              </a:rPr>
              <a:t>E</a:t>
            </a:r>
            <a:r>
              <a:rPr lang="en-US" altLang="en-US" dirty="0">
                <a:solidFill>
                  <a:srgbClr val="FF0000"/>
                </a:solidFill>
              </a:rPr>
              <a:t>arly </a:t>
            </a:r>
            <a:r>
              <a:rPr lang="en-US" altLang="en-US" b="1" u="sng" dirty="0">
                <a:solidFill>
                  <a:srgbClr val="FF0000"/>
                </a:solidFill>
              </a:rPr>
              <a:t>S</a:t>
            </a:r>
            <a:r>
              <a:rPr lang="en-US" altLang="en-US" dirty="0">
                <a:solidFill>
                  <a:srgbClr val="FF0000"/>
                </a:solidFill>
              </a:rPr>
              <a:t>tage </a:t>
            </a:r>
            <a:r>
              <a:rPr lang="en-US" altLang="en-US" b="1" u="sng" dirty="0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nvestigators” (No Multi-PI applications) </a:t>
            </a:r>
            <a:endParaRPr lang="en-US" altLang="en-US" sz="16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Bold and highly innovative research with significant impact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$1.5 million in direct costs for a 5-year grant</a:t>
            </a:r>
            <a:endParaRPr lang="en-US" altLang="en-US" sz="16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500-600 applications each year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3FD464-34BC-4D5E-8634-DF229220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/>
              <a:t>Program Details</a:t>
            </a:r>
          </a:p>
        </p:txBody>
      </p:sp>
    </p:spTree>
    <p:extLst>
      <p:ext uri="{BB962C8B-B14F-4D97-AF65-F5344CB8AC3E}">
        <p14:creationId xmlns:p14="http://schemas.microsoft.com/office/powerpoint/2010/main" val="155971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ic that shows the funding process.  Applicantions come from an institution through grants.gov. the reciept is mid-september. enable stage 1 mail reviewers: first week of November.  Mail review critiques are due the end of december.  Finalists selection via prelim scores and stage 2 editorial [anel members; early to mid January. Stage 2 editorial panel meets in mid-march, selection of awardees by OD/ICs with the public announcement of awards in september">
            <a:extLst>
              <a:ext uri="{FF2B5EF4-FFF2-40B4-BE49-F238E27FC236}">
                <a16:creationId xmlns:a16="http://schemas.microsoft.com/office/drawing/2014/main" id="{E96FD57B-C3A3-40B8-8E71-83FFB625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" y="707036"/>
            <a:ext cx="8730229" cy="5096698"/>
          </a:xfrm>
          <a:prstGeom prst="rect">
            <a:avLst/>
          </a:prstGeom>
        </p:spPr>
      </p:pic>
      <p:pic>
        <p:nvPicPr>
          <p:cNvPr id="4" name="Picture 3" descr="The 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F633A5DE-02AB-4B96-BC0F-F1B1D8EF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9DC56C3-D6B8-42F1-9750-08E0AAD9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62" y="0"/>
            <a:ext cx="7816749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Innovator Award Review and Funding Proc</a:t>
            </a:r>
          </a:p>
        </p:txBody>
      </p:sp>
    </p:spTree>
    <p:extLst>
      <p:ext uri="{BB962C8B-B14F-4D97-AF65-F5344CB8AC3E}">
        <p14:creationId xmlns:p14="http://schemas.microsoft.com/office/powerpoint/2010/main" val="124144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9907E1B2-10B6-4E71-ACB8-E7A1ACAD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" y="9142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diagraham that shows how the application includes a 10-page essay, the project is focused on innovation, impact and investigator qualifications, preliminary data is not mandatory, there is a minimum 25% research effort, collaborations are OK but success should not depend on it, no letters or support or collaboration">
            <a:extLst>
              <a:ext uri="{FF2B5EF4-FFF2-40B4-BE49-F238E27FC236}">
                <a16:creationId xmlns:a16="http://schemas.microsoft.com/office/drawing/2014/main" id="{CEF9DF97-7698-4433-A1FE-A49C00300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33" y="1036112"/>
            <a:ext cx="8547333" cy="4785775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E6B25B1-E381-4A7C-AED1-26D6C253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1627"/>
            <a:ext cx="5867400" cy="762000"/>
          </a:xfrm>
        </p:spPr>
        <p:txBody>
          <a:bodyPr>
            <a:normAutofit/>
          </a:bodyPr>
          <a:lstStyle/>
          <a:p>
            <a:r>
              <a:rPr lang="en-US" sz="2400" dirty="0"/>
              <a:t>Application Details</a:t>
            </a:r>
          </a:p>
        </p:txBody>
      </p:sp>
    </p:spTree>
    <p:extLst>
      <p:ext uri="{BB962C8B-B14F-4D97-AF65-F5344CB8AC3E}">
        <p14:creationId xmlns:p14="http://schemas.microsoft.com/office/powerpoint/2010/main" val="29844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NIH Director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9907E1B2-10B6-4E71-ACB8-E7A1ACAD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755C16B-7935-4EC7-B787-D59B4A6B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524000"/>
            <a:ext cx="6019800" cy="4190314"/>
          </a:xfrm>
          <a:prstGeom prst="rect">
            <a:avLst/>
          </a:prstGeom>
          <a:solidFill>
            <a:srgbClr val="C7F49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Behavioral and Social Science (BBS)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Biology (CB)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and Translational Research (CTR)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Infectious Disease and Immunology (IDI)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Instrumentation and Engineering (IE)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and Cellular Biology (MCB)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Neuroscience (NS)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Throughput and Integrative Biology (HIB)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Bioinformatics and Computational Biology (BCB)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296F85-76C1-4C31-89E6-A9A26301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92722"/>
            <a:ext cx="403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Scientific Areas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7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e 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184AEF85-E8F3-4658-856F-8F201E70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2E58FAE5-43D0-4D55-84AA-C464899667D2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4241615"/>
            <a:ext cx="6858000" cy="1676400"/>
          </a:xfrm>
          <a:prstGeom prst="rect">
            <a:avLst/>
          </a:prstGeom>
        </p:spPr>
        <p:txBody>
          <a:bodyPr vert="horz" lIns="91305" tIns="45650" rIns="91305" bIns="45650" rtlCol="0">
            <a:noAutofit/>
          </a:bodyPr>
          <a:lstStyle>
            <a:lvl1pPr marL="342385" indent="-342385" algn="l" defTabSz="913031" rtl="0" eaLnBrk="1" latinLnBrk="0" hangingPunct="1">
              <a:spcBef>
                <a:spcPct val="20000"/>
              </a:spcBef>
              <a:buClr>
                <a:srgbClr val="7195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385" indent="291663" algn="l" defTabSz="9130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5000" indent="-292100" algn="l" defTabSz="913031" rtl="0" eaLnBrk="1" latinLnBrk="0" hangingPunct="1">
              <a:spcBef>
                <a:spcPct val="20000"/>
              </a:spcBef>
              <a:buFont typeface="Arial" pitchFamily="34" charset="0"/>
              <a:buChar char="−"/>
              <a:tabLst>
                <a:tab pos="976436" algn="l"/>
              </a:tabLst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7300" indent="-279400" algn="l" defTabSz="9130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0829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346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861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376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"/>
              </a:lnSpc>
              <a:buNone/>
              <a:defRPr/>
            </a:pPr>
            <a:endParaRPr lang="en-US" altLang="en-US" sz="1600" dirty="0"/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sz="1600" dirty="0"/>
              <a:t>     “Importance and Potential Impact of the Scientific Problem”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sz="1600" dirty="0"/>
              <a:t>     “Novelty / Innovativeness of Approach”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sz="1600" dirty="0"/>
              <a:t>     “Creative Potential of ESI”</a:t>
            </a:r>
          </a:p>
          <a:p>
            <a:pPr marL="685800" lvl="3" indent="0">
              <a:buNone/>
              <a:defRPr/>
            </a:pPr>
            <a:endParaRPr lang="en-US" altLang="en-US" sz="1600" dirty="0">
              <a:solidFill>
                <a:srgbClr val="FF0000"/>
              </a:solidFill>
            </a:endParaRP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/>
              <a:t>     Overall Impact Paragraph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400CE-AB4F-48BD-9818-1B374A5B0906}"/>
              </a:ext>
            </a:extLst>
          </p:cNvPr>
          <p:cNvSpPr/>
          <p:nvPr/>
        </p:nvSpPr>
        <p:spPr>
          <a:xfrm>
            <a:off x="4267200" y="3418859"/>
            <a:ext cx="3057338" cy="533400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Three Criteria and an Overall Impact Score (1-9)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02DFD-2E2E-437D-B54C-E3C87D31F6F5}"/>
              </a:ext>
            </a:extLst>
          </p:cNvPr>
          <p:cNvSpPr/>
          <p:nvPr/>
        </p:nvSpPr>
        <p:spPr>
          <a:xfrm>
            <a:off x="3324038" y="2694168"/>
            <a:ext cx="3057338" cy="533400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 Reviewers / 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8A70DC-5FF9-401C-A6DC-5981AA505E1D}"/>
              </a:ext>
            </a:extLst>
          </p:cNvPr>
          <p:cNvSpPr/>
          <p:nvPr/>
        </p:nvSpPr>
        <p:spPr>
          <a:xfrm>
            <a:off x="2404969" y="1969477"/>
            <a:ext cx="3057338" cy="533400"/>
          </a:xfrm>
          <a:prstGeom prst="rect">
            <a:avLst/>
          </a:prstGeom>
          <a:solidFill>
            <a:srgbClr val="81AE38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 to 10 Assignments / Rev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70394-4F9C-4473-BEF4-E66FBA4DDCC0}"/>
              </a:ext>
            </a:extLst>
          </p:cNvPr>
          <p:cNvSpPr/>
          <p:nvPr/>
        </p:nvSpPr>
        <p:spPr>
          <a:xfrm>
            <a:off x="1795369" y="1322568"/>
            <a:ext cx="3057338" cy="455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~200 Mail Reviewers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6B3B44-80CC-41C2-97FF-7F05382A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Peer-Review Process: Stage 1 (Mail Reviews)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26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9907E1B2-10B6-4E71-ACB8-E7A1ACAD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C696044-8B98-4751-A664-80D15A5B2EF6}"/>
              </a:ext>
            </a:extLst>
          </p:cNvPr>
          <p:cNvSpPr txBox="1">
            <a:spLocks noChangeArrowheads="1"/>
          </p:cNvSpPr>
          <p:nvPr/>
        </p:nvSpPr>
        <p:spPr>
          <a:xfrm>
            <a:off x="-533400" y="1219200"/>
            <a:ext cx="9829800" cy="4876800"/>
          </a:xfrm>
          <a:prstGeom prst="rect">
            <a:avLst/>
          </a:prstGeom>
        </p:spPr>
        <p:txBody>
          <a:bodyPr vert="horz" lIns="91305" tIns="45650" rIns="91305" bIns="45650" rtlCol="0">
            <a:noAutofit/>
          </a:bodyPr>
          <a:lstStyle>
            <a:lvl1pPr marL="342385" indent="-342385" algn="l" defTabSz="913031" rtl="0" eaLnBrk="1" latinLnBrk="0" hangingPunct="1">
              <a:spcBef>
                <a:spcPct val="20000"/>
              </a:spcBef>
              <a:buClr>
                <a:srgbClr val="7195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385" indent="291663" algn="l" defTabSz="9130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5000" indent="-292100" algn="l" defTabSz="913031" rtl="0" eaLnBrk="1" latinLnBrk="0" hangingPunct="1">
              <a:spcBef>
                <a:spcPct val="20000"/>
              </a:spcBef>
              <a:buFont typeface="Arial" pitchFamily="34" charset="0"/>
              <a:buChar char="−"/>
              <a:tabLst>
                <a:tab pos="976436" algn="l"/>
              </a:tabLst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7300" indent="-279400" algn="l" defTabSz="9130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0829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346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861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376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"/>
              </a:lnSpc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Rank order list of the Mail reviewers’ Overall Impact Scores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Any application with a score better than a set threshold is an automatic finalist 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An unbiased selection of applications by the editorial panelists from the rest of the applications (they are provided access to the overall impact scores and the critiques)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The editorial panelists do not need to provide a justification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 About 20% of applications selected for Stage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D6D2FB-428B-4ED9-8581-18BA8D53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04800"/>
            <a:ext cx="3657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Selection of Finalists</a:t>
            </a:r>
          </a:p>
        </p:txBody>
      </p:sp>
    </p:spTree>
    <p:extLst>
      <p:ext uri="{BB962C8B-B14F-4D97-AF65-F5344CB8AC3E}">
        <p14:creationId xmlns:p14="http://schemas.microsoft.com/office/powerpoint/2010/main" val="39048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H Director's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A8ABB58F-BDB5-4B5F-BC32-47FF8E72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 of reviewers discussing an applciation around a large table.">
            <a:extLst>
              <a:ext uri="{FF2B5EF4-FFF2-40B4-BE49-F238E27FC236}">
                <a16:creationId xmlns:a16="http://schemas.microsoft.com/office/drawing/2014/main" id="{47F671F1-6B5A-4C27-B4A4-ACD54C3AC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209800"/>
            <a:ext cx="3505200" cy="221813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3B8B87-3655-4B05-8860-01A2D272DF47}"/>
              </a:ext>
            </a:extLst>
          </p:cNvPr>
          <p:cNvSpPr txBox="1">
            <a:spLocks noChangeArrowheads="1"/>
          </p:cNvSpPr>
          <p:nvPr/>
        </p:nvSpPr>
        <p:spPr>
          <a:xfrm>
            <a:off x="3595873" y="1223367"/>
            <a:ext cx="5507095" cy="4263033"/>
          </a:xfrm>
          <a:prstGeom prst="rect">
            <a:avLst/>
          </a:prstGeom>
        </p:spPr>
        <p:txBody>
          <a:bodyPr vert="horz" lIns="91305" tIns="45650" rIns="91305" bIns="45650" rtlCol="0">
            <a:noAutofit/>
          </a:bodyPr>
          <a:lstStyle>
            <a:lvl1pPr marL="342385" indent="-342385" algn="l" defTabSz="913031" rtl="0" eaLnBrk="1" latinLnBrk="0" hangingPunct="1">
              <a:spcBef>
                <a:spcPct val="20000"/>
              </a:spcBef>
              <a:buClr>
                <a:srgbClr val="719500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385" indent="291663" algn="l" defTabSz="9130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5000" indent="-292100" algn="l" defTabSz="913031" rtl="0" eaLnBrk="1" latinLnBrk="0" hangingPunct="1">
              <a:spcBef>
                <a:spcPct val="20000"/>
              </a:spcBef>
              <a:buFont typeface="Arial" pitchFamily="34" charset="0"/>
              <a:buChar char="−"/>
              <a:tabLst>
                <a:tab pos="976436" algn="l"/>
              </a:tabLst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7300" indent="-279400" algn="l" defTabSz="9130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0829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346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861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376" indent="-228248" algn="l" defTabSz="913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26-27 panelists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Experts with broad scientific understanding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~110 applications (All discussed)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2 days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3 Discussants / Application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First 2 discussants are generally covering the science areas of the application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Scoring is focused on Impact &amp; Innovation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1800" dirty="0"/>
              <a:t>Release of final scores and Summary statements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75177A-D06F-43BC-9796-318FA26A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87621"/>
            <a:ext cx="4419600" cy="609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Stage 2: Final Meeting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H Director New Innovator Award Program Logo">
            <a:hlinkClick r:id="rId3" action="ppaction://hlinksldjump"/>
            <a:extLst>
              <a:ext uri="{FF2B5EF4-FFF2-40B4-BE49-F238E27FC236}">
                <a16:creationId xmlns:a16="http://schemas.microsoft.com/office/drawing/2014/main" id="{A8ABB58F-BDB5-4B5F-BC32-47FF8E725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" y="0"/>
            <a:ext cx="923777" cy="1154722"/>
          </a:xfrm>
          <a:prstGeom prst="rect">
            <a:avLst/>
          </a:prstGeom>
          <a:noFill/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B3CB4B-B002-41E4-86A8-A0628D660942}"/>
              </a:ext>
            </a:extLst>
          </p:cNvPr>
          <p:cNvSpPr txBox="1"/>
          <p:nvPr/>
        </p:nvSpPr>
        <p:spPr bwMode="auto">
          <a:xfrm>
            <a:off x="4961540" y="1600200"/>
            <a:ext cx="2887060" cy="20252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u="sng" dirty="0"/>
              <a:t>Support Staff (MOSS IRG)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Ms. Lynda Robinson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Ms. Lauren Nazzel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Ms. Beverly Cleveland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Ms. Latonya Carter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91291-0870-4DAE-8545-4654D5D1447B}"/>
              </a:ext>
            </a:extLst>
          </p:cNvPr>
          <p:cNvSpPr txBox="1"/>
          <p:nvPr/>
        </p:nvSpPr>
        <p:spPr bwMode="auto">
          <a:xfrm>
            <a:off x="1295400" y="1600200"/>
            <a:ext cx="1993611" cy="77878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Rajiv Kumar, PhD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Chief, MOSS IRG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B96A55-8C57-4FCD-A6A3-874359DB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40322"/>
            <a:ext cx="2133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68713"/>
      </p:ext>
    </p:extLst>
  </p:cSld>
  <p:clrMapOvr>
    <a:masterClrMapping/>
  </p:clrMapOvr>
</p:sld>
</file>

<file path=ppt/theme/theme1.xml><?xml version="1.0" encoding="utf-8"?>
<a:theme xmlns:a="http://schemas.openxmlformats.org/drawingml/2006/main" name="Center for Scientific Revie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C3A77"/>
        </a:solidFill>
        <a:ln>
          <a:noFill/>
        </a:ln>
        <a:extLst/>
      </a:spPr>
      <a:bodyPr wrap="square" lIns="85433" tIns="42726" rIns="85433" bIns="42726">
        <a:spAutoFit/>
      </a:bodyPr>
      <a:lstStyle>
        <a:defPPr eaLnBrk="1" hangingPunct="1">
          <a:spcBef>
            <a:spcPct val="50000"/>
          </a:spcBef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210D2E2972B4581851AC0AB0F6A58" ma:contentTypeVersion="5" ma:contentTypeDescription="Create a new document." ma:contentTypeScope="" ma:versionID="6356f154d4334fb48526ee72f120a41f">
  <xsd:schema xmlns:xsd="http://www.w3.org/2001/XMLSchema" xmlns:xs="http://www.w3.org/2001/XMLSchema" xmlns:p="http://schemas.microsoft.com/office/2006/metadata/properties" xmlns:ns2="d589b8ef-b842-40a7-aaa9-57bf0fcd3ea4" xmlns:ns3="c0bb6cde-e53a-43db-9b14-605d24ba4572" targetNamespace="http://schemas.microsoft.com/office/2006/metadata/properties" ma:root="true" ma:fieldsID="47dbc7d505587364bcfa36d5737f8195" ns2:_="" ns3:_="">
    <xsd:import namespace="d589b8ef-b842-40a7-aaa9-57bf0fcd3ea4"/>
    <xsd:import namespace="c0bb6cde-e53a-43db-9b14-605d24ba457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ge310801d6584d60bf42e2c310a44a4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9b8ef-b842-40a7-aaa9-57bf0fcd3ea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a38a2f78-79e5-4c3c-a64d-412ba1a8da2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6366c2f-eb1d-49a1-b355-83494b149e14}" ma:internalName="TaxCatchAll" ma:showField="CatchAllData" ma:web="29be26a3-facf-4948-839a-a61f5577f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b6cde-e53a-43db-9b14-605d24ba4572" elementFormDefault="qualified">
    <xsd:import namespace="http://schemas.microsoft.com/office/2006/documentManagement/types"/>
    <xsd:import namespace="http://schemas.microsoft.com/office/infopath/2007/PartnerControls"/>
    <xsd:element name="ge310801d6584d60bf42e2c310a44a44" ma:index="12" ma:taxonomy="true" ma:internalName="ge310801d6584d60bf42e2c310a44a44" ma:taxonomyFieldName="SystemTags" ma:displayName="SystemTags" ma:default="" ma:fieldId="{0e310801-d658-4d60-bf42-e2c310a44a44}" ma:taxonomyMulti="true" ma:sspId="4d397924-5cf9-416a-b6ed-7f11b17ae0dc" ma:termSetId="859cbc28-ab18-43e4-880b-525cd2183fb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d589b8ef-b842-40a7-aaa9-57bf0fcd3ea4">
      <Terms xmlns="http://schemas.microsoft.com/office/infopath/2007/PartnerControls"/>
    </TaxKeywordTaxHTField>
    <TaxCatchAll xmlns="d589b8ef-b842-40a7-aaa9-57bf0fcd3ea4">
      <Value>1786</Value>
    </TaxCatchAll>
    <ge310801d6584d60bf42e2c310a44a44 xmlns="c0bb6cde-e53a-43db-9b14-605d24ba4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5f2c56dc-d00b-4681-87fe-877c54cb6ce5</TermId>
        </TermInfo>
      </Terms>
    </ge310801d6584d60bf42e2c310a44a4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FE8D5E-1AC1-4DE8-A8A0-20F0A459A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9b8ef-b842-40a7-aaa9-57bf0fcd3ea4"/>
    <ds:schemaRef ds:uri="c0bb6cde-e53a-43db-9b14-605d24ba4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3D1EE8-D3EC-4D01-93F8-C1A2AC73B64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d589b8ef-b842-40a7-aaa9-57bf0fcd3ea4"/>
    <ds:schemaRef ds:uri="http://schemas.microsoft.com/office/infopath/2007/PartnerControls"/>
    <ds:schemaRef ds:uri="c0bb6cde-e53a-43db-9b14-605d24ba4572"/>
  </ds:schemaRefs>
</ds:datastoreItem>
</file>

<file path=customXml/itemProps3.xml><?xml version="1.0" encoding="utf-8"?>
<ds:datastoreItem xmlns:ds="http://schemas.openxmlformats.org/officeDocument/2006/customXml" ds:itemID="{569A4E2C-3F6B-4512-AA9C-60C9BBCE51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CSR Core Slide Collection</Template>
  <TotalTime>0</TotalTime>
  <Words>387</Words>
  <Application>Microsoft Office PowerPoint</Application>
  <PresentationFormat>On-screen Show (4:3)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Segoe UI Light</vt:lpstr>
      <vt:lpstr>Wingdings</vt:lpstr>
      <vt:lpstr>Center for Scientific Review</vt:lpstr>
      <vt:lpstr>NIH Director’s New Innovator Award (DP2) </vt:lpstr>
      <vt:lpstr>Program Details</vt:lpstr>
      <vt:lpstr>New Innovator Award Review and Funding Proc</vt:lpstr>
      <vt:lpstr>Application Details</vt:lpstr>
      <vt:lpstr>Scientific Areas </vt:lpstr>
      <vt:lpstr>Peer-Review Process: Stage 1 (Mail Reviews) </vt:lpstr>
      <vt:lpstr>Selection of Finalists</vt:lpstr>
      <vt:lpstr>Stage 2: Final Meeting </vt:lpstr>
      <vt:lpstr>Thank You </vt:lpstr>
      <vt:lpstr> Sampling of Awardees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Core Slide Collection 21013</dc:title>
  <dc:creator/>
  <cp:lastModifiedBy/>
  <cp:revision>1</cp:revision>
  <dcterms:created xsi:type="dcterms:W3CDTF">2013-02-11T18:18:00Z</dcterms:created>
  <dcterms:modified xsi:type="dcterms:W3CDTF">2018-12-07T22:03:05Z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0x0101008E8210D2E2972B4581851AC0AB0F6A58</vt:lpwstr>
  </property>
  <property fmtid="{D5CDD505-2E9C-101B-9397-08002B2CF9AE}" pid="3" name="TaxKeyword">
    <vt:lpwstr/>
  </property>
  <property fmtid="{D5CDD505-2E9C-101B-9397-08002B2CF9AE}" pid="4" name="SystemTags">
    <vt:lpwstr>1786;#Communications|5f2c56dc-d00b-4681-87fe-877c54cb6ce5</vt:lpwstr>
  </property>
</Properties>
</file>