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1" r:id="rId5"/>
  </p:sldMasterIdLst>
  <p:notesMasterIdLst>
    <p:notesMasterId r:id="rId17"/>
  </p:notesMasterIdLst>
  <p:sldIdLst>
    <p:sldId id="1995" r:id="rId6"/>
    <p:sldId id="2147309312" r:id="rId7"/>
    <p:sldId id="2147309301" r:id="rId8"/>
    <p:sldId id="2147309310" r:id="rId9"/>
    <p:sldId id="2167" r:id="rId10"/>
    <p:sldId id="2164" r:id="rId11"/>
    <p:sldId id="2163" r:id="rId12"/>
    <p:sldId id="2165" r:id="rId13"/>
    <p:sldId id="6648" r:id="rId14"/>
    <p:sldId id="2147309307" r:id="rId15"/>
    <p:sldId id="21473093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FE3672FF-A486-4EA7-862A-64999F23C6D9}">
          <p14:sldIdLst>
            <p14:sldId id="1995"/>
            <p14:sldId id="2147309312"/>
            <p14:sldId id="2147309301"/>
            <p14:sldId id="2147309310"/>
            <p14:sldId id="2167"/>
            <p14:sldId id="2164"/>
            <p14:sldId id="2163"/>
            <p14:sldId id="2165"/>
            <p14:sldId id="6648"/>
            <p14:sldId id="2147309307"/>
            <p14:sldId id="2147309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rnes, Noni (NIH/CSR) [E]" initials="BN([" lastIdx="3" clrIdx="0">
    <p:extLst>
      <p:ext uri="{19B8F6BF-5375-455C-9EA6-DF929625EA0E}">
        <p15:presenceInfo xmlns:p15="http://schemas.microsoft.com/office/powerpoint/2012/main" userId="S::byrnesn@nih.gov::30928b49-c394-4ee2-b08f-e0127d86b454" providerId="AD"/>
      </p:ext>
    </p:extLst>
  </p:cmAuthor>
  <p:cmAuthor id="2" name="Kramer, Kristin (NIH/CSR) [E]" initials="KK([" lastIdx="5" clrIdx="1">
    <p:extLst>
      <p:ext uri="{19B8F6BF-5375-455C-9EA6-DF929625EA0E}">
        <p15:presenceInfo xmlns:p15="http://schemas.microsoft.com/office/powerpoint/2012/main" userId="S::kramerkm@nih.gov::7a1b8a59-9f30-4ef7-8003-6ac3d21a28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81"/>
    <a:srgbClr val="9D9DA2"/>
    <a:srgbClr val="346094"/>
    <a:srgbClr val="4472C4"/>
    <a:srgbClr val="ADBDD7"/>
    <a:srgbClr val="A8DDFE"/>
    <a:srgbClr val="616265"/>
    <a:srgbClr val="2283BA"/>
    <a:srgbClr val="7A9C3E"/>
    <a:srgbClr val="7A9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76" autoAdjust="0"/>
    <p:restoredTop sz="86398" autoAdjust="0"/>
  </p:normalViewPr>
  <p:slideViewPr>
    <p:cSldViewPr snapToGrid="0">
      <p:cViewPr varScale="1">
        <p:scale>
          <a:sx n="98" d="100"/>
          <a:sy n="98" d="100"/>
        </p:scale>
        <p:origin x="1380" y="90"/>
      </p:cViewPr>
      <p:guideLst/>
    </p:cSldViewPr>
  </p:slideViewPr>
  <p:outlineViewPr>
    <p:cViewPr>
      <p:scale>
        <a:sx n="33" d="100"/>
        <a:sy n="33" d="100"/>
      </p:scale>
      <p:origin x="0" y="-18902"/>
    </p:cViewPr>
  </p:outlineViewPr>
  <p:notesTextViewPr>
    <p:cViewPr>
      <p:scale>
        <a:sx n="125" d="100"/>
        <a:sy n="125" d="100"/>
      </p:scale>
      <p:origin x="0" y="0"/>
    </p:cViewPr>
  </p:notesTextViewPr>
  <p:sorterViewPr>
    <p:cViewPr varScale="1">
      <p:scale>
        <a:sx n="100" d="100"/>
        <a:sy n="100" d="100"/>
      </p:scale>
      <p:origin x="0" y="-1260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bg2">
                <a:lumMod val="90000"/>
              </a:schemeClr>
            </a:solidFill>
          </c:spPr>
          <c:dPt>
            <c:idx val="0"/>
            <c:bubble3D val="0"/>
            <c:spPr>
              <a:solidFill>
                <a:srgbClr val="346094"/>
              </a:solidFill>
              <a:ln w="19050">
                <a:solidFill>
                  <a:schemeClr val="lt1"/>
                </a:solidFill>
              </a:ln>
              <a:effectLst/>
            </c:spPr>
            <c:extLst>
              <c:ext xmlns:c16="http://schemas.microsoft.com/office/drawing/2014/chart" uri="{C3380CC4-5D6E-409C-BE32-E72D297353CC}">
                <c16:uniqueId val="{00000001-341E-415A-A545-4E1D03BEEC0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341E-415A-A545-4E1D03BEEC06}"/>
              </c:ext>
            </c:extLst>
          </c:dPt>
          <c:val>
            <c:numRef>
              <c:f>Sheet1!$A$2:$A$3</c:f>
              <c:numCache>
                <c:formatCode>General</c:formatCode>
                <c:ptCount val="2"/>
                <c:pt idx="0">
                  <c:v>80.3</c:v>
                </c:pt>
                <c:pt idx="1">
                  <c:v>19.7</c:v>
                </c:pt>
              </c:numCache>
            </c:numRef>
          </c:val>
          <c:extLst>
            <c:ext xmlns:c16="http://schemas.microsoft.com/office/drawing/2014/chart" uri="{C3380CC4-5D6E-409C-BE32-E72D297353CC}">
              <c16:uniqueId val="{00000004-341E-415A-A545-4E1D03BEEC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F7D04-B49D-4C9F-A7C5-42C754D62133}"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A1F81-2A95-4A92-A0D4-238BEA4C9A21}" type="slidenum">
              <a:rPr lang="en-US" smtClean="0"/>
              <a:t>‹#›</a:t>
            </a:fld>
            <a:endParaRPr lang="en-US"/>
          </a:p>
        </p:txBody>
      </p:sp>
    </p:spTree>
    <p:extLst>
      <p:ext uri="{BB962C8B-B14F-4D97-AF65-F5344CB8AC3E}">
        <p14:creationId xmlns:p14="http://schemas.microsoft.com/office/powerpoint/2010/main" val="243124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A1F81-2A95-4A92-A0D4-238BEA4C9A21}" type="slidenum">
              <a:rPr lang="en-US" smtClean="0"/>
              <a:t>1</a:t>
            </a:fld>
            <a:endParaRPr lang="en-US" dirty="0"/>
          </a:p>
        </p:txBody>
      </p:sp>
    </p:spTree>
    <p:extLst>
      <p:ext uri="{BB962C8B-B14F-4D97-AF65-F5344CB8AC3E}">
        <p14:creationId xmlns:p14="http://schemas.microsoft.com/office/powerpoint/2010/main" val="193508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A1F81-2A95-4A92-A0D4-238BEA4C9A21}" type="slidenum">
              <a:rPr lang="en-US" smtClean="0"/>
              <a:t>10</a:t>
            </a:fld>
            <a:endParaRPr lang="en-US"/>
          </a:p>
        </p:txBody>
      </p:sp>
    </p:spTree>
    <p:extLst>
      <p:ext uri="{BB962C8B-B14F-4D97-AF65-F5344CB8AC3E}">
        <p14:creationId xmlns:p14="http://schemas.microsoft.com/office/powerpoint/2010/main" val="74283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all kinds of cool stuff there (lots of data—make the point that we’re posting data), more on fighting bias, reports on SRF and RFR, Zoom data reports, data on CSR, on study section diversity.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DE6A1F81-2A95-4A92-A0D4-238BEA4C9A21}" type="slidenum">
              <a:rPr lang="en-US" smtClean="0"/>
              <a:t>11</a:t>
            </a:fld>
            <a:endParaRPr lang="en-US"/>
          </a:p>
        </p:txBody>
      </p:sp>
    </p:spTree>
    <p:extLst>
      <p:ext uri="{BB962C8B-B14F-4D97-AF65-F5344CB8AC3E}">
        <p14:creationId xmlns:p14="http://schemas.microsoft.com/office/powerpoint/2010/main" val="122369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A1F81-2A95-4A92-A0D4-238BEA4C9A21}" type="slidenum">
              <a:rPr lang="en-US" smtClean="0"/>
              <a:t>2</a:t>
            </a:fld>
            <a:endParaRPr lang="en-US"/>
          </a:p>
        </p:txBody>
      </p:sp>
    </p:spTree>
    <p:extLst>
      <p:ext uri="{BB962C8B-B14F-4D97-AF65-F5344CB8AC3E}">
        <p14:creationId xmlns:p14="http://schemas.microsoft.com/office/powerpoint/2010/main" val="54747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A1F81-2A95-4A92-A0D4-238BEA4C9A21}" type="slidenum">
              <a:rPr lang="en-US" smtClean="0"/>
              <a:t>3</a:t>
            </a:fld>
            <a:endParaRPr lang="en-US"/>
          </a:p>
        </p:txBody>
      </p:sp>
    </p:spTree>
    <p:extLst>
      <p:ext uri="{BB962C8B-B14F-4D97-AF65-F5344CB8AC3E}">
        <p14:creationId xmlns:p14="http://schemas.microsoft.com/office/powerpoint/2010/main" val="325573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4</a:t>
            </a:fld>
            <a:endParaRPr lang="en-US" dirty="0"/>
          </a:p>
        </p:txBody>
      </p:sp>
    </p:spTree>
    <p:extLst>
      <p:ext uri="{BB962C8B-B14F-4D97-AF65-F5344CB8AC3E}">
        <p14:creationId xmlns:p14="http://schemas.microsoft.com/office/powerpoint/2010/main" val="232503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5</a:t>
            </a:fld>
            <a:endParaRPr lang="en-US" dirty="0"/>
          </a:p>
        </p:txBody>
      </p:sp>
    </p:spTree>
    <p:extLst>
      <p:ext uri="{BB962C8B-B14F-4D97-AF65-F5344CB8AC3E}">
        <p14:creationId xmlns:p14="http://schemas.microsoft.com/office/powerpoint/2010/main" val="421085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6</a:t>
            </a:fld>
            <a:endParaRPr lang="en-US" dirty="0"/>
          </a:p>
        </p:txBody>
      </p:sp>
    </p:spTree>
    <p:extLst>
      <p:ext uri="{BB962C8B-B14F-4D97-AF65-F5344CB8AC3E}">
        <p14:creationId xmlns:p14="http://schemas.microsoft.com/office/powerpoint/2010/main" val="36261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7</a:t>
            </a:fld>
            <a:endParaRPr lang="en-US" dirty="0"/>
          </a:p>
        </p:txBody>
      </p:sp>
    </p:spTree>
    <p:extLst>
      <p:ext uri="{BB962C8B-B14F-4D97-AF65-F5344CB8AC3E}">
        <p14:creationId xmlns:p14="http://schemas.microsoft.com/office/powerpoint/2010/main" val="181200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266C7-3C6A-490D-A138-5F620B2EF7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71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A1F81-2A95-4A92-A0D4-238BEA4C9A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470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943EFD-523B-44F0-B4D9-E2F91E412F50}"/>
              </a:ext>
            </a:extLst>
          </p:cNvPr>
          <p:cNvSpPr/>
          <p:nvPr userDrawn="1"/>
        </p:nvSpPr>
        <p:spPr>
          <a:xfrm>
            <a:off x="0" y="2137893"/>
            <a:ext cx="12192000" cy="4275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5" name="Title 1"/>
          <p:cNvSpPr>
            <a:spLocks noGrp="1"/>
          </p:cNvSpPr>
          <p:nvPr>
            <p:ph type="ctrTitle"/>
          </p:nvPr>
        </p:nvSpPr>
        <p:spPr>
          <a:xfrm>
            <a:off x="3834881" y="3366937"/>
            <a:ext cx="7455164" cy="783745"/>
          </a:xfrm>
        </p:spPr>
        <p:txBody>
          <a:bodyPr>
            <a:normAutofit/>
          </a:bodyPr>
          <a:lstStyle>
            <a:lvl1pPr>
              <a:defRPr sz="3733" b="1">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6" name="Subtitle 2"/>
          <p:cNvSpPr>
            <a:spLocks noGrp="1"/>
          </p:cNvSpPr>
          <p:nvPr>
            <p:ph type="subTitle" idx="1"/>
          </p:nvPr>
        </p:nvSpPr>
        <p:spPr>
          <a:xfrm>
            <a:off x="3834881" y="4327965"/>
            <a:ext cx="7455164" cy="545815"/>
          </a:xfrm>
        </p:spPr>
        <p:txBody>
          <a:bodyPr anchor="ctr"/>
          <a:lstStyle>
            <a:lvl1pPr marL="0" indent="0" algn="l">
              <a:buNone/>
              <a:defRPr>
                <a:solidFill>
                  <a:schemeClr val="tx1"/>
                </a:solidFill>
                <a:latin typeface="Lato" panose="020F0502020204030203" pitchFamily="34" charset="0"/>
                <a:ea typeface="Lato" panose="020F0502020204030203" pitchFamily="34" charset="0"/>
                <a:cs typeface="Lato" panose="020F0502020204030203" pitchFamily="34" charset="0"/>
              </a:defRPr>
            </a:lvl1pPr>
            <a:lvl2pPr marL="608563" indent="0" algn="ctr">
              <a:buNone/>
              <a:defRPr>
                <a:solidFill>
                  <a:schemeClr val="tx1">
                    <a:tint val="75000"/>
                  </a:schemeClr>
                </a:solidFill>
              </a:defRPr>
            </a:lvl2pPr>
            <a:lvl3pPr marL="1217132" indent="0" algn="ctr">
              <a:buNone/>
              <a:defRPr>
                <a:solidFill>
                  <a:schemeClr val="tx1">
                    <a:tint val="75000"/>
                  </a:schemeClr>
                </a:solidFill>
              </a:defRPr>
            </a:lvl3pPr>
            <a:lvl4pPr marL="1825693" indent="0" algn="ctr">
              <a:buNone/>
              <a:defRPr>
                <a:solidFill>
                  <a:schemeClr val="tx1">
                    <a:tint val="75000"/>
                  </a:schemeClr>
                </a:solidFill>
              </a:defRPr>
            </a:lvl4pPr>
            <a:lvl5pPr marL="2434260" indent="0" algn="ctr">
              <a:buNone/>
              <a:defRPr>
                <a:solidFill>
                  <a:schemeClr val="tx1">
                    <a:tint val="75000"/>
                  </a:schemeClr>
                </a:solidFill>
              </a:defRPr>
            </a:lvl5pPr>
            <a:lvl6pPr marL="3042831" indent="0" algn="ctr">
              <a:buNone/>
              <a:defRPr>
                <a:solidFill>
                  <a:schemeClr val="tx1">
                    <a:tint val="75000"/>
                  </a:schemeClr>
                </a:solidFill>
              </a:defRPr>
            </a:lvl6pPr>
            <a:lvl7pPr marL="3651387" indent="0" algn="ctr">
              <a:buNone/>
              <a:defRPr>
                <a:solidFill>
                  <a:schemeClr val="tx1">
                    <a:tint val="75000"/>
                  </a:schemeClr>
                </a:solidFill>
              </a:defRPr>
            </a:lvl7pPr>
            <a:lvl8pPr marL="4259952" indent="0" algn="ctr">
              <a:buNone/>
              <a:defRPr>
                <a:solidFill>
                  <a:schemeClr val="tx1">
                    <a:tint val="75000"/>
                  </a:schemeClr>
                </a:solidFill>
              </a:defRPr>
            </a:lvl8pPr>
            <a:lvl9pPr marL="4868518" indent="0" algn="ctr">
              <a:buNone/>
              <a:defRPr>
                <a:solidFill>
                  <a:schemeClr val="tx1">
                    <a:tint val="75000"/>
                  </a:schemeClr>
                </a:solidFill>
              </a:defRPr>
            </a:lvl9pPr>
          </a:lstStyle>
          <a:p>
            <a:r>
              <a:rPr lang="en-US"/>
              <a:t>Click to edit Master subtitle style</a:t>
            </a:r>
          </a:p>
        </p:txBody>
      </p:sp>
      <p:sp>
        <p:nvSpPr>
          <p:cNvPr id="7" name="Rectangle: Rounded Corners 3">
            <a:extLst>
              <a:ext uri="{FF2B5EF4-FFF2-40B4-BE49-F238E27FC236}">
                <a16:creationId xmlns:a16="http://schemas.microsoft.com/office/drawing/2014/main" id="{D05C5883-3CB1-4772-A3E4-D0E62B38A771}"/>
              </a:ext>
            </a:extLst>
          </p:cNvPr>
          <p:cNvSpPr/>
          <p:nvPr userDrawn="1"/>
        </p:nvSpPr>
        <p:spPr>
          <a:xfrm>
            <a:off x="2592629" y="2955909"/>
            <a:ext cx="1069859" cy="2639755"/>
          </a:xfrm>
          <a:custGeom>
            <a:avLst/>
            <a:gdLst>
              <a:gd name="connsiteX0" fmla="*/ 0 w 3283528"/>
              <a:gd name="connsiteY0" fmla="*/ 435041 h 2610196"/>
              <a:gd name="connsiteX1" fmla="*/ 435041 w 3283528"/>
              <a:gd name="connsiteY1" fmla="*/ 0 h 2610196"/>
              <a:gd name="connsiteX2" fmla="*/ 2848487 w 3283528"/>
              <a:gd name="connsiteY2" fmla="*/ 0 h 2610196"/>
              <a:gd name="connsiteX3" fmla="*/ 3283528 w 3283528"/>
              <a:gd name="connsiteY3" fmla="*/ 435041 h 2610196"/>
              <a:gd name="connsiteX4" fmla="*/ 3283528 w 3283528"/>
              <a:gd name="connsiteY4" fmla="*/ 2175155 h 2610196"/>
              <a:gd name="connsiteX5" fmla="*/ 2848487 w 3283528"/>
              <a:gd name="connsiteY5" fmla="*/ 2610196 h 2610196"/>
              <a:gd name="connsiteX6" fmla="*/ 435041 w 3283528"/>
              <a:gd name="connsiteY6" fmla="*/ 2610196 h 2610196"/>
              <a:gd name="connsiteX7" fmla="*/ 0 w 3283528"/>
              <a:gd name="connsiteY7" fmla="*/ 2175155 h 2610196"/>
              <a:gd name="connsiteX8" fmla="*/ 0 w 3283528"/>
              <a:gd name="connsiteY8"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283528 w 3882043"/>
              <a:gd name="connsiteY3" fmla="*/ 435041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83034 w 3873730"/>
              <a:gd name="connsiteY3" fmla="*/ 493230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83034 w 3873730"/>
              <a:gd name="connsiteY3" fmla="*/ 493230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532910 w 3873730"/>
              <a:gd name="connsiteY3" fmla="*/ 66779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32910 w 3873730"/>
              <a:gd name="connsiteY3" fmla="*/ 66779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4488"/>
              <a:gd name="connsiteY0" fmla="*/ 435041 h 2610196"/>
              <a:gd name="connsiteX1" fmla="*/ 435041 w 3874488"/>
              <a:gd name="connsiteY1" fmla="*/ 0 h 2610196"/>
              <a:gd name="connsiteX2" fmla="*/ 3023054 w 3874488"/>
              <a:gd name="connsiteY2" fmla="*/ 8312 h 2610196"/>
              <a:gd name="connsiteX3" fmla="*/ 3607726 w 3874488"/>
              <a:gd name="connsiteY3" fmla="*/ 609606 h 2610196"/>
              <a:gd name="connsiteX4" fmla="*/ 3873730 w 3874488"/>
              <a:gd name="connsiteY4" fmla="*/ 1238596 h 2610196"/>
              <a:gd name="connsiteX5" fmla="*/ 3466408 w 3874488"/>
              <a:gd name="connsiteY5" fmla="*/ 2158529 h 2610196"/>
              <a:gd name="connsiteX6" fmla="*/ 2981490 w 3874488"/>
              <a:gd name="connsiteY6" fmla="*/ 2610196 h 2610196"/>
              <a:gd name="connsiteX7" fmla="*/ 435041 w 3874488"/>
              <a:gd name="connsiteY7" fmla="*/ 2610196 h 2610196"/>
              <a:gd name="connsiteX8" fmla="*/ 0 w 3874488"/>
              <a:gd name="connsiteY8" fmla="*/ 2175155 h 2610196"/>
              <a:gd name="connsiteX9" fmla="*/ 0 w 3874488"/>
              <a:gd name="connsiteY9" fmla="*/ 435041 h 2610196"/>
              <a:gd name="connsiteX0" fmla="*/ 0 w 3890007"/>
              <a:gd name="connsiteY0" fmla="*/ 435041 h 2610196"/>
              <a:gd name="connsiteX1" fmla="*/ 435041 w 3890007"/>
              <a:gd name="connsiteY1" fmla="*/ 0 h 2610196"/>
              <a:gd name="connsiteX2" fmla="*/ 3023054 w 3890007"/>
              <a:gd name="connsiteY2" fmla="*/ 8312 h 2610196"/>
              <a:gd name="connsiteX3" fmla="*/ 3607726 w 3890007"/>
              <a:gd name="connsiteY3" fmla="*/ 609606 h 2610196"/>
              <a:gd name="connsiteX4" fmla="*/ 3873730 w 3890007"/>
              <a:gd name="connsiteY4" fmla="*/ 1238596 h 2610196"/>
              <a:gd name="connsiteX5" fmla="*/ 3466408 w 3890007"/>
              <a:gd name="connsiteY5" fmla="*/ 2158529 h 2610196"/>
              <a:gd name="connsiteX6" fmla="*/ 2981490 w 3890007"/>
              <a:gd name="connsiteY6" fmla="*/ 2610196 h 2610196"/>
              <a:gd name="connsiteX7" fmla="*/ 435041 w 3890007"/>
              <a:gd name="connsiteY7" fmla="*/ 2610196 h 2610196"/>
              <a:gd name="connsiteX8" fmla="*/ 0 w 3890007"/>
              <a:gd name="connsiteY8" fmla="*/ 2175155 h 2610196"/>
              <a:gd name="connsiteX9" fmla="*/ 0 w 3890007"/>
              <a:gd name="connsiteY9" fmla="*/ 435041 h 2610196"/>
              <a:gd name="connsiteX0" fmla="*/ 0 w 3890007"/>
              <a:gd name="connsiteY0" fmla="*/ 435041 h 2610196"/>
              <a:gd name="connsiteX1" fmla="*/ 435041 w 3890007"/>
              <a:gd name="connsiteY1" fmla="*/ 0 h 2610196"/>
              <a:gd name="connsiteX2" fmla="*/ 3023054 w 3890007"/>
              <a:gd name="connsiteY2" fmla="*/ 8312 h 2610196"/>
              <a:gd name="connsiteX3" fmla="*/ 3607726 w 3890007"/>
              <a:gd name="connsiteY3" fmla="*/ 609606 h 2610196"/>
              <a:gd name="connsiteX4" fmla="*/ 3873730 w 3890007"/>
              <a:gd name="connsiteY4" fmla="*/ 1238596 h 2610196"/>
              <a:gd name="connsiteX5" fmla="*/ 3466408 w 3890007"/>
              <a:gd name="connsiteY5" fmla="*/ 2158529 h 2610196"/>
              <a:gd name="connsiteX6" fmla="*/ 2981490 w 3890007"/>
              <a:gd name="connsiteY6" fmla="*/ 2610196 h 2610196"/>
              <a:gd name="connsiteX7" fmla="*/ 435041 w 3890007"/>
              <a:gd name="connsiteY7" fmla="*/ 2610196 h 2610196"/>
              <a:gd name="connsiteX8" fmla="*/ 0 w 3890007"/>
              <a:gd name="connsiteY8" fmla="*/ 2175155 h 2610196"/>
              <a:gd name="connsiteX9" fmla="*/ 0 w 3890007"/>
              <a:gd name="connsiteY9" fmla="*/ 435041 h 2610196"/>
              <a:gd name="connsiteX0" fmla="*/ 0 w 3908004"/>
              <a:gd name="connsiteY0" fmla="*/ 435041 h 2610196"/>
              <a:gd name="connsiteX1" fmla="*/ 435041 w 3908004"/>
              <a:gd name="connsiteY1" fmla="*/ 0 h 2610196"/>
              <a:gd name="connsiteX2" fmla="*/ 3023054 w 3908004"/>
              <a:gd name="connsiteY2" fmla="*/ 8312 h 2610196"/>
              <a:gd name="connsiteX3" fmla="*/ 3607726 w 3908004"/>
              <a:gd name="connsiteY3" fmla="*/ 609606 h 2610196"/>
              <a:gd name="connsiteX4" fmla="*/ 3892780 w 3908004"/>
              <a:gd name="connsiteY4" fmla="*/ 1243358 h 2610196"/>
              <a:gd name="connsiteX5" fmla="*/ 3466408 w 3908004"/>
              <a:gd name="connsiteY5" fmla="*/ 2158529 h 2610196"/>
              <a:gd name="connsiteX6" fmla="*/ 2981490 w 3908004"/>
              <a:gd name="connsiteY6" fmla="*/ 2610196 h 2610196"/>
              <a:gd name="connsiteX7" fmla="*/ 435041 w 3908004"/>
              <a:gd name="connsiteY7" fmla="*/ 2610196 h 2610196"/>
              <a:gd name="connsiteX8" fmla="*/ 0 w 3908004"/>
              <a:gd name="connsiteY8" fmla="*/ 2175155 h 2610196"/>
              <a:gd name="connsiteX9" fmla="*/ 0 w 3908004"/>
              <a:gd name="connsiteY9" fmla="*/ 435041 h 2610196"/>
              <a:gd name="connsiteX0" fmla="*/ 0 w 3908004"/>
              <a:gd name="connsiteY0" fmla="*/ 435041 h 2610196"/>
              <a:gd name="connsiteX1" fmla="*/ 435041 w 3908004"/>
              <a:gd name="connsiteY1" fmla="*/ 0 h 2610196"/>
              <a:gd name="connsiteX2" fmla="*/ 3023054 w 3908004"/>
              <a:gd name="connsiteY2" fmla="*/ 8312 h 2610196"/>
              <a:gd name="connsiteX3" fmla="*/ 3607726 w 3908004"/>
              <a:gd name="connsiteY3" fmla="*/ 609606 h 2610196"/>
              <a:gd name="connsiteX4" fmla="*/ 3892780 w 3908004"/>
              <a:gd name="connsiteY4" fmla="*/ 1243358 h 2610196"/>
              <a:gd name="connsiteX5" fmla="*/ 3466408 w 3908004"/>
              <a:gd name="connsiteY5" fmla="*/ 2158529 h 2610196"/>
              <a:gd name="connsiteX6" fmla="*/ 2981490 w 3908004"/>
              <a:gd name="connsiteY6" fmla="*/ 2610196 h 2610196"/>
              <a:gd name="connsiteX7" fmla="*/ 435041 w 3908004"/>
              <a:gd name="connsiteY7" fmla="*/ 2610196 h 2610196"/>
              <a:gd name="connsiteX8" fmla="*/ 0 w 3908004"/>
              <a:gd name="connsiteY8" fmla="*/ 2175155 h 2610196"/>
              <a:gd name="connsiteX9" fmla="*/ 0 w 3908004"/>
              <a:gd name="connsiteY9" fmla="*/ 435041 h 2610196"/>
              <a:gd name="connsiteX0" fmla="*/ 0 w 3897683"/>
              <a:gd name="connsiteY0" fmla="*/ 435041 h 2610196"/>
              <a:gd name="connsiteX1" fmla="*/ 435041 w 3897683"/>
              <a:gd name="connsiteY1" fmla="*/ 0 h 2610196"/>
              <a:gd name="connsiteX2" fmla="*/ 3023054 w 3897683"/>
              <a:gd name="connsiteY2" fmla="*/ 8312 h 2610196"/>
              <a:gd name="connsiteX3" fmla="*/ 3607726 w 3897683"/>
              <a:gd name="connsiteY3" fmla="*/ 609606 h 2610196"/>
              <a:gd name="connsiteX4" fmla="*/ 3892780 w 3897683"/>
              <a:gd name="connsiteY4" fmla="*/ 1243358 h 2610196"/>
              <a:gd name="connsiteX5" fmla="*/ 3466408 w 3897683"/>
              <a:gd name="connsiteY5" fmla="*/ 2158529 h 2610196"/>
              <a:gd name="connsiteX6" fmla="*/ 2981490 w 3897683"/>
              <a:gd name="connsiteY6" fmla="*/ 2610196 h 2610196"/>
              <a:gd name="connsiteX7" fmla="*/ 435041 w 3897683"/>
              <a:gd name="connsiteY7" fmla="*/ 2610196 h 2610196"/>
              <a:gd name="connsiteX8" fmla="*/ 0 w 3897683"/>
              <a:gd name="connsiteY8" fmla="*/ 2175155 h 2610196"/>
              <a:gd name="connsiteX9" fmla="*/ 0 w 3897683"/>
              <a:gd name="connsiteY9" fmla="*/ 435041 h 2610196"/>
              <a:gd name="connsiteX0" fmla="*/ 0 w 3921007"/>
              <a:gd name="connsiteY0" fmla="*/ 435041 h 2610196"/>
              <a:gd name="connsiteX1" fmla="*/ 435041 w 3921007"/>
              <a:gd name="connsiteY1" fmla="*/ 0 h 2610196"/>
              <a:gd name="connsiteX2" fmla="*/ 3023054 w 3921007"/>
              <a:gd name="connsiteY2" fmla="*/ 8312 h 2610196"/>
              <a:gd name="connsiteX3" fmla="*/ 3607726 w 3921007"/>
              <a:gd name="connsiteY3" fmla="*/ 609606 h 2610196"/>
              <a:gd name="connsiteX4" fmla="*/ 3916592 w 3921007"/>
              <a:gd name="connsiteY4" fmla="*/ 1243358 h 2610196"/>
              <a:gd name="connsiteX5" fmla="*/ 3466408 w 3921007"/>
              <a:gd name="connsiteY5" fmla="*/ 2158529 h 2610196"/>
              <a:gd name="connsiteX6" fmla="*/ 2981490 w 3921007"/>
              <a:gd name="connsiteY6" fmla="*/ 2610196 h 2610196"/>
              <a:gd name="connsiteX7" fmla="*/ 435041 w 3921007"/>
              <a:gd name="connsiteY7" fmla="*/ 2610196 h 2610196"/>
              <a:gd name="connsiteX8" fmla="*/ 0 w 3921007"/>
              <a:gd name="connsiteY8" fmla="*/ 2175155 h 2610196"/>
              <a:gd name="connsiteX9" fmla="*/ 0 w 3921007"/>
              <a:gd name="connsiteY9" fmla="*/ 435041 h 2610196"/>
              <a:gd name="connsiteX0" fmla="*/ 0 w 3921007"/>
              <a:gd name="connsiteY0" fmla="*/ 435041 h 2610196"/>
              <a:gd name="connsiteX1" fmla="*/ 435041 w 3921007"/>
              <a:gd name="connsiteY1" fmla="*/ 0 h 2610196"/>
              <a:gd name="connsiteX2" fmla="*/ 3023054 w 3921007"/>
              <a:gd name="connsiteY2" fmla="*/ 8312 h 2610196"/>
              <a:gd name="connsiteX3" fmla="*/ 3607726 w 3921007"/>
              <a:gd name="connsiteY3" fmla="*/ 609606 h 2610196"/>
              <a:gd name="connsiteX4" fmla="*/ 3916592 w 3921007"/>
              <a:gd name="connsiteY4" fmla="*/ 1243358 h 2610196"/>
              <a:gd name="connsiteX5" fmla="*/ 3466408 w 3921007"/>
              <a:gd name="connsiteY5" fmla="*/ 2158529 h 2610196"/>
              <a:gd name="connsiteX6" fmla="*/ 2981490 w 3921007"/>
              <a:gd name="connsiteY6" fmla="*/ 2610196 h 2610196"/>
              <a:gd name="connsiteX7" fmla="*/ 435041 w 3921007"/>
              <a:gd name="connsiteY7" fmla="*/ 2610196 h 2610196"/>
              <a:gd name="connsiteX8" fmla="*/ 0 w 3921007"/>
              <a:gd name="connsiteY8" fmla="*/ 2175155 h 2610196"/>
              <a:gd name="connsiteX9" fmla="*/ 0 w 3921007"/>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28229 w 3944821"/>
              <a:gd name="connsiteY0" fmla="*/ 435041 h 2610196"/>
              <a:gd name="connsiteX1" fmla="*/ 463270 w 3944821"/>
              <a:gd name="connsiteY1" fmla="*/ 0 h 2610196"/>
              <a:gd name="connsiteX2" fmla="*/ 3051283 w 3944821"/>
              <a:gd name="connsiteY2" fmla="*/ 8312 h 2610196"/>
              <a:gd name="connsiteX3" fmla="*/ 3635955 w 3944821"/>
              <a:gd name="connsiteY3" fmla="*/ 609606 h 2610196"/>
              <a:gd name="connsiteX4" fmla="*/ 3944821 w 3944821"/>
              <a:gd name="connsiteY4" fmla="*/ 1243358 h 2610196"/>
              <a:gd name="connsiteX5" fmla="*/ 3494637 w 3944821"/>
              <a:gd name="connsiteY5" fmla="*/ 2158529 h 2610196"/>
              <a:gd name="connsiteX6" fmla="*/ 3009719 w 3944821"/>
              <a:gd name="connsiteY6" fmla="*/ 2610196 h 2610196"/>
              <a:gd name="connsiteX7" fmla="*/ 463270 w 3944821"/>
              <a:gd name="connsiteY7" fmla="*/ 2610196 h 2610196"/>
              <a:gd name="connsiteX8" fmla="*/ 28229 w 3944821"/>
              <a:gd name="connsiteY8" fmla="*/ 2175155 h 2610196"/>
              <a:gd name="connsiteX9" fmla="*/ 0 w 3944821"/>
              <a:gd name="connsiteY9" fmla="*/ 641132 h 2610196"/>
              <a:gd name="connsiteX10" fmla="*/ 28229 w 3944821"/>
              <a:gd name="connsiteY10"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54692"/>
              <a:gd name="connsiteY0" fmla="*/ 435041 h 2610196"/>
              <a:gd name="connsiteX1" fmla="*/ 473141 w 3954692"/>
              <a:gd name="connsiteY1" fmla="*/ 0 h 2610196"/>
              <a:gd name="connsiteX2" fmla="*/ 3061154 w 3954692"/>
              <a:gd name="connsiteY2" fmla="*/ 8312 h 2610196"/>
              <a:gd name="connsiteX3" fmla="*/ 3645826 w 3954692"/>
              <a:gd name="connsiteY3" fmla="*/ 609606 h 2610196"/>
              <a:gd name="connsiteX4" fmla="*/ 3954692 w 3954692"/>
              <a:gd name="connsiteY4" fmla="*/ 1243358 h 2610196"/>
              <a:gd name="connsiteX5" fmla="*/ 3504508 w 3954692"/>
              <a:gd name="connsiteY5" fmla="*/ 2158529 h 2610196"/>
              <a:gd name="connsiteX6" fmla="*/ 3019590 w 3954692"/>
              <a:gd name="connsiteY6" fmla="*/ 2610196 h 2610196"/>
              <a:gd name="connsiteX7" fmla="*/ 473141 w 3954692"/>
              <a:gd name="connsiteY7" fmla="*/ 2610196 h 2610196"/>
              <a:gd name="connsiteX8" fmla="*/ 38100 w 3954692"/>
              <a:gd name="connsiteY8" fmla="*/ 2175155 h 2610196"/>
              <a:gd name="connsiteX9" fmla="*/ 0 w 3954692"/>
              <a:gd name="connsiteY9" fmla="*/ 435041 h 2610196"/>
              <a:gd name="connsiteX0" fmla="*/ 0 w 3954692"/>
              <a:gd name="connsiteY0" fmla="*/ 435041 h 2610196"/>
              <a:gd name="connsiteX1" fmla="*/ 473141 w 3954692"/>
              <a:gd name="connsiteY1" fmla="*/ 0 h 2610196"/>
              <a:gd name="connsiteX2" fmla="*/ 3061154 w 3954692"/>
              <a:gd name="connsiteY2" fmla="*/ 8312 h 2610196"/>
              <a:gd name="connsiteX3" fmla="*/ 3645826 w 3954692"/>
              <a:gd name="connsiteY3" fmla="*/ 609606 h 2610196"/>
              <a:gd name="connsiteX4" fmla="*/ 3954692 w 3954692"/>
              <a:gd name="connsiteY4" fmla="*/ 1243358 h 2610196"/>
              <a:gd name="connsiteX5" fmla="*/ 3504508 w 3954692"/>
              <a:gd name="connsiteY5" fmla="*/ 2158529 h 2610196"/>
              <a:gd name="connsiteX6" fmla="*/ 3019590 w 3954692"/>
              <a:gd name="connsiteY6" fmla="*/ 2610196 h 2610196"/>
              <a:gd name="connsiteX7" fmla="*/ 473141 w 3954692"/>
              <a:gd name="connsiteY7" fmla="*/ 2610196 h 2610196"/>
              <a:gd name="connsiteX8" fmla="*/ 38100 w 3954692"/>
              <a:gd name="connsiteY8" fmla="*/ 2175155 h 2610196"/>
              <a:gd name="connsiteX9" fmla="*/ 0 w 3954692"/>
              <a:gd name="connsiteY9" fmla="*/ 435041 h 2610196"/>
              <a:gd name="connsiteX0" fmla="*/ 0 w 3916592"/>
              <a:gd name="connsiteY0" fmla="*/ 2175155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0" fmla="*/ 320910 w 3802461"/>
              <a:gd name="connsiteY0" fmla="*/ 2610196 h 2610196"/>
              <a:gd name="connsiteX1" fmla="*/ 320910 w 3802461"/>
              <a:gd name="connsiteY1" fmla="*/ 0 h 2610196"/>
              <a:gd name="connsiteX2" fmla="*/ 2908923 w 3802461"/>
              <a:gd name="connsiteY2" fmla="*/ 8312 h 2610196"/>
              <a:gd name="connsiteX3" fmla="*/ 3493595 w 3802461"/>
              <a:gd name="connsiteY3" fmla="*/ 609606 h 2610196"/>
              <a:gd name="connsiteX4" fmla="*/ 3802461 w 3802461"/>
              <a:gd name="connsiteY4" fmla="*/ 1243358 h 2610196"/>
              <a:gd name="connsiteX5" fmla="*/ 3352277 w 3802461"/>
              <a:gd name="connsiteY5" fmla="*/ 2158529 h 2610196"/>
              <a:gd name="connsiteX6" fmla="*/ 2867359 w 3802461"/>
              <a:gd name="connsiteY6" fmla="*/ 2610196 h 2610196"/>
              <a:gd name="connsiteX7" fmla="*/ 320910 w 3802461"/>
              <a:gd name="connsiteY7" fmla="*/ 2610196 h 2610196"/>
              <a:gd name="connsiteX0" fmla="*/ 188523 w 3670074"/>
              <a:gd name="connsiteY0" fmla="*/ 2610196 h 2610196"/>
              <a:gd name="connsiteX1" fmla="*/ 188523 w 3670074"/>
              <a:gd name="connsiteY1" fmla="*/ 0 h 2610196"/>
              <a:gd name="connsiteX2" fmla="*/ 2776536 w 3670074"/>
              <a:gd name="connsiteY2" fmla="*/ 8312 h 2610196"/>
              <a:gd name="connsiteX3" fmla="*/ 3361208 w 3670074"/>
              <a:gd name="connsiteY3" fmla="*/ 609606 h 2610196"/>
              <a:gd name="connsiteX4" fmla="*/ 3670074 w 3670074"/>
              <a:gd name="connsiteY4" fmla="*/ 1243358 h 2610196"/>
              <a:gd name="connsiteX5" fmla="*/ 3219890 w 3670074"/>
              <a:gd name="connsiteY5" fmla="*/ 2158529 h 2610196"/>
              <a:gd name="connsiteX6" fmla="*/ 2734972 w 3670074"/>
              <a:gd name="connsiteY6" fmla="*/ 2610196 h 2610196"/>
              <a:gd name="connsiteX7" fmla="*/ 188523 w 3670074"/>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04962 w 3481551"/>
              <a:gd name="connsiteY3" fmla="*/ 661344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04962 w 3481551"/>
              <a:gd name="connsiteY3" fmla="*/ 661344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392989"/>
              <a:gd name="connsiteY0" fmla="*/ 2610196 h 2610196"/>
              <a:gd name="connsiteX1" fmla="*/ 0 w 3392989"/>
              <a:gd name="connsiteY1" fmla="*/ 0 h 2610196"/>
              <a:gd name="connsiteX2" fmla="*/ 2588013 w 3392989"/>
              <a:gd name="connsiteY2" fmla="*/ 8312 h 2610196"/>
              <a:gd name="connsiteX3" fmla="*/ 3104962 w 3392989"/>
              <a:gd name="connsiteY3" fmla="*/ 661344 h 2610196"/>
              <a:gd name="connsiteX4" fmla="*/ 3392989 w 3392989"/>
              <a:gd name="connsiteY4" fmla="*/ 1266875 h 2610196"/>
              <a:gd name="connsiteX5" fmla="*/ 3031367 w 3392989"/>
              <a:gd name="connsiteY5" fmla="*/ 2158529 h 2610196"/>
              <a:gd name="connsiteX6" fmla="*/ 2546449 w 3392989"/>
              <a:gd name="connsiteY6" fmla="*/ 2610196 h 2610196"/>
              <a:gd name="connsiteX7" fmla="*/ 0 w 3392989"/>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068497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068497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2994900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46338 w 3486760"/>
              <a:gd name="connsiteY2" fmla="*/ 8312 h 2610196"/>
              <a:gd name="connsiteX3" fmla="*/ 3110174 w 3486760"/>
              <a:gd name="connsiteY3" fmla="*/ 666048 h 2610196"/>
              <a:gd name="connsiteX4" fmla="*/ 3486760 w 3486760"/>
              <a:gd name="connsiteY4" fmla="*/ 1299800 h 2610196"/>
              <a:gd name="connsiteX5" fmla="*/ 2994900 w 3486760"/>
              <a:gd name="connsiteY5" fmla="*/ 2158529 h 2610196"/>
              <a:gd name="connsiteX6" fmla="*/ 2546449 w 3486760"/>
              <a:gd name="connsiteY6" fmla="*/ 2610196 h 2610196"/>
              <a:gd name="connsiteX7" fmla="*/ 0 w 3486760"/>
              <a:gd name="connsiteY7" fmla="*/ 2610196 h 2610196"/>
              <a:gd name="connsiteX0" fmla="*/ 35548 w 3522308"/>
              <a:gd name="connsiteY0" fmla="*/ 2610196 h 2610196"/>
              <a:gd name="connsiteX1" fmla="*/ 3141879 w 3522308"/>
              <a:gd name="connsiteY1" fmla="*/ 1294107 h 2610196"/>
              <a:gd name="connsiteX2" fmla="*/ 35548 w 3522308"/>
              <a:gd name="connsiteY2" fmla="*/ 0 h 2610196"/>
              <a:gd name="connsiteX3" fmla="*/ 2581886 w 3522308"/>
              <a:gd name="connsiteY3" fmla="*/ 8312 h 2610196"/>
              <a:gd name="connsiteX4" fmla="*/ 3145722 w 3522308"/>
              <a:gd name="connsiteY4" fmla="*/ 666048 h 2610196"/>
              <a:gd name="connsiteX5" fmla="*/ 3522308 w 3522308"/>
              <a:gd name="connsiteY5" fmla="*/ 1299800 h 2610196"/>
              <a:gd name="connsiteX6" fmla="*/ 3030448 w 3522308"/>
              <a:gd name="connsiteY6" fmla="*/ 2158529 h 2610196"/>
              <a:gd name="connsiteX7" fmla="*/ 2581997 w 3522308"/>
              <a:gd name="connsiteY7" fmla="*/ 2610196 h 2610196"/>
              <a:gd name="connsiteX8" fmla="*/ 35548 w 3522308"/>
              <a:gd name="connsiteY8" fmla="*/ 2610196 h 2610196"/>
              <a:gd name="connsiteX0" fmla="*/ 35548 w 3522308"/>
              <a:gd name="connsiteY0" fmla="*/ 2610196 h 2610196"/>
              <a:gd name="connsiteX1" fmla="*/ 3141879 w 3522308"/>
              <a:gd name="connsiteY1" fmla="*/ 1294107 h 2610196"/>
              <a:gd name="connsiteX2" fmla="*/ 2390239 w 3522308"/>
              <a:gd name="connsiteY2" fmla="*/ 0 h 2610196"/>
              <a:gd name="connsiteX3" fmla="*/ 2581886 w 3522308"/>
              <a:gd name="connsiteY3" fmla="*/ 8312 h 2610196"/>
              <a:gd name="connsiteX4" fmla="*/ 3145722 w 3522308"/>
              <a:gd name="connsiteY4" fmla="*/ 666048 h 2610196"/>
              <a:gd name="connsiteX5" fmla="*/ 3522308 w 3522308"/>
              <a:gd name="connsiteY5" fmla="*/ 1299800 h 2610196"/>
              <a:gd name="connsiteX6" fmla="*/ 3030448 w 3522308"/>
              <a:gd name="connsiteY6" fmla="*/ 2158529 h 2610196"/>
              <a:gd name="connsiteX7" fmla="*/ 2581997 w 3522308"/>
              <a:gd name="connsiteY7" fmla="*/ 2610196 h 2610196"/>
              <a:gd name="connsiteX8" fmla="*/ 35548 w 3522308"/>
              <a:gd name="connsiteY8" fmla="*/ 2610196 h 2610196"/>
              <a:gd name="connsiteX0" fmla="*/ 35548 w 3522308"/>
              <a:gd name="connsiteY0" fmla="*/ 2601884 h 2601884"/>
              <a:gd name="connsiteX1" fmla="*/ 3141879 w 3522308"/>
              <a:gd name="connsiteY1" fmla="*/ 1285795 h 2601884"/>
              <a:gd name="connsiteX2" fmla="*/ 2275630 w 3522308"/>
              <a:gd name="connsiteY2" fmla="*/ 29316 h 2601884"/>
              <a:gd name="connsiteX3" fmla="*/ 2581886 w 3522308"/>
              <a:gd name="connsiteY3" fmla="*/ 0 h 2601884"/>
              <a:gd name="connsiteX4" fmla="*/ 3145722 w 3522308"/>
              <a:gd name="connsiteY4" fmla="*/ 657736 h 2601884"/>
              <a:gd name="connsiteX5" fmla="*/ 3522308 w 3522308"/>
              <a:gd name="connsiteY5" fmla="*/ 1291488 h 2601884"/>
              <a:gd name="connsiteX6" fmla="*/ 3030448 w 3522308"/>
              <a:gd name="connsiteY6" fmla="*/ 2150217 h 2601884"/>
              <a:gd name="connsiteX7" fmla="*/ 2581997 w 3522308"/>
              <a:gd name="connsiteY7" fmla="*/ 2601884 h 2601884"/>
              <a:gd name="connsiteX8" fmla="*/ 35548 w 3522308"/>
              <a:gd name="connsiteY8" fmla="*/ 2601884 h 2601884"/>
              <a:gd name="connsiteX0" fmla="*/ 35548 w 3522308"/>
              <a:gd name="connsiteY0" fmla="*/ 2601884 h 2601884"/>
              <a:gd name="connsiteX1" fmla="*/ 3141879 w 3522308"/>
              <a:gd name="connsiteY1" fmla="*/ 1285795 h 2601884"/>
              <a:gd name="connsiteX2" fmla="*/ 2327725 w 3522308"/>
              <a:gd name="connsiteY2" fmla="*/ 113980 h 2601884"/>
              <a:gd name="connsiteX3" fmla="*/ 2581886 w 3522308"/>
              <a:gd name="connsiteY3" fmla="*/ 0 h 2601884"/>
              <a:gd name="connsiteX4" fmla="*/ 3145722 w 3522308"/>
              <a:gd name="connsiteY4" fmla="*/ 657736 h 2601884"/>
              <a:gd name="connsiteX5" fmla="*/ 3522308 w 3522308"/>
              <a:gd name="connsiteY5" fmla="*/ 1291488 h 2601884"/>
              <a:gd name="connsiteX6" fmla="*/ 3030448 w 3522308"/>
              <a:gd name="connsiteY6" fmla="*/ 2150217 h 2601884"/>
              <a:gd name="connsiteX7" fmla="*/ 2581997 w 3522308"/>
              <a:gd name="connsiteY7" fmla="*/ 2601884 h 2601884"/>
              <a:gd name="connsiteX8" fmla="*/ 35548 w 3522308"/>
              <a:gd name="connsiteY8" fmla="*/ 2601884 h 2601884"/>
              <a:gd name="connsiteX0" fmla="*/ 35548 w 3522308"/>
              <a:gd name="connsiteY0" fmla="*/ 2610196 h 2610196"/>
              <a:gd name="connsiteX1" fmla="*/ 3141879 w 3522308"/>
              <a:gd name="connsiteY1" fmla="*/ 1294107 h 2610196"/>
              <a:gd name="connsiteX2" fmla="*/ 2438861 w 3522308"/>
              <a:gd name="connsiteY2" fmla="*/ 0 h 2610196"/>
              <a:gd name="connsiteX3" fmla="*/ 2581886 w 3522308"/>
              <a:gd name="connsiteY3" fmla="*/ 8312 h 2610196"/>
              <a:gd name="connsiteX4" fmla="*/ 3145722 w 3522308"/>
              <a:gd name="connsiteY4" fmla="*/ 666048 h 2610196"/>
              <a:gd name="connsiteX5" fmla="*/ 3522308 w 3522308"/>
              <a:gd name="connsiteY5" fmla="*/ 1299800 h 2610196"/>
              <a:gd name="connsiteX6" fmla="*/ 3030448 w 3522308"/>
              <a:gd name="connsiteY6" fmla="*/ 2158529 h 2610196"/>
              <a:gd name="connsiteX7" fmla="*/ 2581997 w 3522308"/>
              <a:gd name="connsiteY7" fmla="*/ 2610196 h 2610196"/>
              <a:gd name="connsiteX8" fmla="*/ 35548 w 3522308"/>
              <a:gd name="connsiteY8" fmla="*/ 2610196 h 2610196"/>
              <a:gd name="connsiteX0" fmla="*/ 35548 w 3522308"/>
              <a:gd name="connsiteY0" fmla="*/ 2610196 h 2610196"/>
              <a:gd name="connsiteX1" fmla="*/ 3141879 w 3522308"/>
              <a:gd name="connsiteY1" fmla="*/ 1294107 h 2610196"/>
              <a:gd name="connsiteX2" fmla="*/ 2438861 w 3522308"/>
              <a:gd name="connsiteY2" fmla="*/ 0 h 2610196"/>
              <a:gd name="connsiteX3" fmla="*/ 2581886 w 3522308"/>
              <a:gd name="connsiteY3" fmla="*/ 8312 h 2610196"/>
              <a:gd name="connsiteX4" fmla="*/ 3145722 w 3522308"/>
              <a:gd name="connsiteY4" fmla="*/ 666048 h 2610196"/>
              <a:gd name="connsiteX5" fmla="*/ 3522308 w 3522308"/>
              <a:gd name="connsiteY5" fmla="*/ 1299800 h 2610196"/>
              <a:gd name="connsiteX6" fmla="*/ 3030448 w 3522308"/>
              <a:gd name="connsiteY6" fmla="*/ 2158529 h 2610196"/>
              <a:gd name="connsiteX7" fmla="*/ 2581997 w 3522308"/>
              <a:gd name="connsiteY7" fmla="*/ 2610196 h 2610196"/>
              <a:gd name="connsiteX8" fmla="*/ 35548 w 3522308"/>
              <a:gd name="connsiteY8" fmla="*/ 2610196 h 2610196"/>
              <a:gd name="connsiteX0" fmla="*/ 35548 w 3522308"/>
              <a:gd name="connsiteY0" fmla="*/ 2601884 h 2601884"/>
              <a:gd name="connsiteX1" fmla="*/ 3141879 w 3522308"/>
              <a:gd name="connsiteY1" fmla="*/ 1285795 h 2601884"/>
              <a:gd name="connsiteX2" fmla="*/ 2376348 w 3522308"/>
              <a:gd name="connsiteY2" fmla="*/ 16773 h 2601884"/>
              <a:gd name="connsiteX3" fmla="*/ 2581886 w 3522308"/>
              <a:gd name="connsiteY3" fmla="*/ 0 h 2601884"/>
              <a:gd name="connsiteX4" fmla="*/ 3145722 w 3522308"/>
              <a:gd name="connsiteY4" fmla="*/ 657736 h 2601884"/>
              <a:gd name="connsiteX5" fmla="*/ 3522308 w 3522308"/>
              <a:gd name="connsiteY5" fmla="*/ 1291488 h 2601884"/>
              <a:gd name="connsiteX6" fmla="*/ 3030448 w 3522308"/>
              <a:gd name="connsiteY6" fmla="*/ 2150217 h 2601884"/>
              <a:gd name="connsiteX7" fmla="*/ 2581997 w 3522308"/>
              <a:gd name="connsiteY7" fmla="*/ 2601884 h 2601884"/>
              <a:gd name="connsiteX8" fmla="*/ 35548 w 3522308"/>
              <a:gd name="connsiteY8" fmla="*/ 2601884 h 2601884"/>
              <a:gd name="connsiteX0" fmla="*/ 35548 w 3522308"/>
              <a:gd name="connsiteY0" fmla="*/ 2601884 h 2601884"/>
              <a:gd name="connsiteX1" fmla="*/ 3141879 w 3522308"/>
              <a:gd name="connsiteY1" fmla="*/ 1285795 h 2601884"/>
              <a:gd name="connsiteX2" fmla="*/ 2376348 w 3522308"/>
              <a:gd name="connsiteY2" fmla="*/ 16773 h 2601884"/>
              <a:gd name="connsiteX3" fmla="*/ 2581886 w 3522308"/>
              <a:gd name="connsiteY3" fmla="*/ 0 h 2601884"/>
              <a:gd name="connsiteX4" fmla="*/ 3145722 w 3522308"/>
              <a:gd name="connsiteY4" fmla="*/ 657736 h 2601884"/>
              <a:gd name="connsiteX5" fmla="*/ 3522308 w 3522308"/>
              <a:gd name="connsiteY5" fmla="*/ 1291488 h 2601884"/>
              <a:gd name="connsiteX6" fmla="*/ 3030448 w 3522308"/>
              <a:gd name="connsiteY6" fmla="*/ 2150217 h 2601884"/>
              <a:gd name="connsiteX7" fmla="*/ 2581997 w 3522308"/>
              <a:gd name="connsiteY7" fmla="*/ 2601884 h 2601884"/>
              <a:gd name="connsiteX8" fmla="*/ 35548 w 3522308"/>
              <a:gd name="connsiteY8" fmla="*/ 2601884 h 2601884"/>
              <a:gd name="connsiteX0" fmla="*/ 35548 w 3522308"/>
              <a:gd name="connsiteY0" fmla="*/ 2603925 h 2603925"/>
              <a:gd name="connsiteX1" fmla="*/ 3141879 w 3522308"/>
              <a:gd name="connsiteY1" fmla="*/ 1287836 h 2603925"/>
              <a:gd name="connsiteX2" fmla="*/ 1990845 w 3522308"/>
              <a:gd name="connsiteY2" fmla="*/ 0 h 2603925"/>
              <a:gd name="connsiteX3" fmla="*/ 2581886 w 3522308"/>
              <a:gd name="connsiteY3" fmla="*/ 2041 h 2603925"/>
              <a:gd name="connsiteX4" fmla="*/ 3145722 w 3522308"/>
              <a:gd name="connsiteY4" fmla="*/ 659777 h 2603925"/>
              <a:gd name="connsiteX5" fmla="*/ 3522308 w 3522308"/>
              <a:gd name="connsiteY5" fmla="*/ 1293529 h 2603925"/>
              <a:gd name="connsiteX6" fmla="*/ 3030448 w 3522308"/>
              <a:gd name="connsiteY6" fmla="*/ 2152258 h 2603925"/>
              <a:gd name="connsiteX7" fmla="*/ 2581997 w 3522308"/>
              <a:gd name="connsiteY7" fmla="*/ 2603925 h 2603925"/>
              <a:gd name="connsiteX8" fmla="*/ 35548 w 3522308"/>
              <a:gd name="connsiteY8" fmla="*/ 2603925 h 2603925"/>
              <a:gd name="connsiteX0" fmla="*/ 35548 w 3522308"/>
              <a:gd name="connsiteY0" fmla="*/ 2607061 h 2607061"/>
              <a:gd name="connsiteX1" fmla="*/ 3141879 w 3522308"/>
              <a:gd name="connsiteY1" fmla="*/ 1290972 h 2607061"/>
              <a:gd name="connsiteX2" fmla="*/ 2352037 w 3522308"/>
              <a:gd name="connsiteY2" fmla="*/ 0 h 2607061"/>
              <a:gd name="connsiteX3" fmla="*/ 2581886 w 3522308"/>
              <a:gd name="connsiteY3" fmla="*/ 5177 h 2607061"/>
              <a:gd name="connsiteX4" fmla="*/ 3145722 w 3522308"/>
              <a:gd name="connsiteY4" fmla="*/ 662913 h 2607061"/>
              <a:gd name="connsiteX5" fmla="*/ 3522308 w 3522308"/>
              <a:gd name="connsiteY5" fmla="*/ 1296665 h 2607061"/>
              <a:gd name="connsiteX6" fmla="*/ 3030448 w 3522308"/>
              <a:gd name="connsiteY6" fmla="*/ 2155394 h 2607061"/>
              <a:gd name="connsiteX7" fmla="*/ 2581997 w 3522308"/>
              <a:gd name="connsiteY7" fmla="*/ 2607061 h 2607061"/>
              <a:gd name="connsiteX8" fmla="*/ 35548 w 3522308"/>
              <a:gd name="connsiteY8" fmla="*/ 2607061 h 2607061"/>
              <a:gd name="connsiteX0" fmla="*/ 35548 w 3522308"/>
              <a:gd name="connsiteY0" fmla="*/ 2607061 h 2607061"/>
              <a:gd name="connsiteX1" fmla="*/ 3141879 w 3522308"/>
              <a:gd name="connsiteY1" fmla="*/ 1290972 h 2607061"/>
              <a:gd name="connsiteX2" fmla="*/ 2352037 w 3522308"/>
              <a:gd name="connsiteY2" fmla="*/ 0 h 2607061"/>
              <a:gd name="connsiteX3" fmla="*/ 2581886 w 3522308"/>
              <a:gd name="connsiteY3" fmla="*/ 5177 h 2607061"/>
              <a:gd name="connsiteX4" fmla="*/ 3145722 w 3522308"/>
              <a:gd name="connsiteY4" fmla="*/ 662913 h 2607061"/>
              <a:gd name="connsiteX5" fmla="*/ 3522308 w 3522308"/>
              <a:gd name="connsiteY5" fmla="*/ 1296665 h 2607061"/>
              <a:gd name="connsiteX6" fmla="*/ 3030448 w 3522308"/>
              <a:gd name="connsiteY6" fmla="*/ 2155394 h 2607061"/>
              <a:gd name="connsiteX7" fmla="*/ 2581997 w 3522308"/>
              <a:gd name="connsiteY7" fmla="*/ 2607061 h 2607061"/>
              <a:gd name="connsiteX8" fmla="*/ 35548 w 3522308"/>
              <a:gd name="connsiteY8" fmla="*/ 2607061 h 2607061"/>
              <a:gd name="connsiteX0" fmla="*/ 91357 w 1244264"/>
              <a:gd name="connsiteY0" fmla="*/ 2600790 h 2607061"/>
              <a:gd name="connsiteX1" fmla="*/ 863835 w 1244264"/>
              <a:gd name="connsiteY1" fmla="*/ 1290972 h 2607061"/>
              <a:gd name="connsiteX2" fmla="*/ 73993 w 1244264"/>
              <a:gd name="connsiteY2" fmla="*/ 0 h 2607061"/>
              <a:gd name="connsiteX3" fmla="*/ 303842 w 1244264"/>
              <a:gd name="connsiteY3" fmla="*/ 5177 h 2607061"/>
              <a:gd name="connsiteX4" fmla="*/ 867678 w 1244264"/>
              <a:gd name="connsiteY4" fmla="*/ 662913 h 2607061"/>
              <a:gd name="connsiteX5" fmla="*/ 1244264 w 1244264"/>
              <a:gd name="connsiteY5" fmla="*/ 1296665 h 2607061"/>
              <a:gd name="connsiteX6" fmla="*/ 752404 w 1244264"/>
              <a:gd name="connsiteY6" fmla="*/ 2155394 h 2607061"/>
              <a:gd name="connsiteX7" fmla="*/ 303953 w 1244264"/>
              <a:gd name="connsiteY7" fmla="*/ 2607061 h 2607061"/>
              <a:gd name="connsiteX8" fmla="*/ 91357 w 1244264"/>
              <a:gd name="connsiteY8" fmla="*/ 2600790 h 2607061"/>
              <a:gd name="connsiteX0" fmla="*/ 17364 w 1170271"/>
              <a:gd name="connsiteY0" fmla="*/ 2600790 h 2607061"/>
              <a:gd name="connsiteX1" fmla="*/ 789842 w 1170271"/>
              <a:gd name="connsiteY1" fmla="*/ 1290972 h 2607061"/>
              <a:gd name="connsiteX2" fmla="*/ 0 w 1170271"/>
              <a:gd name="connsiteY2" fmla="*/ 0 h 2607061"/>
              <a:gd name="connsiteX3" fmla="*/ 229849 w 1170271"/>
              <a:gd name="connsiteY3" fmla="*/ 5177 h 2607061"/>
              <a:gd name="connsiteX4" fmla="*/ 793685 w 1170271"/>
              <a:gd name="connsiteY4" fmla="*/ 662913 h 2607061"/>
              <a:gd name="connsiteX5" fmla="*/ 1170271 w 1170271"/>
              <a:gd name="connsiteY5" fmla="*/ 1296665 h 2607061"/>
              <a:gd name="connsiteX6" fmla="*/ 678411 w 1170271"/>
              <a:gd name="connsiteY6" fmla="*/ 2155394 h 2607061"/>
              <a:gd name="connsiteX7" fmla="*/ 229960 w 1170271"/>
              <a:gd name="connsiteY7" fmla="*/ 2607061 h 2607061"/>
              <a:gd name="connsiteX8" fmla="*/ 17364 w 1170271"/>
              <a:gd name="connsiteY8" fmla="*/ 2600790 h 2607061"/>
              <a:gd name="connsiteX0" fmla="*/ 17364 w 1170271"/>
              <a:gd name="connsiteY0" fmla="*/ 2600790 h 2607061"/>
              <a:gd name="connsiteX1" fmla="*/ 789842 w 1170271"/>
              <a:gd name="connsiteY1" fmla="*/ 1290972 h 2607061"/>
              <a:gd name="connsiteX2" fmla="*/ 0 w 1170271"/>
              <a:gd name="connsiteY2" fmla="*/ 0 h 2607061"/>
              <a:gd name="connsiteX3" fmla="*/ 229849 w 1170271"/>
              <a:gd name="connsiteY3" fmla="*/ 5177 h 2607061"/>
              <a:gd name="connsiteX4" fmla="*/ 793685 w 1170271"/>
              <a:gd name="connsiteY4" fmla="*/ 662913 h 2607061"/>
              <a:gd name="connsiteX5" fmla="*/ 1170271 w 1170271"/>
              <a:gd name="connsiteY5" fmla="*/ 1296665 h 2607061"/>
              <a:gd name="connsiteX6" fmla="*/ 678411 w 1170271"/>
              <a:gd name="connsiteY6" fmla="*/ 2155394 h 2607061"/>
              <a:gd name="connsiteX7" fmla="*/ 229960 w 1170271"/>
              <a:gd name="connsiteY7" fmla="*/ 2607061 h 2607061"/>
              <a:gd name="connsiteX8" fmla="*/ 17364 w 1170271"/>
              <a:gd name="connsiteY8" fmla="*/ 2600790 h 260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71" h="2607061">
                <a:moveTo>
                  <a:pt x="17364" y="2600790"/>
                </a:moveTo>
                <a:cubicBezTo>
                  <a:pt x="8803" y="2597803"/>
                  <a:pt x="817626" y="1327774"/>
                  <a:pt x="789842" y="1290972"/>
                </a:cubicBezTo>
                <a:cubicBezTo>
                  <a:pt x="789842" y="1272984"/>
                  <a:pt x="310973" y="543546"/>
                  <a:pt x="0" y="0"/>
                </a:cubicBezTo>
                <a:lnTo>
                  <a:pt x="229849" y="5177"/>
                </a:lnTo>
                <a:cubicBezTo>
                  <a:pt x="470116" y="5177"/>
                  <a:pt x="468266" y="117916"/>
                  <a:pt x="793685" y="662913"/>
                </a:cubicBezTo>
                <a:cubicBezTo>
                  <a:pt x="1098375" y="1163195"/>
                  <a:pt x="1157023" y="1223555"/>
                  <a:pt x="1170271" y="1296665"/>
                </a:cubicBezTo>
                <a:cubicBezTo>
                  <a:pt x="1168886" y="1383110"/>
                  <a:pt x="1000613" y="1617343"/>
                  <a:pt x="678411" y="2155394"/>
                </a:cubicBezTo>
                <a:cubicBezTo>
                  <a:pt x="445655" y="2545290"/>
                  <a:pt x="470227" y="2607061"/>
                  <a:pt x="229960" y="2607061"/>
                </a:cubicBezTo>
                <a:lnTo>
                  <a:pt x="17364" y="2600790"/>
                </a:lnTo>
                <a:close/>
              </a:path>
            </a:pathLst>
          </a:cu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8" name="Rectangle 7">
            <a:extLst>
              <a:ext uri="{FF2B5EF4-FFF2-40B4-BE49-F238E27FC236}">
                <a16:creationId xmlns:a16="http://schemas.microsoft.com/office/drawing/2014/main" id="{C8FFE3C3-3268-4870-AC94-AC5189296721}"/>
              </a:ext>
            </a:extLst>
          </p:cNvPr>
          <p:cNvSpPr/>
          <p:nvPr userDrawn="1"/>
        </p:nvSpPr>
        <p:spPr>
          <a:xfrm>
            <a:off x="0" y="6395298"/>
            <a:ext cx="12192000" cy="475581"/>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9" name="Picture 8">
            <a:extLst>
              <a:ext uri="{FF2B5EF4-FFF2-40B4-BE49-F238E27FC236}">
                <a16:creationId xmlns:a16="http://schemas.microsoft.com/office/drawing/2014/main" id="{CFFE0A7E-2C7D-4190-A9D8-3BFF4238A3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882" y="205274"/>
            <a:ext cx="3117383" cy="1235885"/>
          </a:xfrm>
          <a:prstGeom prst="rect">
            <a:avLst/>
          </a:prstGeom>
        </p:spPr>
      </p:pic>
      <p:sp>
        <p:nvSpPr>
          <p:cNvPr id="10" name="Rectangle: Rounded Corners 3">
            <a:extLst>
              <a:ext uri="{FF2B5EF4-FFF2-40B4-BE49-F238E27FC236}">
                <a16:creationId xmlns:a16="http://schemas.microsoft.com/office/drawing/2014/main" id="{97A6309D-C8D4-4CD2-B89F-6F18A75E5C35}"/>
              </a:ext>
            </a:extLst>
          </p:cNvPr>
          <p:cNvSpPr/>
          <p:nvPr userDrawn="1"/>
        </p:nvSpPr>
        <p:spPr>
          <a:xfrm>
            <a:off x="1" y="2954324"/>
            <a:ext cx="3133849" cy="2642929"/>
          </a:xfrm>
          <a:custGeom>
            <a:avLst/>
            <a:gdLst>
              <a:gd name="connsiteX0" fmla="*/ 0 w 3283528"/>
              <a:gd name="connsiteY0" fmla="*/ 435041 h 2610196"/>
              <a:gd name="connsiteX1" fmla="*/ 435041 w 3283528"/>
              <a:gd name="connsiteY1" fmla="*/ 0 h 2610196"/>
              <a:gd name="connsiteX2" fmla="*/ 2848487 w 3283528"/>
              <a:gd name="connsiteY2" fmla="*/ 0 h 2610196"/>
              <a:gd name="connsiteX3" fmla="*/ 3283528 w 3283528"/>
              <a:gd name="connsiteY3" fmla="*/ 435041 h 2610196"/>
              <a:gd name="connsiteX4" fmla="*/ 3283528 w 3283528"/>
              <a:gd name="connsiteY4" fmla="*/ 2175155 h 2610196"/>
              <a:gd name="connsiteX5" fmla="*/ 2848487 w 3283528"/>
              <a:gd name="connsiteY5" fmla="*/ 2610196 h 2610196"/>
              <a:gd name="connsiteX6" fmla="*/ 435041 w 3283528"/>
              <a:gd name="connsiteY6" fmla="*/ 2610196 h 2610196"/>
              <a:gd name="connsiteX7" fmla="*/ 0 w 3283528"/>
              <a:gd name="connsiteY7" fmla="*/ 2175155 h 2610196"/>
              <a:gd name="connsiteX8" fmla="*/ 0 w 3283528"/>
              <a:gd name="connsiteY8"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283528 w 3882043"/>
              <a:gd name="connsiteY3" fmla="*/ 435041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83034 w 3873730"/>
              <a:gd name="connsiteY3" fmla="*/ 493230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83034 w 3873730"/>
              <a:gd name="connsiteY3" fmla="*/ 493230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532910 w 3873730"/>
              <a:gd name="connsiteY3" fmla="*/ 66779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32910 w 3873730"/>
              <a:gd name="connsiteY3" fmla="*/ 66779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4488"/>
              <a:gd name="connsiteY0" fmla="*/ 435041 h 2610196"/>
              <a:gd name="connsiteX1" fmla="*/ 435041 w 3874488"/>
              <a:gd name="connsiteY1" fmla="*/ 0 h 2610196"/>
              <a:gd name="connsiteX2" fmla="*/ 3023054 w 3874488"/>
              <a:gd name="connsiteY2" fmla="*/ 8312 h 2610196"/>
              <a:gd name="connsiteX3" fmla="*/ 3607726 w 3874488"/>
              <a:gd name="connsiteY3" fmla="*/ 609606 h 2610196"/>
              <a:gd name="connsiteX4" fmla="*/ 3873730 w 3874488"/>
              <a:gd name="connsiteY4" fmla="*/ 1238596 h 2610196"/>
              <a:gd name="connsiteX5" fmla="*/ 3466408 w 3874488"/>
              <a:gd name="connsiteY5" fmla="*/ 2158529 h 2610196"/>
              <a:gd name="connsiteX6" fmla="*/ 2981490 w 3874488"/>
              <a:gd name="connsiteY6" fmla="*/ 2610196 h 2610196"/>
              <a:gd name="connsiteX7" fmla="*/ 435041 w 3874488"/>
              <a:gd name="connsiteY7" fmla="*/ 2610196 h 2610196"/>
              <a:gd name="connsiteX8" fmla="*/ 0 w 3874488"/>
              <a:gd name="connsiteY8" fmla="*/ 2175155 h 2610196"/>
              <a:gd name="connsiteX9" fmla="*/ 0 w 3874488"/>
              <a:gd name="connsiteY9" fmla="*/ 435041 h 2610196"/>
              <a:gd name="connsiteX0" fmla="*/ 0 w 3890007"/>
              <a:gd name="connsiteY0" fmla="*/ 435041 h 2610196"/>
              <a:gd name="connsiteX1" fmla="*/ 435041 w 3890007"/>
              <a:gd name="connsiteY1" fmla="*/ 0 h 2610196"/>
              <a:gd name="connsiteX2" fmla="*/ 3023054 w 3890007"/>
              <a:gd name="connsiteY2" fmla="*/ 8312 h 2610196"/>
              <a:gd name="connsiteX3" fmla="*/ 3607726 w 3890007"/>
              <a:gd name="connsiteY3" fmla="*/ 609606 h 2610196"/>
              <a:gd name="connsiteX4" fmla="*/ 3873730 w 3890007"/>
              <a:gd name="connsiteY4" fmla="*/ 1238596 h 2610196"/>
              <a:gd name="connsiteX5" fmla="*/ 3466408 w 3890007"/>
              <a:gd name="connsiteY5" fmla="*/ 2158529 h 2610196"/>
              <a:gd name="connsiteX6" fmla="*/ 2981490 w 3890007"/>
              <a:gd name="connsiteY6" fmla="*/ 2610196 h 2610196"/>
              <a:gd name="connsiteX7" fmla="*/ 435041 w 3890007"/>
              <a:gd name="connsiteY7" fmla="*/ 2610196 h 2610196"/>
              <a:gd name="connsiteX8" fmla="*/ 0 w 3890007"/>
              <a:gd name="connsiteY8" fmla="*/ 2175155 h 2610196"/>
              <a:gd name="connsiteX9" fmla="*/ 0 w 3890007"/>
              <a:gd name="connsiteY9" fmla="*/ 435041 h 2610196"/>
              <a:gd name="connsiteX0" fmla="*/ 0 w 3890007"/>
              <a:gd name="connsiteY0" fmla="*/ 435041 h 2610196"/>
              <a:gd name="connsiteX1" fmla="*/ 435041 w 3890007"/>
              <a:gd name="connsiteY1" fmla="*/ 0 h 2610196"/>
              <a:gd name="connsiteX2" fmla="*/ 3023054 w 3890007"/>
              <a:gd name="connsiteY2" fmla="*/ 8312 h 2610196"/>
              <a:gd name="connsiteX3" fmla="*/ 3607726 w 3890007"/>
              <a:gd name="connsiteY3" fmla="*/ 609606 h 2610196"/>
              <a:gd name="connsiteX4" fmla="*/ 3873730 w 3890007"/>
              <a:gd name="connsiteY4" fmla="*/ 1238596 h 2610196"/>
              <a:gd name="connsiteX5" fmla="*/ 3466408 w 3890007"/>
              <a:gd name="connsiteY5" fmla="*/ 2158529 h 2610196"/>
              <a:gd name="connsiteX6" fmla="*/ 2981490 w 3890007"/>
              <a:gd name="connsiteY6" fmla="*/ 2610196 h 2610196"/>
              <a:gd name="connsiteX7" fmla="*/ 435041 w 3890007"/>
              <a:gd name="connsiteY7" fmla="*/ 2610196 h 2610196"/>
              <a:gd name="connsiteX8" fmla="*/ 0 w 3890007"/>
              <a:gd name="connsiteY8" fmla="*/ 2175155 h 2610196"/>
              <a:gd name="connsiteX9" fmla="*/ 0 w 3890007"/>
              <a:gd name="connsiteY9" fmla="*/ 435041 h 2610196"/>
              <a:gd name="connsiteX0" fmla="*/ 0 w 3908004"/>
              <a:gd name="connsiteY0" fmla="*/ 435041 h 2610196"/>
              <a:gd name="connsiteX1" fmla="*/ 435041 w 3908004"/>
              <a:gd name="connsiteY1" fmla="*/ 0 h 2610196"/>
              <a:gd name="connsiteX2" fmla="*/ 3023054 w 3908004"/>
              <a:gd name="connsiteY2" fmla="*/ 8312 h 2610196"/>
              <a:gd name="connsiteX3" fmla="*/ 3607726 w 3908004"/>
              <a:gd name="connsiteY3" fmla="*/ 609606 h 2610196"/>
              <a:gd name="connsiteX4" fmla="*/ 3892780 w 3908004"/>
              <a:gd name="connsiteY4" fmla="*/ 1243358 h 2610196"/>
              <a:gd name="connsiteX5" fmla="*/ 3466408 w 3908004"/>
              <a:gd name="connsiteY5" fmla="*/ 2158529 h 2610196"/>
              <a:gd name="connsiteX6" fmla="*/ 2981490 w 3908004"/>
              <a:gd name="connsiteY6" fmla="*/ 2610196 h 2610196"/>
              <a:gd name="connsiteX7" fmla="*/ 435041 w 3908004"/>
              <a:gd name="connsiteY7" fmla="*/ 2610196 h 2610196"/>
              <a:gd name="connsiteX8" fmla="*/ 0 w 3908004"/>
              <a:gd name="connsiteY8" fmla="*/ 2175155 h 2610196"/>
              <a:gd name="connsiteX9" fmla="*/ 0 w 3908004"/>
              <a:gd name="connsiteY9" fmla="*/ 435041 h 2610196"/>
              <a:gd name="connsiteX0" fmla="*/ 0 w 3908004"/>
              <a:gd name="connsiteY0" fmla="*/ 435041 h 2610196"/>
              <a:gd name="connsiteX1" fmla="*/ 435041 w 3908004"/>
              <a:gd name="connsiteY1" fmla="*/ 0 h 2610196"/>
              <a:gd name="connsiteX2" fmla="*/ 3023054 w 3908004"/>
              <a:gd name="connsiteY2" fmla="*/ 8312 h 2610196"/>
              <a:gd name="connsiteX3" fmla="*/ 3607726 w 3908004"/>
              <a:gd name="connsiteY3" fmla="*/ 609606 h 2610196"/>
              <a:gd name="connsiteX4" fmla="*/ 3892780 w 3908004"/>
              <a:gd name="connsiteY4" fmla="*/ 1243358 h 2610196"/>
              <a:gd name="connsiteX5" fmla="*/ 3466408 w 3908004"/>
              <a:gd name="connsiteY5" fmla="*/ 2158529 h 2610196"/>
              <a:gd name="connsiteX6" fmla="*/ 2981490 w 3908004"/>
              <a:gd name="connsiteY6" fmla="*/ 2610196 h 2610196"/>
              <a:gd name="connsiteX7" fmla="*/ 435041 w 3908004"/>
              <a:gd name="connsiteY7" fmla="*/ 2610196 h 2610196"/>
              <a:gd name="connsiteX8" fmla="*/ 0 w 3908004"/>
              <a:gd name="connsiteY8" fmla="*/ 2175155 h 2610196"/>
              <a:gd name="connsiteX9" fmla="*/ 0 w 3908004"/>
              <a:gd name="connsiteY9" fmla="*/ 435041 h 2610196"/>
              <a:gd name="connsiteX0" fmla="*/ 0 w 3897683"/>
              <a:gd name="connsiteY0" fmla="*/ 435041 h 2610196"/>
              <a:gd name="connsiteX1" fmla="*/ 435041 w 3897683"/>
              <a:gd name="connsiteY1" fmla="*/ 0 h 2610196"/>
              <a:gd name="connsiteX2" fmla="*/ 3023054 w 3897683"/>
              <a:gd name="connsiteY2" fmla="*/ 8312 h 2610196"/>
              <a:gd name="connsiteX3" fmla="*/ 3607726 w 3897683"/>
              <a:gd name="connsiteY3" fmla="*/ 609606 h 2610196"/>
              <a:gd name="connsiteX4" fmla="*/ 3892780 w 3897683"/>
              <a:gd name="connsiteY4" fmla="*/ 1243358 h 2610196"/>
              <a:gd name="connsiteX5" fmla="*/ 3466408 w 3897683"/>
              <a:gd name="connsiteY5" fmla="*/ 2158529 h 2610196"/>
              <a:gd name="connsiteX6" fmla="*/ 2981490 w 3897683"/>
              <a:gd name="connsiteY6" fmla="*/ 2610196 h 2610196"/>
              <a:gd name="connsiteX7" fmla="*/ 435041 w 3897683"/>
              <a:gd name="connsiteY7" fmla="*/ 2610196 h 2610196"/>
              <a:gd name="connsiteX8" fmla="*/ 0 w 3897683"/>
              <a:gd name="connsiteY8" fmla="*/ 2175155 h 2610196"/>
              <a:gd name="connsiteX9" fmla="*/ 0 w 3897683"/>
              <a:gd name="connsiteY9" fmla="*/ 435041 h 2610196"/>
              <a:gd name="connsiteX0" fmla="*/ 0 w 3921007"/>
              <a:gd name="connsiteY0" fmla="*/ 435041 h 2610196"/>
              <a:gd name="connsiteX1" fmla="*/ 435041 w 3921007"/>
              <a:gd name="connsiteY1" fmla="*/ 0 h 2610196"/>
              <a:gd name="connsiteX2" fmla="*/ 3023054 w 3921007"/>
              <a:gd name="connsiteY2" fmla="*/ 8312 h 2610196"/>
              <a:gd name="connsiteX3" fmla="*/ 3607726 w 3921007"/>
              <a:gd name="connsiteY3" fmla="*/ 609606 h 2610196"/>
              <a:gd name="connsiteX4" fmla="*/ 3916592 w 3921007"/>
              <a:gd name="connsiteY4" fmla="*/ 1243358 h 2610196"/>
              <a:gd name="connsiteX5" fmla="*/ 3466408 w 3921007"/>
              <a:gd name="connsiteY5" fmla="*/ 2158529 h 2610196"/>
              <a:gd name="connsiteX6" fmla="*/ 2981490 w 3921007"/>
              <a:gd name="connsiteY6" fmla="*/ 2610196 h 2610196"/>
              <a:gd name="connsiteX7" fmla="*/ 435041 w 3921007"/>
              <a:gd name="connsiteY7" fmla="*/ 2610196 h 2610196"/>
              <a:gd name="connsiteX8" fmla="*/ 0 w 3921007"/>
              <a:gd name="connsiteY8" fmla="*/ 2175155 h 2610196"/>
              <a:gd name="connsiteX9" fmla="*/ 0 w 3921007"/>
              <a:gd name="connsiteY9" fmla="*/ 435041 h 2610196"/>
              <a:gd name="connsiteX0" fmla="*/ 0 w 3921007"/>
              <a:gd name="connsiteY0" fmla="*/ 435041 h 2610196"/>
              <a:gd name="connsiteX1" fmla="*/ 435041 w 3921007"/>
              <a:gd name="connsiteY1" fmla="*/ 0 h 2610196"/>
              <a:gd name="connsiteX2" fmla="*/ 3023054 w 3921007"/>
              <a:gd name="connsiteY2" fmla="*/ 8312 h 2610196"/>
              <a:gd name="connsiteX3" fmla="*/ 3607726 w 3921007"/>
              <a:gd name="connsiteY3" fmla="*/ 609606 h 2610196"/>
              <a:gd name="connsiteX4" fmla="*/ 3916592 w 3921007"/>
              <a:gd name="connsiteY4" fmla="*/ 1243358 h 2610196"/>
              <a:gd name="connsiteX5" fmla="*/ 3466408 w 3921007"/>
              <a:gd name="connsiteY5" fmla="*/ 2158529 h 2610196"/>
              <a:gd name="connsiteX6" fmla="*/ 2981490 w 3921007"/>
              <a:gd name="connsiteY6" fmla="*/ 2610196 h 2610196"/>
              <a:gd name="connsiteX7" fmla="*/ 435041 w 3921007"/>
              <a:gd name="connsiteY7" fmla="*/ 2610196 h 2610196"/>
              <a:gd name="connsiteX8" fmla="*/ 0 w 3921007"/>
              <a:gd name="connsiteY8" fmla="*/ 2175155 h 2610196"/>
              <a:gd name="connsiteX9" fmla="*/ 0 w 3921007"/>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28229 w 3944821"/>
              <a:gd name="connsiteY0" fmla="*/ 435041 h 2610196"/>
              <a:gd name="connsiteX1" fmla="*/ 463270 w 3944821"/>
              <a:gd name="connsiteY1" fmla="*/ 0 h 2610196"/>
              <a:gd name="connsiteX2" fmla="*/ 3051283 w 3944821"/>
              <a:gd name="connsiteY2" fmla="*/ 8312 h 2610196"/>
              <a:gd name="connsiteX3" fmla="*/ 3635955 w 3944821"/>
              <a:gd name="connsiteY3" fmla="*/ 609606 h 2610196"/>
              <a:gd name="connsiteX4" fmla="*/ 3944821 w 3944821"/>
              <a:gd name="connsiteY4" fmla="*/ 1243358 h 2610196"/>
              <a:gd name="connsiteX5" fmla="*/ 3494637 w 3944821"/>
              <a:gd name="connsiteY5" fmla="*/ 2158529 h 2610196"/>
              <a:gd name="connsiteX6" fmla="*/ 3009719 w 3944821"/>
              <a:gd name="connsiteY6" fmla="*/ 2610196 h 2610196"/>
              <a:gd name="connsiteX7" fmla="*/ 463270 w 3944821"/>
              <a:gd name="connsiteY7" fmla="*/ 2610196 h 2610196"/>
              <a:gd name="connsiteX8" fmla="*/ 28229 w 3944821"/>
              <a:gd name="connsiteY8" fmla="*/ 2175155 h 2610196"/>
              <a:gd name="connsiteX9" fmla="*/ 0 w 3944821"/>
              <a:gd name="connsiteY9" fmla="*/ 641132 h 2610196"/>
              <a:gd name="connsiteX10" fmla="*/ 28229 w 3944821"/>
              <a:gd name="connsiteY10"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54692"/>
              <a:gd name="connsiteY0" fmla="*/ 435041 h 2610196"/>
              <a:gd name="connsiteX1" fmla="*/ 473141 w 3954692"/>
              <a:gd name="connsiteY1" fmla="*/ 0 h 2610196"/>
              <a:gd name="connsiteX2" fmla="*/ 3061154 w 3954692"/>
              <a:gd name="connsiteY2" fmla="*/ 8312 h 2610196"/>
              <a:gd name="connsiteX3" fmla="*/ 3645826 w 3954692"/>
              <a:gd name="connsiteY3" fmla="*/ 609606 h 2610196"/>
              <a:gd name="connsiteX4" fmla="*/ 3954692 w 3954692"/>
              <a:gd name="connsiteY4" fmla="*/ 1243358 h 2610196"/>
              <a:gd name="connsiteX5" fmla="*/ 3504508 w 3954692"/>
              <a:gd name="connsiteY5" fmla="*/ 2158529 h 2610196"/>
              <a:gd name="connsiteX6" fmla="*/ 3019590 w 3954692"/>
              <a:gd name="connsiteY6" fmla="*/ 2610196 h 2610196"/>
              <a:gd name="connsiteX7" fmla="*/ 473141 w 3954692"/>
              <a:gd name="connsiteY7" fmla="*/ 2610196 h 2610196"/>
              <a:gd name="connsiteX8" fmla="*/ 38100 w 3954692"/>
              <a:gd name="connsiteY8" fmla="*/ 2175155 h 2610196"/>
              <a:gd name="connsiteX9" fmla="*/ 0 w 3954692"/>
              <a:gd name="connsiteY9" fmla="*/ 435041 h 2610196"/>
              <a:gd name="connsiteX0" fmla="*/ 0 w 3954692"/>
              <a:gd name="connsiteY0" fmla="*/ 435041 h 2610196"/>
              <a:gd name="connsiteX1" fmla="*/ 473141 w 3954692"/>
              <a:gd name="connsiteY1" fmla="*/ 0 h 2610196"/>
              <a:gd name="connsiteX2" fmla="*/ 3061154 w 3954692"/>
              <a:gd name="connsiteY2" fmla="*/ 8312 h 2610196"/>
              <a:gd name="connsiteX3" fmla="*/ 3645826 w 3954692"/>
              <a:gd name="connsiteY3" fmla="*/ 609606 h 2610196"/>
              <a:gd name="connsiteX4" fmla="*/ 3954692 w 3954692"/>
              <a:gd name="connsiteY4" fmla="*/ 1243358 h 2610196"/>
              <a:gd name="connsiteX5" fmla="*/ 3504508 w 3954692"/>
              <a:gd name="connsiteY5" fmla="*/ 2158529 h 2610196"/>
              <a:gd name="connsiteX6" fmla="*/ 3019590 w 3954692"/>
              <a:gd name="connsiteY6" fmla="*/ 2610196 h 2610196"/>
              <a:gd name="connsiteX7" fmla="*/ 473141 w 3954692"/>
              <a:gd name="connsiteY7" fmla="*/ 2610196 h 2610196"/>
              <a:gd name="connsiteX8" fmla="*/ 38100 w 3954692"/>
              <a:gd name="connsiteY8" fmla="*/ 2175155 h 2610196"/>
              <a:gd name="connsiteX9" fmla="*/ 0 w 3954692"/>
              <a:gd name="connsiteY9" fmla="*/ 435041 h 2610196"/>
              <a:gd name="connsiteX0" fmla="*/ 0 w 3916592"/>
              <a:gd name="connsiteY0" fmla="*/ 2175155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0" fmla="*/ 320910 w 3802461"/>
              <a:gd name="connsiteY0" fmla="*/ 2610196 h 2610196"/>
              <a:gd name="connsiteX1" fmla="*/ 320910 w 3802461"/>
              <a:gd name="connsiteY1" fmla="*/ 0 h 2610196"/>
              <a:gd name="connsiteX2" fmla="*/ 2908923 w 3802461"/>
              <a:gd name="connsiteY2" fmla="*/ 8312 h 2610196"/>
              <a:gd name="connsiteX3" fmla="*/ 3493595 w 3802461"/>
              <a:gd name="connsiteY3" fmla="*/ 609606 h 2610196"/>
              <a:gd name="connsiteX4" fmla="*/ 3802461 w 3802461"/>
              <a:gd name="connsiteY4" fmla="*/ 1243358 h 2610196"/>
              <a:gd name="connsiteX5" fmla="*/ 3352277 w 3802461"/>
              <a:gd name="connsiteY5" fmla="*/ 2158529 h 2610196"/>
              <a:gd name="connsiteX6" fmla="*/ 2867359 w 3802461"/>
              <a:gd name="connsiteY6" fmla="*/ 2610196 h 2610196"/>
              <a:gd name="connsiteX7" fmla="*/ 320910 w 3802461"/>
              <a:gd name="connsiteY7" fmla="*/ 2610196 h 2610196"/>
              <a:gd name="connsiteX0" fmla="*/ 188523 w 3670074"/>
              <a:gd name="connsiteY0" fmla="*/ 2610196 h 2610196"/>
              <a:gd name="connsiteX1" fmla="*/ 188523 w 3670074"/>
              <a:gd name="connsiteY1" fmla="*/ 0 h 2610196"/>
              <a:gd name="connsiteX2" fmla="*/ 2776536 w 3670074"/>
              <a:gd name="connsiteY2" fmla="*/ 8312 h 2610196"/>
              <a:gd name="connsiteX3" fmla="*/ 3361208 w 3670074"/>
              <a:gd name="connsiteY3" fmla="*/ 609606 h 2610196"/>
              <a:gd name="connsiteX4" fmla="*/ 3670074 w 3670074"/>
              <a:gd name="connsiteY4" fmla="*/ 1243358 h 2610196"/>
              <a:gd name="connsiteX5" fmla="*/ 3219890 w 3670074"/>
              <a:gd name="connsiteY5" fmla="*/ 2158529 h 2610196"/>
              <a:gd name="connsiteX6" fmla="*/ 2734972 w 3670074"/>
              <a:gd name="connsiteY6" fmla="*/ 2610196 h 2610196"/>
              <a:gd name="connsiteX7" fmla="*/ 188523 w 3670074"/>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04962 w 3481551"/>
              <a:gd name="connsiteY3" fmla="*/ 661344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04962 w 3481551"/>
              <a:gd name="connsiteY3" fmla="*/ 661344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392989"/>
              <a:gd name="connsiteY0" fmla="*/ 2610196 h 2610196"/>
              <a:gd name="connsiteX1" fmla="*/ 0 w 3392989"/>
              <a:gd name="connsiteY1" fmla="*/ 0 h 2610196"/>
              <a:gd name="connsiteX2" fmla="*/ 2588013 w 3392989"/>
              <a:gd name="connsiteY2" fmla="*/ 8312 h 2610196"/>
              <a:gd name="connsiteX3" fmla="*/ 3104962 w 3392989"/>
              <a:gd name="connsiteY3" fmla="*/ 661344 h 2610196"/>
              <a:gd name="connsiteX4" fmla="*/ 3392989 w 3392989"/>
              <a:gd name="connsiteY4" fmla="*/ 1266875 h 2610196"/>
              <a:gd name="connsiteX5" fmla="*/ 3031367 w 3392989"/>
              <a:gd name="connsiteY5" fmla="*/ 2158529 h 2610196"/>
              <a:gd name="connsiteX6" fmla="*/ 2546449 w 3392989"/>
              <a:gd name="connsiteY6" fmla="*/ 2610196 h 2610196"/>
              <a:gd name="connsiteX7" fmla="*/ 0 w 3392989"/>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068497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068497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2994900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46338 w 3486760"/>
              <a:gd name="connsiteY2" fmla="*/ 8312 h 2610196"/>
              <a:gd name="connsiteX3" fmla="*/ 3110174 w 3486760"/>
              <a:gd name="connsiteY3" fmla="*/ 666048 h 2610196"/>
              <a:gd name="connsiteX4" fmla="*/ 3486760 w 3486760"/>
              <a:gd name="connsiteY4" fmla="*/ 1299800 h 2610196"/>
              <a:gd name="connsiteX5" fmla="*/ 2994900 w 3486760"/>
              <a:gd name="connsiteY5" fmla="*/ 2158529 h 2610196"/>
              <a:gd name="connsiteX6" fmla="*/ 2546449 w 3486760"/>
              <a:gd name="connsiteY6" fmla="*/ 2610196 h 2610196"/>
              <a:gd name="connsiteX7" fmla="*/ 0 w 3486760"/>
              <a:gd name="connsiteY7" fmla="*/ 2610196 h 261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60" h="2610196">
                <a:moveTo>
                  <a:pt x="0" y="2610196"/>
                </a:moveTo>
                <a:cubicBezTo>
                  <a:pt x="446" y="2041813"/>
                  <a:pt x="464" y="547947"/>
                  <a:pt x="0" y="0"/>
                </a:cubicBezTo>
                <a:lnTo>
                  <a:pt x="2546338" y="8312"/>
                </a:lnTo>
                <a:cubicBezTo>
                  <a:pt x="2786605" y="8312"/>
                  <a:pt x="2784755" y="121051"/>
                  <a:pt x="3110174" y="666048"/>
                </a:cubicBezTo>
                <a:cubicBezTo>
                  <a:pt x="3414864" y="1166330"/>
                  <a:pt x="3473512" y="1226690"/>
                  <a:pt x="3486760" y="1299800"/>
                </a:cubicBezTo>
                <a:cubicBezTo>
                  <a:pt x="3485375" y="1386245"/>
                  <a:pt x="3317102" y="1620478"/>
                  <a:pt x="2994900" y="2158529"/>
                </a:cubicBezTo>
                <a:cubicBezTo>
                  <a:pt x="2762144" y="2548425"/>
                  <a:pt x="2786716" y="2610196"/>
                  <a:pt x="2546449" y="2610196"/>
                </a:cubicBezTo>
                <a:lnTo>
                  <a:pt x="0" y="2610196"/>
                </a:lnTo>
                <a:close/>
              </a:path>
            </a:pathLst>
          </a:custGeom>
          <a:solidFill>
            <a:srgbClr val="6566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1" name="Rectangle 10">
            <a:extLst>
              <a:ext uri="{FF2B5EF4-FFF2-40B4-BE49-F238E27FC236}">
                <a16:creationId xmlns:a16="http://schemas.microsoft.com/office/drawing/2014/main" id="{C8FFE3C3-3268-4870-AC94-AC5189296721}"/>
              </a:ext>
            </a:extLst>
          </p:cNvPr>
          <p:cNvSpPr/>
          <p:nvPr userDrawn="1"/>
        </p:nvSpPr>
        <p:spPr>
          <a:xfrm>
            <a:off x="1" y="1666556"/>
            <a:ext cx="12202731" cy="475581"/>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82189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4"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Oval 6">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8" name="Rectangle 7">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9" name="Rectangle 8">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10" name="Picture 9">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353868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4"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5"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Oval 6">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8" name="Rectangle 7">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9" name="Rectangle 8">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10" name="Picture 9">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189189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1" y="304800"/>
            <a:ext cx="10972801" cy="762000"/>
          </a:xfrm>
        </p:spPr>
        <p:txBody>
          <a:bodyPr/>
          <a:lstStyle/>
          <a:p>
            <a:r>
              <a:rPr lang="en-US"/>
              <a:t>Click to edit Master title style</a:t>
            </a:r>
          </a:p>
        </p:txBody>
      </p:sp>
      <p:sp>
        <p:nvSpPr>
          <p:cNvPr id="4" name="Vertical Text Placeholder 2"/>
          <p:cNvSpPr>
            <a:spLocks noGrp="1"/>
          </p:cNvSpPr>
          <p:nvPr>
            <p:ph type="body" orient="vert" idx="1"/>
          </p:nvPr>
        </p:nvSpPr>
        <p:spPr>
          <a:xfrm>
            <a:off x="609601" y="1371600"/>
            <a:ext cx="10972801"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Oval 5">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7" name="Rectangle 6">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8" name="Rectangle 7">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9" name="Picture 8">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420582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8839200" y="925041"/>
            <a:ext cx="2743200" cy="4387851"/>
          </a:xfrm>
        </p:spPr>
        <p:txBody>
          <a:bodyPr vert="eaVert"/>
          <a:lstStyle/>
          <a:p>
            <a:r>
              <a:rPr lang="en-US"/>
              <a:t>Click to edit Master title style</a:t>
            </a:r>
          </a:p>
        </p:txBody>
      </p:sp>
      <p:sp>
        <p:nvSpPr>
          <p:cNvPr id="4" name="Vertical Text Placeholder 2"/>
          <p:cNvSpPr>
            <a:spLocks noGrp="1"/>
          </p:cNvSpPr>
          <p:nvPr>
            <p:ph type="body" orient="vert" idx="1"/>
          </p:nvPr>
        </p:nvSpPr>
        <p:spPr>
          <a:xfrm>
            <a:off x="609600" y="925041"/>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Oval 5">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7" name="Rectangle 6">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8" name="Rectangle 7">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9" name="Picture 8">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354960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3E52-377A-4E84-ACA6-FDB0B9F933E2}"/>
              </a:ext>
            </a:extLst>
          </p:cNvPr>
          <p:cNvSpPr>
            <a:spLocks noGrp="1"/>
          </p:cNvSpPr>
          <p:nvPr>
            <p:ph type="title"/>
          </p:nvPr>
        </p:nvSpPr>
        <p:spPr>
          <a:xfrm>
            <a:off x="838200" y="136525"/>
            <a:ext cx="10515600" cy="539944"/>
          </a:xfrm>
        </p:spPr>
        <p:txBody>
          <a:bodyPr>
            <a:noAutofit/>
          </a:bodyPr>
          <a:lstStyle>
            <a:lvl1pPr algn="ctr">
              <a:defRPr sz="3600">
                <a:solidFill>
                  <a:srgbClr val="0070C0"/>
                </a:solidFill>
              </a:defRPr>
            </a:lvl1pPr>
          </a:lstStyle>
          <a:p>
            <a:r>
              <a:rPr lang="en-US"/>
              <a:t>Click to edit Master title style</a:t>
            </a:r>
          </a:p>
        </p:txBody>
      </p:sp>
      <p:pic>
        <p:nvPicPr>
          <p:cNvPr id="1026" name="Picture 2" descr="National Institutes of Health: Center for Scientific Review">
            <a:extLst>
              <a:ext uri="{FF2B5EF4-FFF2-40B4-BE49-F238E27FC236}">
                <a16:creationId xmlns:a16="http://schemas.microsoft.com/office/drawing/2014/main" id="{4CF8C8B9-3B3F-4616-95C4-76F1BA6204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265" y="6336458"/>
            <a:ext cx="1643452" cy="4387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4A34F4C-AD6D-4D2D-93E0-00CA5710A52B}"/>
              </a:ext>
            </a:extLst>
          </p:cNvPr>
          <p:cNvCxnSpPr>
            <a:cxnSpLocks/>
          </p:cNvCxnSpPr>
          <p:nvPr userDrawn="1"/>
        </p:nvCxnSpPr>
        <p:spPr>
          <a:xfrm>
            <a:off x="0" y="6223518"/>
            <a:ext cx="12192000" cy="0"/>
          </a:xfrm>
          <a:prstGeom prst="line">
            <a:avLst/>
          </a:prstGeom>
          <a:ln w="28575">
            <a:solidFill>
              <a:srgbClr val="7A9C3E"/>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176D7DC-CBEE-4383-893A-1DC9FDB0E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6363641A-3D25-491E-BAF8-206C7785A7FE}" type="slidenum">
              <a:rPr lang="en-US" smtClean="0"/>
              <a:pPr/>
              <a:t>‹#›</a:t>
            </a:fld>
            <a:endParaRPr lang="en-US"/>
          </a:p>
        </p:txBody>
      </p:sp>
      <p:sp>
        <p:nvSpPr>
          <p:cNvPr id="9" name="Footer Placeholder 4">
            <a:extLst>
              <a:ext uri="{FF2B5EF4-FFF2-40B4-BE49-F238E27FC236}">
                <a16:creationId xmlns:a16="http://schemas.microsoft.com/office/drawing/2014/main" id="{E241314D-FD9D-4272-8328-9D1E071D7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Simplifying Review Criteria Workgroup</a:t>
            </a:r>
          </a:p>
        </p:txBody>
      </p:sp>
    </p:spTree>
    <p:extLst>
      <p:ext uri="{BB962C8B-B14F-4D97-AF65-F5344CB8AC3E}">
        <p14:creationId xmlns:p14="http://schemas.microsoft.com/office/powerpoint/2010/main" val="203128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4_OSTP Official 2019">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cap="all" baseline="0">
                <a:solidFill>
                  <a:schemeClr val="bg1"/>
                </a:solidFill>
                <a:latin typeface="Source Sans Pro" panose="020B05030304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0972800" y="6356350"/>
            <a:ext cx="381000" cy="365125"/>
          </a:xfrm>
        </p:spPr>
        <p:txBody>
          <a:bodyPr/>
          <a:lstStyle/>
          <a:p>
            <a:fld id="{AA17F452-B3E1-4D0D-BB4C-7C9C686C8714}" type="slidenum">
              <a:rPr lang="en-US" smtClean="0"/>
              <a:t>‹#›</a:t>
            </a:fld>
            <a:endParaRPr lang="en-US"/>
          </a:p>
        </p:txBody>
      </p:sp>
      <p:sp>
        <p:nvSpPr>
          <p:cNvPr id="11" name="Rectangle 10"/>
          <p:cNvSpPr/>
          <p:nvPr userDrawn="1"/>
        </p:nvSpPr>
        <p:spPr>
          <a:xfrm>
            <a:off x="6345381" y="-9236"/>
            <a:ext cx="6861948" cy="6858000"/>
          </a:xfrm>
          <a:prstGeom prst="rect">
            <a:avLst/>
          </a:prstGeom>
          <a:blipFill dpi="0" rotWithShape="1">
            <a:blip r:embed="rId2">
              <a:alphaModFix amt="11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9146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OSTP Official 2019">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Merriweather" panose="00000500000000000000" pitchFamily="2"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0972800" y="6356350"/>
            <a:ext cx="381000" cy="365125"/>
          </a:xfrm>
        </p:spPr>
        <p:txBody>
          <a:bodyPr/>
          <a:lstStyle>
            <a:lvl1pPr>
              <a:defRPr b="1"/>
            </a:lvl1pPr>
          </a:lstStyle>
          <a:p>
            <a:fld id="{AA17F452-B3E1-4D0D-BB4C-7C9C686C8714}" type="slidenum">
              <a:rPr lang="en-US" smtClean="0"/>
              <a:pPr/>
              <a:t>‹#›</a:t>
            </a:fld>
            <a:endParaRPr lang="en-US"/>
          </a:p>
        </p:txBody>
      </p:sp>
      <p:sp>
        <p:nvSpPr>
          <p:cNvPr id="7" name="Rectangle 6"/>
          <p:cNvSpPr/>
          <p:nvPr userDrawn="1"/>
        </p:nvSpPr>
        <p:spPr>
          <a:xfrm>
            <a:off x="6345381" y="-9236"/>
            <a:ext cx="6861948" cy="6858000"/>
          </a:xfrm>
          <a:prstGeom prst="rect">
            <a:avLst/>
          </a:prstGeom>
          <a:blipFill dpi="0" rotWithShape="1">
            <a:blip r:embed="rId2">
              <a:alphaModFix amt="11000"/>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432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48416" y="6356350"/>
            <a:ext cx="405384" cy="365125"/>
          </a:xfrm>
        </p:spPr>
        <p:txBody>
          <a:bodyPr/>
          <a:lstStyle/>
          <a:p>
            <a:fld id="{AA17F452-B3E1-4D0D-BB4C-7C9C686C8714}" type="slidenum">
              <a:rPr lang="en-US" smtClean="0"/>
              <a:t>‹#›</a:t>
            </a:fld>
            <a:endParaRPr lang="en-US"/>
          </a:p>
        </p:txBody>
      </p:sp>
      <p:pic>
        <p:nvPicPr>
          <p:cNvPr id="9" name="Picture 8">
            <a:extLst>
              <a:ext uri="{FF2B5EF4-FFF2-40B4-BE49-F238E27FC236}">
                <a16:creationId xmlns:a16="http://schemas.microsoft.com/office/drawing/2014/main" id="{18E4E7EF-AAD8-4FA8-AFFF-4F6A4E7E8D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57" y="5821680"/>
            <a:ext cx="922374" cy="925195"/>
          </a:xfrm>
          <a:prstGeom prst="rect">
            <a:avLst/>
          </a:prstGeom>
        </p:spPr>
      </p:pic>
    </p:spTree>
    <p:extLst>
      <p:ext uri="{BB962C8B-B14F-4D97-AF65-F5344CB8AC3E}">
        <p14:creationId xmlns:p14="http://schemas.microsoft.com/office/powerpoint/2010/main" val="646855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4"/>
                </a:solidFill>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48416" y="6356350"/>
            <a:ext cx="405384" cy="365125"/>
          </a:xfrm>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373040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STP Official 2019">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Merriweather" panose="00000500000000000000" pitchFamily="2"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0972800" y="6356350"/>
            <a:ext cx="381000" cy="365125"/>
          </a:xfrm>
        </p:spPr>
        <p:txBody>
          <a:bodyPr/>
          <a:lstStyle>
            <a:lvl1pPr>
              <a:defRPr b="1"/>
            </a:lvl1pPr>
          </a:lstStyle>
          <a:p>
            <a:fld id="{AA17F452-B3E1-4D0D-BB4C-7C9C686C8714}" type="slidenum">
              <a:rPr lang="en-US" smtClean="0"/>
              <a:pPr/>
              <a:t>‹#›</a:t>
            </a:fld>
            <a:endParaRPr lang="en-US"/>
          </a:p>
        </p:txBody>
      </p:sp>
      <p:sp>
        <p:nvSpPr>
          <p:cNvPr id="7" name="Rectangle 6"/>
          <p:cNvSpPr/>
          <p:nvPr userDrawn="1"/>
        </p:nvSpPr>
        <p:spPr>
          <a:xfrm>
            <a:off x="6345381" y="-9236"/>
            <a:ext cx="6861948" cy="6858000"/>
          </a:xfrm>
          <a:prstGeom prst="rect">
            <a:avLst/>
          </a:prstGeom>
          <a:blipFill dpi="0" rotWithShape="1">
            <a:blip r:embed="rId2">
              <a:alphaModFix amt="11000"/>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8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91F509F-367C-43B5-9D65-08DF459950B0}"/>
              </a:ext>
            </a:extLst>
          </p:cNvPr>
          <p:cNvSpPr txBox="1">
            <a:spLocks/>
          </p:cNvSpPr>
          <p:nvPr userDrawn="1"/>
        </p:nvSpPr>
        <p:spPr>
          <a:xfrm>
            <a:off x="11245802"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sz="2400">
                <a:solidFill>
                  <a:prstClr val="white"/>
                </a:solidFill>
                <a:latin typeface="Arial"/>
              </a:rPr>
              <a:pPr algn="r">
                <a:defRPr/>
              </a:pPr>
              <a:t>‹#›</a:t>
            </a:fld>
            <a:endParaRPr lang="en-US" sz="2400">
              <a:solidFill>
                <a:prstClr val="white"/>
              </a:solidFill>
              <a:latin typeface="Arial"/>
            </a:endParaRPr>
          </a:p>
        </p:txBody>
      </p:sp>
      <p:sp>
        <p:nvSpPr>
          <p:cNvPr id="7" name="Slide Number Placeholder 4">
            <a:extLst>
              <a:ext uri="{FF2B5EF4-FFF2-40B4-BE49-F238E27FC236}">
                <a16:creationId xmlns:a16="http://schemas.microsoft.com/office/drawing/2014/main" id="{E91F509F-367C-43B5-9D65-08DF459950B0}"/>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Oval 7">
            <a:extLst>
              <a:ext uri="{FF2B5EF4-FFF2-40B4-BE49-F238E27FC236}">
                <a16:creationId xmlns:a16="http://schemas.microsoft.com/office/drawing/2014/main" id="{038F1641-51F0-42F0-886B-661FE9A1665A}"/>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9" name="Rectangle 8">
            <a:extLst>
              <a:ext uri="{FF2B5EF4-FFF2-40B4-BE49-F238E27FC236}">
                <a16:creationId xmlns:a16="http://schemas.microsoft.com/office/drawing/2014/main" id="{426DC63B-75CF-4D3D-ABD9-D23586533D78}"/>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10" name="Picture 9">
            <a:extLst>
              <a:ext uri="{FF2B5EF4-FFF2-40B4-BE49-F238E27FC236}">
                <a16:creationId xmlns:a16="http://schemas.microsoft.com/office/drawing/2014/main" id="{BEF9B24B-EE1A-4950-A80B-4535C3EB80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
        <p:nvSpPr>
          <p:cNvPr id="11" name="Rectangle 10">
            <a:extLst>
              <a:ext uri="{FF2B5EF4-FFF2-40B4-BE49-F238E27FC236}">
                <a16:creationId xmlns:a16="http://schemas.microsoft.com/office/drawing/2014/main" id="{8BDD73B6-7F4C-4C0F-8B5A-A8F815C096FF}"/>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2" name="Title 1"/>
          <p:cNvSpPr>
            <a:spLocks noGrp="1"/>
          </p:cNvSpPr>
          <p:nvPr>
            <p:ph type="title" hasCustomPrompt="1"/>
          </p:nvPr>
        </p:nvSpPr>
        <p:spPr>
          <a:xfrm>
            <a:off x="606490" y="304800"/>
            <a:ext cx="10969689" cy="762000"/>
          </a:xfrm>
        </p:spPr>
        <p:txBody>
          <a:bodyPr lIns="0">
            <a:normAutofit/>
          </a:bodyPr>
          <a:lstStyle>
            <a:lvl1pPr algn="l" defTabSz="1217132" rtl="0" eaLnBrk="1" latinLnBrk="0" hangingPunct="1">
              <a:spcBef>
                <a:spcPct val="0"/>
              </a:spcBef>
              <a:buNone/>
              <a:defRPr lang="en-US" sz="3067" b="1" kern="1200" dirty="0">
                <a:solidFill>
                  <a:srgbClr val="616265"/>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13" name="Content Placeholder 2"/>
          <p:cNvSpPr>
            <a:spLocks noGrp="1"/>
          </p:cNvSpPr>
          <p:nvPr>
            <p:ph idx="1"/>
          </p:nvPr>
        </p:nvSpPr>
        <p:spPr>
          <a:xfrm>
            <a:off x="606491" y="1371601"/>
            <a:ext cx="10972800" cy="4805265"/>
          </a:xfrm>
        </p:spPr>
        <p:txBody>
          <a:bodyPr>
            <a:normAutofit/>
          </a:bodyPr>
          <a:lstStyle>
            <a:lvl1pPr>
              <a:defRPr sz="1867">
                <a:solidFill>
                  <a:srgbClr val="616265"/>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rgbClr val="616265"/>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buFont typeface="Arial" pitchFamily="34" charset="0"/>
              <a:buChar char="−"/>
              <a:defRPr sz="1867" baseline="0">
                <a:solidFill>
                  <a:srgbClr val="616265"/>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buFont typeface="Arial" pitchFamily="34" charset="0"/>
              <a:buChar char="•"/>
              <a:defRPr sz="1867">
                <a:solidFill>
                  <a:srgbClr val="616265"/>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defRPr sz="1867"/>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84124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OSTP Official 2019">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cap="all" baseline="0">
                <a:solidFill>
                  <a:schemeClr val="bg1"/>
                </a:solidFill>
                <a:latin typeface="Source Sans Pro" panose="020B05030304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0972800" y="6356350"/>
            <a:ext cx="381000" cy="365125"/>
          </a:xfrm>
        </p:spPr>
        <p:txBody>
          <a:bodyPr/>
          <a:lstStyle/>
          <a:p>
            <a:fld id="{AA17F452-B3E1-4D0D-BB4C-7C9C686C8714}" type="slidenum">
              <a:rPr lang="en-US" smtClean="0"/>
              <a:t>‹#›</a:t>
            </a:fld>
            <a:endParaRPr lang="en-US"/>
          </a:p>
        </p:txBody>
      </p:sp>
      <p:sp>
        <p:nvSpPr>
          <p:cNvPr id="11" name="Rectangle 10"/>
          <p:cNvSpPr/>
          <p:nvPr userDrawn="1"/>
        </p:nvSpPr>
        <p:spPr>
          <a:xfrm>
            <a:off x="6345381" y="-9236"/>
            <a:ext cx="6861948" cy="6858000"/>
          </a:xfrm>
          <a:prstGeom prst="rect">
            <a:avLst/>
          </a:prstGeom>
          <a:blipFill dpi="0" rotWithShape="1">
            <a:blip r:embed="rId2">
              <a:alphaModFix amt="11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79016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OSTP Official 2019">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cap="all" baseline="0">
                <a:solidFill>
                  <a:schemeClr val="bg1"/>
                </a:solidFill>
                <a:latin typeface="Source Sans Pro" panose="020B05030304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0972800" y="6356350"/>
            <a:ext cx="381000" cy="365125"/>
          </a:xfrm>
        </p:spPr>
        <p:txBody>
          <a:bodyPr/>
          <a:lstStyle/>
          <a:p>
            <a:fld id="{AA17F452-B3E1-4D0D-BB4C-7C9C686C8714}"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9853" y="1026631"/>
            <a:ext cx="10058400" cy="5150814"/>
          </a:xfrm>
          <a:prstGeom prst="rect">
            <a:avLst/>
          </a:prstGeom>
        </p:spPr>
      </p:pic>
    </p:spTree>
    <p:extLst>
      <p:ext uri="{BB962C8B-B14F-4D97-AF65-F5344CB8AC3E}">
        <p14:creationId xmlns:p14="http://schemas.microsoft.com/office/powerpoint/2010/main" val="329106146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48416" y="6356350"/>
            <a:ext cx="405384" cy="365125"/>
          </a:xfrm>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116843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48416" y="6356350"/>
            <a:ext cx="405384" cy="365125"/>
          </a:xfrm>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4134097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4"/>
                </a:solidFill>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48416" y="6356350"/>
            <a:ext cx="405384" cy="365125"/>
          </a:xfrm>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529680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solidFill>
                  <a:schemeClr val="accent4"/>
                </a:solidFill>
                <a:latin typeface="Source Sans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48416" y="6356350"/>
            <a:ext cx="405384" cy="365125"/>
          </a:xfrm>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2376597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2779805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3517435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407945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282939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BA97D248-5D58-438E-A739-73D6E601503C}"/>
              </a:ext>
            </a:extLst>
          </p:cNvPr>
          <p:cNvSpPr txBox="1">
            <a:spLocks/>
          </p:cNvSpPr>
          <p:nvPr userDrawn="1"/>
        </p:nvSpPr>
        <p:spPr>
          <a:xfrm>
            <a:off x="11245802"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sz="2400">
                <a:solidFill>
                  <a:prstClr val="white"/>
                </a:solidFill>
                <a:latin typeface="Arial"/>
              </a:rPr>
              <a:pPr algn="r">
                <a:defRPr/>
              </a:pPr>
              <a:t>‹#›</a:t>
            </a:fld>
            <a:endParaRPr lang="en-US" sz="2400">
              <a:solidFill>
                <a:prstClr val="white"/>
              </a:solidFill>
              <a:latin typeface="Arial"/>
            </a:endParaRPr>
          </a:p>
        </p:txBody>
      </p:sp>
      <p:sp>
        <p:nvSpPr>
          <p:cNvPr id="5" name="Slide Number Placeholder 4">
            <a:extLst>
              <a:ext uri="{FF2B5EF4-FFF2-40B4-BE49-F238E27FC236}">
                <a16:creationId xmlns:a16="http://schemas.microsoft.com/office/drawing/2014/main" id="{E91F509F-367C-43B5-9D65-08DF459950B0}"/>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Oval 5">
            <a:extLst>
              <a:ext uri="{FF2B5EF4-FFF2-40B4-BE49-F238E27FC236}">
                <a16:creationId xmlns:a16="http://schemas.microsoft.com/office/drawing/2014/main" id="{038F1641-51F0-42F0-886B-661FE9A1665A}"/>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pic>
        <p:nvPicPr>
          <p:cNvPr id="8" name="Picture 7">
            <a:extLst>
              <a:ext uri="{FF2B5EF4-FFF2-40B4-BE49-F238E27FC236}">
                <a16:creationId xmlns:a16="http://schemas.microsoft.com/office/drawing/2014/main" id="{BEF9B24B-EE1A-4950-A80B-4535C3EB80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
        <p:nvSpPr>
          <p:cNvPr id="9" name="Rectangle 8">
            <a:extLst>
              <a:ext uri="{FF2B5EF4-FFF2-40B4-BE49-F238E27FC236}">
                <a16:creationId xmlns:a16="http://schemas.microsoft.com/office/drawing/2014/main" id="{8BDD73B6-7F4C-4C0F-8B5A-A8F815C096FF}"/>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0" name="Title 1"/>
          <p:cNvSpPr>
            <a:spLocks noGrp="1"/>
          </p:cNvSpPr>
          <p:nvPr>
            <p:ph type="title" hasCustomPrompt="1"/>
          </p:nvPr>
        </p:nvSpPr>
        <p:spPr>
          <a:xfrm>
            <a:off x="606490" y="304800"/>
            <a:ext cx="10969689" cy="762000"/>
          </a:xfrm>
        </p:spPr>
        <p:txBody>
          <a:bodyPr lIns="0">
            <a:normAutofit/>
          </a:bodyPr>
          <a:lstStyle>
            <a:lvl1pPr algn="l" defTabSz="1217132" rtl="0" eaLnBrk="1" latinLnBrk="0" hangingPunct="1">
              <a:spcBef>
                <a:spcPct val="0"/>
              </a:spcBef>
              <a:buNone/>
              <a:defRPr lang="en-US" sz="3067" b="1" kern="1200" dirty="0">
                <a:solidFill>
                  <a:srgbClr val="616265"/>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11" name="Content Placeholder 2"/>
          <p:cNvSpPr>
            <a:spLocks noGrp="1"/>
          </p:cNvSpPr>
          <p:nvPr>
            <p:ph idx="1"/>
          </p:nvPr>
        </p:nvSpPr>
        <p:spPr>
          <a:xfrm>
            <a:off x="606491" y="1371601"/>
            <a:ext cx="10972800" cy="4805265"/>
          </a:xfrm>
        </p:spPr>
        <p:txBody>
          <a:bodyPr>
            <a:normAutofit/>
          </a:bodyPr>
          <a:lstStyle>
            <a:lvl1pPr>
              <a:defRPr sz="1867">
                <a:solidFill>
                  <a:srgbClr val="616265"/>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rgbClr val="616265"/>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buFont typeface="Arial" pitchFamily="34" charset="0"/>
              <a:buChar char="−"/>
              <a:defRPr sz="1867" baseline="0">
                <a:solidFill>
                  <a:srgbClr val="616265"/>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buFont typeface="Arial" pitchFamily="34" charset="0"/>
              <a:buChar char="•"/>
              <a:defRPr sz="1867">
                <a:solidFill>
                  <a:srgbClr val="616265"/>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defRPr sz="1867"/>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3852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2220260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3734717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717306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3815891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A17F452-B3E1-4D0D-BB4C-7C9C686C8714}" type="slidenum">
              <a:rPr lang="en-US" smtClean="0"/>
              <a:t>‹#›</a:t>
            </a:fld>
            <a:endParaRPr lang="en-US"/>
          </a:p>
        </p:txBody>
      </p:sp>
    </p:spTree>
    <p:extLst>
      <p:ext uri="{BB962C8B-B14F-4D97-AF65-F5344CB8AC3E}">
        <p14:creationId xmlns:p14="http://schemas.microsoft.com/office/powerpoint/2010/main" val="3311597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a:prstGeom prst="rect">
            <a:avLst/>
          </a:prstGeom>
        </p:spPr>
        <p:txBody>
          <a:bodyPr rtlCol="0">
            <a:normAutofit/>
          </a:bodyPr>
          <a:lstStyle/>
          <a:p>
            <a:pPr lvl="0"/>
            <a:endParaRPr lang="en-US" noProof="0"/>
          </a:p>
        </p:txBody>
      </p:sp>
      <p:sp>
        <p:nvSpPr>
          <p:cNvPr id="4" name="Rectangle 4">
            <a:extLst>
              <a:ext uri="{FF2B5EF4-FFF2-40B4-BE49-F238E27FC236}">
                <a16:creationId xmlns:a16="http://schemas.microsoft.com/office/drawing/2014/main" id="{99727F05-7979-4AA5-B2A5-B4FFDE8ECF34}"/>
              </a:ext>
            </a:extLst>
          </p:cNvPr>
          <p:cNvSpPr>
            <a:spLocks noGrp="1" noChangeArrowheads="1"/>
          </p:cNvSpPr>
          <p:nvPr>
            <p:ph type="ftr" sz="quarter" idx="10"/>
          </p:nvPr>
        </p:nvSpPr>
        <p:spPr/>
        <p:txBody>
          <a:bodyPr/>
          <a:lstStyle>
            <a:lvl1pPr>
              <a:defRPr/>
            </a:lvl1pPr>
          </a:lstStyle>
          <a:p>
            <a:pPr>
              <a:defRPr/>
            </a:pPr>
            <a:r>
              <a:rPr lang="en-US"/>
              <a:t>National Science and Technology Council</a:t>
            </a:r>
          </a:p>
        </p:txBody>
      </p:sp>
      <p:sp>
        <p:nvSpPr>
          <p:cNvPr id="5" name="Rectangle 5">
            <a:extLst>
              <a:ext uri="{FF2B5EF4-FFF2-40B4-BE49-F238E27FC236}">
                <a16:creationId xmlns:a16="http://schemas.microsoft.com/office/drawing/2014/main" id="{C6750AA5-6DB3-4A09-A8E2-5C94BF71444A}"/>
              </a:ext>
            </a:extLst>
          </p:cNvPr>
          <p:cNvSpPr>
            <a:spLocks noGrp="1" noChangeArrowheads="1"/>
          </p:cNvSpPr>
          <p:nvPr>
            <p:ph type="sldNum" sz="quarter" idx="11"/>
          </p:nvPr>
        </p:nvSpPr>
        <p:spPr/>
        <p:txBody>
          <a:bodyPr/>
          <a:lstStyle>
            <a:lvl1pPr>
              <a:defRPr smtClean="0"/>
            </a:lvl1pPr>
          </a:lstStyle>
          <a:p>
            <a:pPr>
              <a:defRPr/>
            </a:pPr>
            <a:fld id="{EAAF5AA9-9986-4237-8DAB-32E90B7B1F49}" type="slidenum">
              <a:rPr lang="en-US" altLang="en-US"/>
              <a:pPr>
                <a:defRPr/>
              </a:pPr>
              <a:t>‹#›</a:t>
            </a:fld>
            <a:endParaRPr lang="en-US" altLang="en-US"/>
          </a:p>
        </p:txBody>
      </p:sp>
    </p:spTree>
    <p:extLst>
      <p:ext uri="{BB962C8B-B14F-4D97-AF65-F5344CB8AC3E}">
        <p14:creationId xmlns:p14="http://schemas.microsoft.com/office/powerpoint/2010/main" val="97361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4D3AA163-7B12-44F5-9734-9020368BD637}"/>
              </a:ext>
            </a:extLst>
          </p:cNvPr>
          <p:cNvSpPr txBox="1">
            <a:spLocks/>
          </p:cNvSpPr>
          <p:nvPr userDrawn="1"/>
        </p:nvSpPr>
        <p:spPr>
          <a:xfrm>
            <a:off x="11245802" y="6325976"/>
            <a:ext cx="567335" cy="395288"/>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r">
              <a:defRPr/>
            </a:pPr>
            <a:fld id="{E706F90A-6013-4415-B906-4E65E6F55155}" type="slidenum">
              <a:rPr lang="en-US" sz="2400">
                <a:solidFill>
                  <a:prstClr val="white"/>
                </a:solidFill>
                <a:latin typeface="Arial"/>
              </a:rPr>
              <a:pPr algn="r">
                <a:defRPr/>
              </a:pPr>
              <a:t>‹#›</a:t>
            </a:fld>
            <a:endParaRPr lang="en-US" sz="2400">
              <a:solidFill>
                <a:prstClr val="white"/>
              </a:solidFill>
              <a:latin typeface="Arial"/>
            </a:endParaRPr>
          </a:p>
        </p:txBody>
      </p:sp>
      <p:sp>
        <p:nvSpPr>
          <p:cNvPr id="9" name="Slide Number Placeholder 4">
            <a:extLst>
              <a:ext uri="{FF2B5EF4-FFF2-40B4-BE49-F238E27FC236}">
                <a16:creationId xmlns:a16="http://schemas.microsoft.com/office/drawing/2014/main" id="{E91F509F-367C-43B5-9D65-08DF459950B0}"/>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Oval 9">
            <a:extLst>
              <a:ext uri="{FF2B5EF4-FFF2-40B4-BE49-F238E27FC236}">
                <a16:creationId xmlns:a16="http://schemas.microsoft.com/office/drawing/2014/main" id="{038F1641-51F0-42F0-886B-661FE9A1665A}"/>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11" name="Rectangle 10">
            <a:extLst>
              <a:ext uri="{FF2B5EF4-FFF2-40B4-BE49-F238E27FC236}">
                <a16:creationId xmlns:a16="http://schemas.microsoft.com/office/drawing/2014/main" id="{426DC63B-75CF-4D3D-ABD9-D23586533D78}"/>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12" name="Picture 11">
            <a:extLst>
              <a:ext uri="{FF2B5EF4-FFF2-40B4-BE49-F238E27FC236}">
                <a16:creationId xmlns:a16="http://schemas.microsoft.com/office/drawing/2014/main" id="{BEF9B24B-EE1A-4950-A80B-4535C3EB80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
        <p:nvSpPr>
          <p:cNvPr id="13" name="Rectangle 12">
            <a:extLst>
              <a:ext uri="{FF2B5EF4-FFF2-40B4-BE49-F238E27FC236}">
                <a16:creationId xmlns:a16="http://schemas.microsoft.com/office/drawing/2014/main" id="{8BDD73B6-7F4C-4C0F-8B5A-A8F815C096FF}"/>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4" name="Title 1"/>
          <p:cNvSpPr>
            <a:spLocks noGrp="1"/>
          </p:cNvSpPr>
          <p:nvPr>
            <p:ph type="title" hasCustomPrompt="1"/>
          </p:nvPr>
        </p:nvSpPr>
        <p:spPr>
          <a:xfrm>
            <a:off x="615115" y="300136"/>
            <a:ext cx="10969689" cy="762000"/>
          </a:xfrm>
        </p:spPr>
        <p:txBody>
          <a:bodyPr lIns="0">
            <a:normAutofit/>
          </a:bodyPr>
          <a:lstStyle>
            <a:lvl1pPr algn="l" defTabSz="1217132" rtl="0" eaLnBrk="1" latinLnBrk="0" hangingPunct="1">
              <a:spcBef>
                <a:spcPct val="0"/>
              </a:spcBef>
              <a:buNone/>
              <a:defRPr lang="en-US" sz="3067" b="1" kern="1200" dirty="0">
                <a:solidFill>
                  <a:srgbClr val="616265"/>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15" name="Content Placeholder 2"/>
          <p:cNvSpPr>
            <a:spLocks noGrp="1"/>
          </p:cNvSpPr>
          <p:nvPr>
            <p:ph idx="1"/>
          </p:nvPr>
        </p:nvSpPr>
        <p:spPr>
          <a:xfrm>
            <a:off x="606491" y="1576917"/>
            <a:ext cx="10972800" cy="4599947"/>
          </a:xfrm>
        </p:spPr>
        <p:txBody>
          <a:bodyPr>
            <a:normAutofit/>
          </a:bodyPr>
          <a:lstStyle>
            <a:lvl1pPr>
              <a:defRPr sz="1867">
                <a:solidFill>
                  <a:srgbClr val="616265"/>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rgbClr val="616265"/>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buFont typeface="Arial" pitchFamily="34" charset="0"/>
              <a:buChar char="−"/>
              <a:defRPr sz="1867" baseline="0">
                <a:solidFill>
                  <a:srgbClr val="616265"/>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buFont typeface="Arial" pitchFamily="34" charset="0"/>
              <a:buChar char="•"/>
              <a:defRPr sz="1867">
                <a:solidFill>
                  <a:srgbClr val="616265"/>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446C0C1B-ADA3-4F62-BC1B-F6B3CA373634}"/>
              </a:ext>
            </a:extLst>
          </p:cNvPr>
          <p:cNvSpPr>
            <a:spLocks noGrp="1"/>
          </p:cNvSpPr>
          <p:nvPr>
            <p:ph type="body" sz="half" idx="2"/>
          </p:nvPr>
        </p:nvSpPr>
        <p:spPr>
          <a:xfrm>
            <a:off x="607196" y="950191"/>
            <a:ext cx="10969689" cy="337195"/>
          </a:xfrm>
        </p:spPr>
        <p:txBody>
          <a:bodyPr lIns="0"/>
          <a:lstStyle>
            <a:lvl1pPr marL="0" indent="0">
              <a:buNone/>
              <a:defRPr sz="1600" b="1">
                <a:latin typeface="Lato Light" panose="020F0502020204030203" pitchFamily="34" charset="0"/>
                <a:ea typeface="Lato Light" panose="020F0502020204030203" pitchFamily="34" charset="0"/>
                <a:cs typeface="Lato Light" panose="020F0502020204030203" pitchFamily="34" charset="0"/>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Tree>
    <p:extLst>
      <p:ext uri="{BB962C8B-B14F-4D97-AF65-F5344CB8AC3E}">
        <p14:creationId xmlns:p14="http://schemas.microsoft.com/office/powerpoint/2010/main" val="101890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963084" y="4406901"/>
            <a:ext cx="10363200" cy="1362075"/>
          </a:xfrm>
        </p:spPr>
        <p:txBody>
          <a:bodyPr anchor="t">
            <a:normAutofit/>
          </a:bodyPr>
          <a:lstStyle>
            <a:lvl1pPr algn="l">
              <a:defRPr sz="4267" b="1" cap="all"/>
            </a:lvl1pPr>
          </a:lstStyle>
          <a:p>
            <a:r>
              <a:rPr lang="en-US"/>
              <a:t>Click to edit Master title style</a:t>
            </a:r>
          </a:p>
        </p:txBody>
      </p:sp>
      <p:sp>
        <p:nvSpPr>
          <p:cNvPr id="4"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Oval 5">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7" name="Rectangle 6">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8" name="Rectangle 7">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9" name="Picture 8">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213715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1" y="304800"/>
            <a:ext cx="10972801" cy="762000"/>
          </a:xfrm>
        </p:spPr>
        <p:txBody>
          <a:bodyPr/>
          <a:lstStyle/>
          <a:p>
            <a:r>
              <a:rPr lang="en-US"/>
              <a:t>Click to edit Master title style</a:t>
            </a:r>
          </a:p>
        </p:txBody>
      </p:sp>
      <p:sp>
        <p:nvSpPr>
          <p:cNvPr id="4" name="Content Placeholder 2"/>
          <p:cNvSpPr>
            <a:spLocks noGrp="1"/>
          </p:cNvSpPr>
          <p:nvPr>
            <p:ph sz="half" idx="1"/>
          </p:nvPr>
        </p:nvSpPr>
        <p:spPr>
          <a:xfrm>
            <a:off x="609600" y="1200150"/>
            <a:ext cx="5384800" cy="483168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2"/>
          </p:nvPr>
        </p:nvSpPr>
        <p:spPr>
          <a:xfrm>
            <a:off x="6197600" y="1200150"/>
            <a:ext cx="5384800" cy="483168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Oval 6">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8" name="Rectangle 7">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9" name="Rectangle 8">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10" name="Picture 9">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395819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Oval 7">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9" name="Rectangle 8">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0" name="Rectangle 9">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11" name="Picture 10">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304070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1" y="304800"/>
            <a:ext cx="10972801" cy="762000"/>
          </a:xfrm>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Oval 4">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6" name="Rectangle 5">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7" name="Rectangle 6">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8" name="Picture 7">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35465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 name="Oval 3">
            <a:extLst>
              <a:ext uri="{FF2B5EF4-FFF2-40B4-BE49-F238E27FC236}">
                <a16:creationId xmlns:a16="http://schemas.microsoft.com/office/drawing/2014/main" id="{FA21ADC9-412F-494C-9616-810E2CF47554}"/>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5" name="Rectangle 4">
            <a:extLst>
              <a:ext uri="{FF2B5EF4-FFF2-40B4-BE49-F238E27FC236}">
                <a16:creationId xmlns:a16="http://schemas.microsoft.com/office/drawing/2014/main" id="{8A32BA06-DF52-41AA-B29C-660F70F8D0BE}"/>
              </a:ext>
            </a:extLst>
          </p:cNvPr>
          <p:cNvSpPr/>
          <p:nvPr userDrawn="1"/>
        </p:nvSpPr>
        <p:spPr>
          <a:xfrm>
            <a:off x="0" y="6233226"/>
            <a:ext cx="12192000" cy="4571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6" name="Rectangle 5">
            <a:extLst>
              <a:ext uri="{FF2B5EF4-FFF2-40B4-BE49-F238E27FC236}">
                <a16:creationId xmlns:a16="http://schemas.microsoft.com/office/drawing/2014/main" id="{CAA99888-FCC7-4588-8E16-08710727DD6C}"/>
              </a:ext>
            </a:extLst>
          </p:cNvPr>
          <p:cNvSpPr/>
          <p:nvPr userDrawn="1"/>
        </p:nvSpPr>
        <p:spPr>
          <a:xfrm>
            <a:off x="2769" y="6809578"/>
            <a:ext cx="12192000" cy="4571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7" name="Picture 6">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128835" y="6335306"/>
            <a:ext cx="1462663" cy="412916"/>
          </a:xfrm>
          <a:prstGeom prst="rect">
            <a:avLst/>
          </a:prstGeom>
        </p:spPr>
      </p:pic>
    </p:spTree>
    <p:extLst>
      <p:ext uri="{BB962C8B-B14F-4D97-AF65-F5344CB8AC3E}">
        <p14:creationId xmlns:p14="http://schemas.microsoft.com/office/powerpoint/2010/main" val="75511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04800"/>
            <a:ext cx="10972801" cy="762000"/>
          </a:xfrm>
          <a:prstGeom prst="rect">
            <a:avLst/>
          </a:prstGeom>
        </p:spPr>
        <p:txBody>
          <a:bodyPr vert="horz" lIns="91289" tIns="45642" rIns="91289" bIns="45642" rtlCol="0" anchor="ctr">
            <a:normAutofit/>
          </a:bodyPr>
          <a:lstStyle/>
          <a:p>
            <a:r>
              <a:rPr lang="en-US"/>
              <a:t>Click to edit Master title style</a:t>
            </a:r>
          </a:p>
        </p:txBody>
      </p:sp>
      <p:sp>
        <p:nvSpPr>
          <p:cNvPr id="3" name="Text Placeholder 2"/>
          <p:cNvSpPr>
            <a:spLocks noGrp="1"/>
          </p:cNvSpPr>
          <p:nvPr>
            <p:ph type="body" idx="1"/>
          </p:nvPr>
        </p:nvSpPr>
        <p:spPr>
          <a:xfrm>
            <a:off x="609601" y="1371600"/>
            <a:ext cx="10972801" cy="4419600"/>
          </a:xfrm>
          <a:prstGeom prst="rect">
            <a:avLst/>
          </a:prstGeom>
        </p:spPr>
        <p:txBody>
          <a:bodyPr vert="horz" lIns="91289" tIns="45642" rIns="91289" bIns="45642" rtlCol="0">
            <a:normAutofit/>
          </a:bodyPr>
          <a:lstStyle/>
          <a:p>
            <a:pPr lvl="0"/>
            <a:r>
              <a:rPr lang="en-US"/>
              <a:t>Click to edit Master text styles</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15412676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745" r:id="rId14"/>
  </p:sldLayoutIdLst>
  <p:txStyles>
    <p:titleStyle>
      <a:lvl1pPr algn="l" defTabSz="1217132" rtl="0" eaLnBrk="1" latinLnBrk="0" hangingPunct="1">
        <a:spcBef>
          <a:spcPct val="0"/>
        </a:spcBef>
        <a:buNone/>
        <a:defRPr sz="3733" kern="1200">
          <a:solidFill>
            <a:schemeClr val="tx1"/>
          </a:solidFill>
          <a:latin typeface="Lato Light" pitchFamily="34" charset="0"/>
          <a:ea typeface="Lato Light" pitchFamily="34" charset="0"/>
          <a:cs typeface="Lato Light" pitchFamily="34" charset="0"/>
        </a:defRPr>
      </a:lvl1pPr>
    </p:titleStyle>
    <p:bodyStyle>
      <a:lvl1pPr marL="456422" indent="-456422" algn="l" defTabSz="1217132" rtl="0" eaLnBrk="1" latinLnBrk="0" hangingPunct="1">
        <a:spcBef>
          <a:spcPct val="20000"/>
        </a:spcBef>
        <a:buClr>
          <a:srgbClr val="719500"/>
        </a:buClr>
        <a:buFont typeface="Arial" pitchFamily="34" charset="0"/>
        <a:buChar char="•"/>
        <a:defRPr sz="2667" kern="1200">
          <a:solidFill>
            <a:schemeClr val="tx1"/>
          </a:solidFill>
          <a:latin typeface="Lato Light" pitchFamily="34" charset="0"/>
          <a:ea typeface="Lato Light" pitchFamily="34" charset="0"/>
          <a:cs typeface="Lato Light" pitchFamily="34" charset="0"/>
        </a:defRPr>
      </a:lvl1pPr>
      <a:lvl2pPr marL="456422" indent="388806" algn="l" defTabSz="1217132" rtl="0" eaLnBrk="1" latinLnBrk="0" hangingPunct="1">
        <a:spcBef>
          <a:spcPct val="20000"/>
        </a:spcBef>
        <a:buFont typeface="Arial" pitchFamily="34" charset="0"/>
        <a:buChar char="–"/>
        <a:defRPr sz="2933" kern="1200">
          <a:solidFill>
            <a:schemeClr val="tx1"/>
          </a:solidFill>
          <a:latin typeface="Arial" pitchFamily="34" charset="0"/>
          <a:ea typeface="+mn-ea"/>
          <a:cs typeface="Arial" pitchFamily="34" charset="0"/>
        </a:defRPr>
      </a:lvl2pPr>
      <a:lvl3pPr marL="998867" indent="-457109" algn="l" defTabSz="1217132" rtl="0" eaLnBrk="1" latinLnBrk="0" hangingPunct="1">
        <a:spcBef>
          <a:spcPct val="20000"/>
        </a:spcBef>
        <a:buFont typeface="Arial" pitchFamily="34" charset="0"/>
        <a:buChar char="−"/>
        <a:tabLst>
          <a:tab pos="1301654" algn="l"/>
        </a:tabLst>
        <a:defRPr sz="2667" kern="1200">
          <a:solidFill>
            <a:schemeClr val="tx1"/>
          </a:solidFill>
          <a:latin typeface="Lato Light" pitchFamily="34" charset="0"/>
          <a:ea typeface="Lato Light" pitchFamily="34" charset="0"/>
          <a:cs typeface="Lato Light" pitchFamily="34" charset="0"/>
        </a:defRPr>
      </a:lvl3pPr>
      <a:lvl4pPr marL="1455976" indent="-389389" algn="l" defTabSz="1217132" rtl="0" eaLnBrk="1" latinLnBrk="0" hangingPunct="1">
        <a:spcBef>
          <a:spcPct val="20000"/>
        </a:spcBef>
        <a:buFont typeface="Arial" pitchFamily="34" charset="0"/>
        <a:buChar char="•"/>
        <a:defRPr sz="2667" kern="1200">
          <a:solidFill>
            <a:schemeClr val="tx1"/>
          </a:solidFill>
          <a:latin typeface="Lato Light" pitchFamily="34" charset="0"/>
          <a:ea typeface="Lato Light" pitchFamily="34" charset="0"/>
          <a:cs typeface="Lato Light" pitchFamily="34" charset="0"/>
        </a:defRPr>
      </a:lvl4pPr>
      <a:lvl5pPr marL="1980804" indent="-457109" algn="l" defTabSz="1217132" rtl="0" eaLnBrk="1" latinLnBrk="0" hangingPunct="1">
        <a:spcBef>
          <a:spcPct val="20000"/>
        </a:spcBef>
        <a:buFont typeface="Arial" pitchFamily="34" charset="0"/>
        <a:buChar char="»"/>
        <a:defRPr sz="2667" kern="1200">
          <a:solidFill>
            <a:schemeClr val="tx1"/>
          </a:solidFill>
          <a:latin typeface="Lato Light" pitchFamily="34" charset="0"/>
          <a:ea typeface="Lato Light" pitchFamily="34" charset="0"/>
          <a:cs typeface="Lato Light" pitchFamily="34" charset="0"/>
        </a:defRPr>
      </a:lvl5pPr>
      <a:lvl6pPr marL="3347103" indent="-304270" algn="l" defTabSz="1217132"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5670" indent="-304270" algn="l" defTabSz="1217132"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4235" indent="-304270" algn="l" defTabSz="1217132"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2800" indent="-304270" algn="l" defTabSz="1217132"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132" rtl="0" eaLnBrk="1" latinLnBrk="0" hangingPunct="1">
        <a:defRPr sz="2400" kern="1200">
          <a:solidFill>
            <a:schemeClr val="tx1"/>
          </a:solidFill>
          <a:latin typeface="+mn-lt"/>
          <a:ea typeface="+mn-ea"/>
          <a:cs typeface="+mn-cs"/>
        </a:defRPr>
      </a:lvl1pPr>
      <a:lvl2pPr marL="608563" algn="l" defTabSz="1217132" rtl="0" eaLnBrk="1" latinLnBrk="0" hangingPunct="1">
        <a:defRPr sz="2400" kern="1200">
          <a:solidFill>
            <a:schemeClr val="tx1"/>
          </a:solidFill>
          <a:latin typeface="+mn-lt"/>
          <a:ea typeface="+mn-ea"/>
          <a:cs typeface="+mn-cs"/>
        </a:defRPr>
      </a:lvl2pPr>
      <a:lvl3pPr marL="1217132" algn="l" defTabSz="1217132" rtl="0" eaLnBrk="1" latinLnBrk="0" hangingPunct="1">
        <a:defRPr sz="2400" kern="1200">
          <a:solidFill>
            <a:schemeClr val="tx1"/>
          </a:solidFill>
          <a:latin typeface="+mn-lt"/>
          <a:ea typeface="+mn-ea"/>
          <a:cs typeface="+mn-cs"/>
        </a:defRPr>
      </a:lvl3pPr>
      <a:lvl4pPr marL="1825693" algn="l" defTabSz="1217132" rtl="0" eaLnBrk="1" latinLnBrk="0" hangingPunct="1">
        <a:defRPr sz="2400" kern="1200">
          <a:solidFill>
            <a:schemeClr val="tx1"/>
          </a:solidFill>
          <a:latin typeface="+mn-lt"/>
          <a:ea typeface="+mn-ea"/>
          <a:cs typeface="+mn-cs"/>
        </a:defRPr>
      </a:lvl4pPr>
      <a:lvl5pPr marL="2434260" algn="l" defTabSz="1217132" rtl="0" eaLnBrk="1" latinLnBrk="0" hangingPunct="1">
        <a:defRPr sz="2400" kern="1200">
          <a:solidFill>
            <a:schemeClr val="tx1"/>
          </a:solidFill>
          <a:latin typeface="+mn-lt"/>
          <a:ea typeface="+mn-ea"/>
          <a:cs typeface="+mn-cs"/>
        </a:defRPr>
      </a:lvl5pPr>
      <a:lvl6pPr marL="3042831" algn="l" defTabSz="1217132" rtl="0" eaLnBrk="1" latinLnBrk="0" hangingPunct="1">
        <a:defRPr sz="2400" kern="1200">
          <a:solidFill>
            <a:schemeClr val="tx1"/>
          </a:solidFill>
          <a:latin typeface="+mn-lt"/>
          <a:ea typeface="+mn-ea"/>
          <a:cs typeface="+mn-cs"/>
        </a:defRPr>
      </a:lvl6pPr>
      <a:lvl7pPr marL="3651387" algn="l" defTabSz="1217132" rtl="0" eaLnBrk="1" latinLnBrk="0" hangingPunct="1">
        <a:defRPr sz="2400" kern="1200">
          <a:solidFill>
            <a:schemeClr val="tx1"/>
          </a:solidFill>
          <a:latin typeface="+mn-lt"/>
          <a:ea typeface="+mn-ea"/>
          <a:cs typeface="+mn-cs"/>
        </a:defRPr>
      </a:lvl7pPr>
      <a:lvl8pPr marL="4259952" algn="l" defTabSz="1217132" rtl="0" eaLnBrk="1" latinLnBrk="0" hangingPunct="1">
        <a:defRPr sz="2400" kern="1200">
          <a:solidFill>
            <a:schemeClr val="tx1"/>
          </a:solidFill>
          <a:latin typeface="+mn-lt"/>
          <a:ea typeface="+mn-ea"/>
          <a:cs typeface="+mn-cs"/>
        </a:defRPr>
      </a:lvl8pPr>
      <a:lvl9pPr marL="4868518" algn="l" defTabSz="1217132"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4E4951-300F-4166-895B-A2BA0B7AB3D8}"/>
              </a:ext>
            </a:extLst>
          </p:cNvPr>
          <p:cNvSpPr/>
          <p:nvPr userDrawn="1"/>
        </p:nvSpPr>
        <p:spPr>
          <a:xfrm>
            <a:off x="0" y="6664960"/>
            <a:ext cx="12192000" cy="1930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542311" y="451486"/>
            <a:ext cx="10515600" cy="9201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35749"/>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7F452-B3E1-4D0D-BB4C-7C9C686C8714}" type="slidenum">
              <a:rPr lang="en-US" smtClean="0"/>
              <a:t>‹#›</a:t>
            </a:fld>
            <a:endParaRPr lang="en-US"/>
          </a:p>
        </p:txBody>
      </p:sp>
      <p:pic>
        <p:nvPicPr>
          <p:cNvPr id="5" name="Picture 4">
            <a:extLst>
              <a:ext uri="{FF2B5EF4-FFF2-40B4-BE49-F238E27FC236}">
                <a16:creationId xmlns:a16="http://schemas.microsoft.com/office/drawing/2014/main" id="{C6B52544-1FEA-44E2-8515-76D20E1494D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3657" y="5826760"/>
            <a:ext cx="917309" cy="920115"/>
          </a:xfrm>
          <a:prstGeom prst="rect">
            <a:avLst/>
          </a:prstGeom>
        </p:spPr>
      </p:pic>
      <p:sp>
        <p:nvSpPr>
          <p:cNvPr id="4" name="Rectangle 3">
            <a:extLst>
              <a:ext uri="{FF2B5EF4-FFF2-40B4-BE49-F238E27FC236}">
                <a16:creationId xmlns:a16="http://schemas.microsoft.com/office/drawing/2014/main" id="{B5CD17A7-E062-4038-8A7E-573D3CBE7A6D}"/>
              </a:ext>
            </a:extLst>
          </p:cNvPr>
          <p:cNvSpPr/>
          <p:nvPr userDrawn="1"/>
        </p:nvSpPr>
        <p:spPr>
          <a:xfrm>
            <a:off x="0" y="5238"/>
            <a:ext cx="12192000" cy="26257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8" name="TextBox 7">
            <a:extLst>
              <a:ext uri="{FF2B5EF4-FFF2-40B4-BE49-F238E27FC236}">
                <a16:creationId xmlns:a16="http://schemas.microsoft.com/office/drawing/2014/main" id="{6049590E-DD62-4039-AAE8-BF8339B373A5}"/>
              </a:ext>
            </a:extLst>
          </p:cNvPr>
          <p:cNvSpPr txBox="1"/>
          <p:nvPr userDrawn="1"/>
        </p:nvSpPr>
        <p:spPr>
          <a:xfrm>
            <a:off x="1945663" y="6308209"/>
            <a:ext cx="1994457" cy="369332"/>
          </a:xfrm>
          <a:prstGeom prst="rect">
            <a:avLst/>
          </a:prstGeom>
          <a:noFill/>
        </p:spPr>
        <p:txBody>
          <a:bodyPr wrap="none" rtlCol="0">
            <a:spAutoFit/>
          </a:bodyPr>
          <a:lstStyle/>
          <a:p>
            <a:r>
              <a:rPr lang="en-US">
                <a:solidFill>
                  <a:srgbClr val="FF0000"/>
                </a:solidFill>
              </a:rPr>
              <a:t>Draft–Deliberative</a:t>
            </a:r>
          </a:p>
        </p:txBody>
      </p:sp>
    </p:spTree>
    <p:extLst>
      <p:ext uri="{BB962C8B-B14F-4D97-AF65-F5344CB8AC3E}">
        <p14:creationId xmlns:p14="http://schemas.microsoft.com/office/powerpoint/2010/main" val="28866990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Lst>
  <p:hf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guide/notice-files/NOT-OD-23-156.htm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grants.nih.gov/policy/peer/improving-nrsa-fellowship" TargetMode="External"/><Relationship Id="rId4" Type="http://schemas.openxmlformats.org/officeDocument/2006/relationships/hyperlink" Target="https://grants.nih.gov/policy/peer/Proposed-Framework/index.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public.csr.nih.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s://public.csr.nih.gov/sites/default/files/2023-01/Zoomv_inperson_2301_compiled_report_Final_508c.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9243-B9D7-4AC7-873D-886052521E43}"/>
              </a:ext>
            </a:extLst>
          </p:cNvPr>
          <p:cNvSpPr>
            <a:spLocks noGrp="1"/>
          </p:cNvSpPr>
          <p:nvPr>
            <p:ph type="ctrTitle"/>
          </p:nvPr>
        </p:nvSpPr>
        <p:spPr>
          <a:xfrm>
            <a:off x="3812003" y="2950572"/>
            <a:ext cx="8054413" cy="2761488"/>
          </a:xfrm>
        </p:spPr>
        <p:txBody>
          <a:bodyPr>
            <a:normAutofit fontScale="90000"/>
          </a:bodyPr>
          <a:lstStyle/>
          <a:p>
            <a:pPr lvl="0" defTabSz="913031"/>
            <a:r>
              <a:rPr lang="en-US" dirty="0"/>
              <a:t>2023 CSR Incoming Chair Orientation</a:t>
            </a:r>
            <a:br>
              <a:rPr lang="en-US" dirty="0"/>
            </a:br>
            <a:br>
              <a:rPr lang="en-US" b="0" dirty="0"/>
            </a:br>
            <a:br>
              <a:rPr lang="en-US" sz="2000" b="0" dirty="0"/>
            </a:br>
            <a:r>
              <a:rPr lang="en-US" sz="2000" b="0" dirty="0"/>
              <a:t>Noni Byrnes, Ph.D.</a:t>
            </a:r>
            <a:br>
              <a:rPr lang="en-US" sz="2000" b="0" dirty="0"/>
            </a:br>
            <a:r>
              <a:rPr lang="en-US" sz="2000" b="0" dirty="0"/>
              <a:t>Director</a:t>
            </a:r>
            <a:br>
              <a:rPr lang="en-US" sz="2000" b="0" dirty="0"/>
            </a:br>
            <a:r>
              <a:rPr lang="en-US" sz="2000" b="0" dirty="0"/>
              <a:t>Center for Scientific Review</a:t>
            </a:r>
            <a:br>
              <a:rPr lang="en-US" sz="2000" b="0" dirty="0"/>
            </a:br>
            <a:br>
              <a:rPr lang="en-US" sz="2000" b="0" dirty="0"/>
            </a:br>
            <a:endParaRPr lang="en-US" sz="2200" b="0" dirty="0"/>
          </a:p>
        </p:txBody>
      </p:sp>
    </p:spTree>
    <p:extLst>
      <p:ext uri="{BB962C8B-B14F-4D97-AF65-F5344CB8AC3E}">
        <p14:creationId xmlns:p14="http://schemas.microsoft.com/office/powerpoint/2010/main" val="138697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86D5-61EA-7D49-5502-DA84141A5B8C}"/>
              </a:ext>
            </a:extLst>
          </p:cNvPr>
          <p:cNvSpPr txBox="1">
            <a:spLocks/>
          </p:cNvSpPr>
          <p:nvPr/>
        </p:nvSpPr>
        <p:spPr>
          <a:xfrm>
            <a:off x="609599" y="368988"/>
            <a:ext cx="10972801" cy="457200"/>
          </a:xfrm>
          <a:prstGeom prst="rect">
            <a:avLst/>
          </a:prstGeom>
        </p:spPr>
        <p:txBody>
          <a:bodyPr>
            <a:normAutofit fontScale="67500" lnSpcReduction="20000"/>
          </a:bodyPr>
          <a:lstStyle>
            <a:lvl1pPr algn="l" defTabSz="1217132" rtl="0" eaLnBrk="1" latinLnBrk="0" hangingPunct="1">
              <a:spcBef>
                <a:spcPct val="0"/>
              </a:spcBef>
              <a:buNone/>
              <a:defRPr sz="3733" kern="1200">
                <a:solidFill>
                  <a:schemeClr val="tx1"/>
                </a:solidFill>
                <a:latin typeface="Lato Light" pitchFamily="34" charset="0"/>
                <a:ea typeface="Lato Light" pitchFamily="34" charset="0"/>
                <a:cs typeface="Lato Light" pitchFamily="34" charset="0"/>
              </a:defRPr>
            </a:lvl1pPr>
          </a:lstStyle>
          <a:p>
            <a:pPr algn="ctr"/>
            <a:r>
              <a:rPr lang="en-US" b="1" dirty="0">
                <a:latin typeface="Lato" panose="020F0502020204030203"/>
              </a:rPr>
              <a:t>Updates: Preview of upcoming changes to peer review across NIH</a:t>
            </a:r>
          </a:p>
        </p:txBody>
      </p:sp>
      <p:sp>
        <p:nvSpPr>
          <p:cNvPr id="3" name="Content Placeholder 2">
            <a:extLst>
              <a:ext uri="{FF2B5EF4-FFF2-40B4-BE49-F238E27FC236}">
                <a16:creationId xmlns:a16="http://schemas.microsoft.com/office/drawing/2014/main" id="{DF2BF2C6-3F61-B246-7463-83A0E2257BAA}"/>
              </a:ext>
            </a:extLst>
          </p:cNvPr>
          <p:cNvSpPr txBox="1">
            <a:spLocks/>
          </p:cNvSpPr>
          <p:nvPr/>
        </p:nvSpPr>
        <p:spPr>
          <a:xfrm>
            <a:off x="609599" y="1169087"/>
            <a:ext cx="10972801" cy="4369266"/>
          </a:xfrm>
          <a:prstGeom prst="rect">
            <a:avLst/>
          </a:prstGeom>
        </p:spPr>
        <p:txBody>
          <a:bodyPr>
            <a:noAutofit/>
          </a:bodyPr>
          <a:lstStyle>
            <a:lvl1pPr marL="456422" indent="-456422" algn="l" defTabSz="1217132" rtl="0" eaLnBrk="1" latinLnBrk="0" hangingPunct="1">
              <a:spcBef>
                <a:spcPct val="20000"/>
              </a:spcBef>
              <a:buClr>
                <a:srgbClr val="719500"/>
              </a:buClr>
              <a:buFont typeface="Arial" pitchFamily="34" charset="0"/>
              <a:buChar char="•"/>
              <a:defRPr sz="2667" kern="1200">
                <a:solidFill>
                  <a:schemeClr val="tx1"/>
                </a:solidFill>
                <a:latin typeface="Lato Light" pitchFamily="34" charset="0"/>
                <a:ea typeface="Lato Light" pitchFamily="34" charset="0"/>
                <a:cs typeface="Lato Light" pitchFamily="34" charset="0"/>
              </a:defRPr>
            </a:lvl1pPr>
            <a:lvl2pPr marL="456422" indent="388806" algn="l" defTabSz="1217132" rtl="0" eaLnBrk="1" latinLnBrk="0" hangingPunct="1">
              <a:spcBef>
                <a:spcPct val="20000"/>
              </a:spcBef>
              <a:buFont typeface="Arial" pitchFamily="34" charset="0"/>
              <a:buChar char="–"/>
              <a:defRPr sz="2933" kern="1200">
                <a:solidFill>
                  <a:schemeClr val="tx1"/>
                </a:solidFill>
                <a:latin typeface="Arial" pitchFamily="34" charset="0"/>
                <a:ea typeface="+mn-ea"/>
                <a:cs typeface="Arial" pitchFamily="34" charset="0"/>
              </a:defRPr>
            </a:lvl2pPr>
            <a:lvl3pPr marL="998867" indent="-457109" algn="l" defTabSz="1217132" rtl="0" eaLnBrk="1" latinLnBrk="0" hangingPunct="1">
              <a:spcBef>
                <a:spcPct val="20000"/>
              </a:spcBef>
              <a:buFont typeface="Arial" pitchFamily="34" charset="0"/>
              <a:buChar char="−"/>
              <a:tabLst>
                <a:tab pos="1301654" algn="l"/>
              </a:tabLst>
              <a:defRPr sz="2667" kern="1200">
                <a:solidFill>
                  <a:schemeClr val="tx1"/>
                </a:solidFill>
                <a:latin typeface="Lato Light" pitchFamily="34" charset="0"/>
                <a:ea typeface="Lato Light" pitchFamily="34" charset="0"/>
                <a:cs typeface="Lato Light" pitchFamily="34" charset="0"/>
              </a:defRPr>
            </a:lvl3pPr>
            <a:lvl4pPr marL="1455976" indent="-389389" algn="l" defTabSz="1217132" rtl="0" eaLnBrk="1" latinLnBrk="0" hangingPunct="1">
              <a:spcBef>
                <a:spcPct val="20000"/>
              </a:spcBef>
              <a:buFont typeface="Arial" pitchFamily="34" charset="0"/>
              <a:buChar char="•"/>
              <a:defRPr sz="2667" kern="1200">
                <a:solidFill>
                  <a:schemeClr val="tx1"/>
                </a:solidFill>
                <a:latin typeface="Lato Light" pitchFamily="34" charset="0"/>
                <a:ea typeface="Lato Light" pitchFamily="34" charset="0"/>
                <a:cs typeface="Lato Light" pitchFamily="34" charset="0"/>
              </a:defRPr>
            </a:lvl4pPr>
            <a:lvl5pPr marL="1980804" indent="-457109" algn="l" defTabSz="1217132" rtl="0" eaLnBrk="1" latinLnBrk="0" hangingPunct="1">
              <a:spcBef>
                <a:spcPct val="20000"/>
              </a:spcBef>
              <a:buFont typeface="Arial" pitchFamily="34" charset="0"/>
              <a:buChar char="»"/>
              <a:defRPr sz="2667" kern="1200">
                <a:solidFill>
                  <a:schemeClr val="tx1"/>
                </a:solidFill>
                <a:latin typeface="Lato Light" pitchFamily="34" charset="0"/>
                <a:ea typeface="Lato Light" pitchFamily="34" charset="0"/>
                <a:cs typeface="Lato Light" pitchFamily="34" charset="0"/>
              </a:defRPr>
            </a:lvl5pPr>
            <a:lvl6pPr marL="3347103" indent="-304270" algn="l" defTabSz="1217132"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5670" indent="-304270" algn="l" defTabSz="1217132"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4235" indent="-304270" algn="l" defTabSz="1217132"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2800" indent="-304270" algn="l" defTabSz="1217132"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endParaRPr lang="en-US" sz="1600" dirty="0"/>
          </a:p>
          <a:p>
            <a:r>
              <a:rPr lang="en-US" sz="2000" b="1" dirty="0">
                <a:latin typeface="Lato" panose="020F0502020204030203"/>
              </a:rPr>
              <a:t>CSR’s Bias Awareness and Review Integrity trainings will be required for all NIH reviewers in order to access their assigned applications in IAR </a:t>
            </a:r>
            <a:r>
              <a:rPr lang="en-US" sz="2000" dirty="0">
                <a:latin typeface="Lato" panose="020F0502020204030203"/>
              </a:rPr>
              <a:t>– beginning in 2024; </a:t>
            </a:r>
            <a:r>
              <a:rPr lang="en-US" sz="2000" dirty="0">
                <a:latin typeface="Lato" panose="020F0502020204030203"/>
                <a:hlinkClick r:id="rId3"/>
              </a:rPr>
              <a:t>NOT-OD-23-156</a:t>
            </a:r>
            <a:endParaRPr lang="en-US" sz="2000" dirty="0">
              <a:latin typeface="Lato" panose="020F0502020204030203"/>
            </a:endParaRPr>
          </a:p>
          <a:p>
            <a:pPr marL="0" indent="0">
              <a:buNone/>
            </a:pPr>
            <a:endParaRPr lang="en-US" sz="2000" b="1" dirty="0">
              <a:latin typeface="Lato" panose="020F0502020204030203"/>
            </a:endParaRPr>
          </a:p>
          <a:p>
            <a:r>
              <a:rPr lang="en-US" sz="2000" b="1" dirty="0">
                <a:latin typeface="Lato" panose="020F0502020204030203"/>
              </a:rPr>
              <a:t>Simplified review framework for NIH research project grants (RPGs)</a:t>
            </a:r>
            <a:r>
              <a:rPr lang="en-US" sz="2000" dirty="0">
                <a:latin typeface="Lato" panose="020F0502020204030203"/>
              </a:rPr>
              <a:t> – 3-factor review framework based on recommendations by the CSR Advisory Council, largely positive public comments received – implementation plans under development – likely to be in place by early 2025. </a:t>
            </a:r>
            <a:r>
              <a:rPr lang="en-US" sz="2000" dirty="0">
                <a:latin typeface="Lato" panose="020F0502020204030203"/>
                <a:hlinkClick r:id="rId4"/>
              </a:rPr>
              <a:t>https://grants.nih.gov/policy/peer/Proposed-Framework/index.htm</a:t>
            </a:r>
            <a:r>
              <a:rPr lang="en-US" sz="2000" dirty="0">
                <a:latin typeface="Lato" panose="020F0502020204030203"/>
              </a:rPr>
              <a:t> </a:t>
            </a:r>
          </a:p>
          <a:p>
            <a:pPr marL="0" indent="0">
              <a:buNone/>
            </a:pPr>
            <a:endParaRPr lang="en-US" sz="2000" dirty="0">
              <a:latin typeface="Lato" panose="020F0502020204030203"/>
            </a:endParaRPr>
          </a:p>
          <a:p>
            <a:r>
              <a:rPr lang="en-US" sz="2000" b="1" dirty="0">
                <a:latin typeface="Lato" panose="020F0502020204030203"/>
              </a:rPr>
              <a:t>Changes to NRSA fellowship review criteria and the application </a:t>
            </a:r>
            <a:r>
              <a:rPr lang="en-US" sz="2000" dirty="0">
                <a:latin typeface="Lato" panose="020F0502020204030203"/>
              </a:rPr>
              <a:t>– based on recommendations by the CSR Advisory Council, currently being refined based on public feedback – likely to be in place by early 2025.  </a:t>
            </a:r>
            <a:r>
              <a:rPr lang="en-US" sz="2000" dirty="0">
                <a:latin typeface="Lato" panose="020F0502020204030203"/>
                <a:hlinkClick r:id="rId5"/>
              </a:rPr>
              <a:t>https://grants.nih.gov/policy/peer/improving-nrsa-fellowship</a:t>
            </a:r>
            <a:r>
              <a:rPr lang="en-US" sz="2000" dirty="0">
                <a:latin typeface="Lato" panose="020F0502020204030203"/>
              </a:rPr>
              <a:t> </a:t>
            </a:r>
            <a:endParaRPr lang="en-US" sz="2000" dirty="0">
              <a:highlight>
                <a:srgbClr val="FFFF00"/>
              </a:highlight>
            </a:endParaRPr>
          </a:p>
        </p:txBody>
      </p:sp>
    </p:spTree>
    <p:extLst>
      <p:ext uri="{BB962C8B-B14F-4D97-AF65-F5344CB8AC3E}">
        <p14:creationId xmlns:p14="http://schemas.microsoft.com/office/powerpoint/2010/main" val="23468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BCFA3D1-20AB-5FD5-2D35-148D4877223A}"/>
              </a:ext>
            </a:extLst>
          </p:cNvPr>
          <p:cNvSpPr txBox="1">
            <a:spLocks noChangeArrowheads="1"/>
          </p:cNvSpPr>
          <p:nvPr/>
        </p:nvSpPr>
        <p:spPr>
          <a:xfrm>
            <a:off x="2698926" y="4900053"/>
            <a:ext cx="7163097" cy="1597535"/>
          </a:xfrm>
          <a:prstGeom prst="rect">
            <a:avLst/>
          </a:prstGeom>
          <a:noFill/>
        </p:spPr>
        <p:txBody>
          <a:bodyPr vert="horz" lIns="84608" tIns="41558" rIns="84608" bIns="41558" rtlCol="0" anchor="ctr">
            <a:normAutofit/>
          </a:bodyPr>
          <a:lstStyle>
            <a:lvl1pPr algn="l" defTabSz="1217132" rtl="0" eaLnBrk="1" latinLnBrk="0" hangingPunct="1">
              <a:spcBef>
                <a:spcPct val="0"/>
              </a:spcBef>
              <a:buNone/>
              <a:defRPr sz="3733" kern="1200">
                <a:solidFill>
                  <a:schemeClr val="tx1"/>
                </a:solidFill>
                <a:latin typeface="Lato Light" pitchFamily="34" charset="0"/>
                <a:ea typeface="Lato Light" pitchFamily="34" charset="0"/>
                <a:cs typeface="Lato Light" pitchFamily="34" charset="0"/>
              </a:defRPr>
            </a:lvl1pPr>
          </a:lstStyle>
          <a:p>
            <a:pPr algn="ctr"/>
            <a:r>
              <a:rPr lang="en-US" sz="2800" b="1" dirty="0">
                <a:latin typeface="Lato" panose="020F0502020204030203"/>
              </a:rPr>
              <a:t>Q/A, Discussion, Comments</a:t>
            </a:r>
            <a:br>
              <a:rPr lang="en-US" sz="2800" b="1" dirty="0">
                <a:latin typeface="Lato" panose="020F0502020204030203"/>
              </a:rPr>
            </a:br>
            <a:r>
              <a:rPr lang="en-US" sz="2800" b="1" dirty="0">
                <a:solidFill>
                  <a:srgbClr val="084081"/>
                </a:solidFill>
                <a:latin typeface="Lato" panose="020F0502020204030203"/>
              </a:rPr>
              <a:t>noni.byrnes@nih.gov</a:t>
            </a:r>
            <a:endParaRPr lang="en-US" sz="4100" dirty="0">
              <a:solidFill>
                <a:srgbClr val="084081"/>
              </a:solidFill>
            </a:endParaRPr>
          </a:p>
        </p:txBody>
      </p:sp>
      <p:sp>
        <p:nvSpPr>
          <p:cNvPr id="3" name="TextBox 2">
            <a:extLst>
              <a:ext uri="{FF2B5EF4-FFF2-40B4-BE49-F238E27FC236}">
                <a16:creationId xmlns:a16="http://schemas.microsoft.com/office/drawing/2014/main" id="{F5A5CAD4-BB60-FCC0-B29A-EF7C5A37FD69}"/>
              </a:ext>
            </a:extLst>
          </p:cNvPr>
          <p:cNvSpPr txBox="1"/>
          <p:nvPr/>
        </p:nvSpPr>
        <p:spPr bwMode="auto">
          <a:xfrm>
            <a:off x="1429185" y="360412"/>
            <a:ext cx="9092344" cy="523220"/>
          </a:xfrm>
          <a:prstGeom prst="rect">
            <a:avLst/>
          </a:prstGeom>
          <a:noFill/>
          <a:ln>
            <a:noFill/>
          </a:ln>
        </p:spPr>
        <p:txBody>
          <a:bodyPr wrap="square">
            <a:spAutoFit/>
          </a:bodyPr>
          <a:lstStyle/>
          <a:p>
            <a:pPr marL="0" indent="0" algn="ctr">
              <a:buFont typeface="Arial" pitchFamily="34" charset="0"/>
              <a:buNone/>
            </a:pPr>
            <a:r>
              <a:rPr lang="en-US" sz="2800" b="1" dirty="0">
                <a:latin typeface="Lato" panose="020F0502020204030203"/>
                <a:ea typeface="Lato Light" pitchFamily="34" charset="0"/>
                <a:cs typeface="Lato Light" pitchFamily="34" charset="0"/>
              </a:rPr>
              <a:t>Learn more about other CSR initiatives and priorities</a:t>
            </a:r>
          </a:p>
        </p:txBody>
      </p:sp>
      <p:pic>
        <p:nvPicPr>
          <p:cNvPr id="7" name="Picture 6">
            <a:extLst>
              <a:ext uri="{FF2B5EF4-FFF2-40B4-BE49-F238E27FC236}">
                <a16:creationId xmlns:a16="http://schemas.microsoft.com/office/drawing/2014/main" id="{0D96E66F-4D00-AD08-3E31-787ADDDDDED4}"/>
              </a:ext>
            </a:extLst>
          </p:cNvPr>
          <p:cNvPicPr>
            <a:picLocks noChangeAspect="1"/>
          </p:cNvPicPr>
          <p:nvPr/>
        </p:nvPicPr>
        <p:blipFill>
          <a:blip r:embed="rId3"/>
          <a:stretch>
            <a:fillRect/>
          </a:stretch>
        </p:blipFill>
        <p:spPr>
          <a:xfrm>
            <a:off x="973686" y="894023"/>
            <a:ext cx="5303520" cy="4242815"/>
          </a:xfrm>
          <a:prstGeom prst="rect">
            <a:avLst/>
          </a:prstGeom>
        </p:spPr>
      </p:pic>
      <p:sp>
        <p:nvSpPr>
          <p:cNvPr id="4" name="TextBox 3">
            <a:extLst>
              <a:ext uri="{FF2B5EF4-FFF2-40B4-BE49-F238E27FC236}">
                <a16:creationId xmlns:a16="http://schemas.microsoft.com/office/drawing/2014/main" id="{CCAAAB2F-3AEE-7BD2-2331-BC4A0B25CB3B}"/>
              </a:ext>
            </a:extLst>
          </p:cNvPr>
          <p:cNvSpPr txBox="1"/>
          <p:nvPr/>
        </p:nvSpPr>
        <p:spPr bwMode="auto">
          <a:xfrm>
            <a:off x="6808695" y="941734"/>
            <a:ext cx="4115466" cy="4195104"/>
          </a:xfrm>
          <a:prstGeom prst="rect">
            <a:avLst/>
          </a:prstGeom>
          <a:noFill/>
          <a:ln>
            <a:noFill/>
          </a:ln>
        </p:spPr>
        <p:txBody>
          <a:bodyPr wrap="square" lIns="85433" tIns="42726" rIns="85433" bIns="42726" rtlCol="0">
            <a:spAutoFit/>
          </a:bodyPr>
          <a:lstStyle/>
          <a:p>
            <a:pPr>
              <a:spcBef>
                <a:spcPct val="50000"/>
              </a:spcBef>
            </a:pPr>
            <a:r>
              <a:rPr lang="en-US" dirty="0"/>
              <a:t>CSR’s Website: </a:t>
            </a:r>
            <a:r>
              <a:rPr lang="en-US" dirty="0">
                <a:hlinkClick r:id="rId4"/>
              </a:rPr>
              <a:t>https://public.csr.nih.gov/</a:t>
            </a:r>
            <a:endParaRPr lang="en-US" dirty="0"/>
          </a:p>
          <a:p>
            <a:pPr marL="285750" indent="-285750">
              <a:spcBef>
                <a:spcPct val="50000"/>
              </a:spcBef>
              <a:buFont typeface="Arial" panose="020B0604020202020204" pitchFamily="34" charset="0"/>
              <a:buChar char="•"/>
            </a:pPr>
            <a:r>
              <a:rPr lang="en-US" sz="1400" dirty="0"/>
              <a:t>CSR’s 2022-2027 Strategic Plan</a:t>
            </a:r>
          </a:p>
          <a:p>
            <a:pPr marL="285750" indent="-285750">
              <a:spcBef>
                <a:spcPct val="50000"/>
              </a:spcBef>
              <a:buFont typeface="Arial" panose="020B0604020202020204" pitchFamily="34" charset="0"/>
              <a:buChar char="•"/>
            </a:pPr>
            <a:r>
              <a:rPr lang="en-US" sz="1400" dirty="0"/>
              <a:t>Data</a:t>
            </a:r>
            <a:r>
              <a:rPr lang="en-US" sz="1400"/>
              <a:t>, full reports</a:t>
            </a:r>
            <a:r>
              <a:rPr lang="en-US" sz="1400" dirty="0"/>
              <a:t>, analyses, e.g.</a:t>
            </a:r>
          </a:p>
          <a:p>
            <a:pPr marL="742950" lvl="1" indent="-285750">
              <a:spcBef>
                <a:spcPct val="50000"/>
              </a:spcBef>
              <a:buFont typeface="Arial" panose="020B0604020202020204" pitchFamily="34" charset="0"/>
              <a:buChar char="•"/>
            </a:pPr>
            <a:r>
              <a:rPr lang="en-US" sz="1400" dirty="0"/>
              <a:t>Upcoming changes in the review of RPGs, NRSA fellowships</a:t>
            </a:r>
          </a:p>
          <a:p>
            <a:pPr marL="742950" lvl="1" indent="-285750">
              <a:spcBef>
                <a:spcPct val="50000"/>
              </a:spcBef>
              <a:buFont typeface="Arial" panose="020B0604020202020204" pitchFamily="34" charset="0"/>
              <a:buChar char="•"/>
            </a:pPr>
            <a:r>
              <a:rPr lang="en-US" sz="1400" dirty="0"/>
              <a:t>Actions to address bias in peer review</a:t>
            </a:r>
          </a:p>
          <a:p>
            <a:pPr marL="742950" lvl="1" indent="-285750">
              <a:spcBef>
                <a:spcPct val="50000"/>
              </a:spcBef>
              <a:buFont typeface="Arial" panose="020B0604020202020204" pitchFamily="34" charset="0"/>
              <a:buChar char="•"/>
            </a:pPr>
            <a:r>
              <a:rPr lang="en-US" sz="1400" dirty="0"/>
              <a:t>Early Career Reviewer (ECR) program</a:t>
            </a:r>
          </a:p>
          <a:p>
            <a:pPr marL="742950" lvl="1" indent="-285750">
              <a:spcBef>
                <a:spcPct val="50000"/>
              </a:spcBef>
              <a:buFont typeface="Arial" panose="020B0604020202020204" pitchFamily="34" charset="0"/>
              <a:buChar char="•"/>
            </a:pPr>
            <a:r>
              <a:rPr lang="en-US" sz="1400" dirty="0"/>
              <a:t>In-person versus Zoom meeting evaluation</a:t>
            </a:r>
          </a:p>
          <a:p>
            <a:pPr marL="742950" lvl="1" indent="-285750">
              <a:spcBef>
                <a:spcPct val="50000"/>
              </a:spcBef>
              <a:buFont typeface="Arial" panose="020B0604020202020204" pitchFamily="34" charset="0"/>
              <a:buChar char="•"/>
            </a:pPr>
            <a:r>
              <a:rPr lang="en-US" sz="1400" dirty="0"/>
              <a:t>Reviewer demographics</a:t>
            </a:r>
          </a:p>
          <a:p>
            <a:pPr marL="742950" lvl="1" indent="-285750">
              <a:spcBef>
                <a:spcPct val="50000"/>
              </a:spcBef>
              <a:buFont typeface="Arial" panose="020B0604020202020204" pitchFamily="34" charset="0"/>
              <a:buChar char="•"/>
            </a:pPr>
            <a:r>
              <a:rPr lang="en-US" sz="1400" dirty="0"/>
              <a:t>CSR Advisory Council, Council working group reports</a:t>
            </a:r>
          </a:p>
          <a:p>
            <a:pPr lvl="1">
              <a:spcBef>
                <a:spcPct val="50000"/>
              </a:spcBef>
            </a:pPr>
            <a:r>
              <a:rPr lang="en-US" sz="1400" dirty="0"/>
              <a:t>And much more…..</a:t>
            </a:r>
          </a:p>
        </p:txBody>
      </p:sp>
    </p:spTree>
    <p:extLst>
      <p:ext uri="{BB962C8B-B14F-4D97-AF65-F5344CB8AC3E}">
        <p14:creationId xmlns:p14="http://schemas.microsoft.com/office/powerpoint/2010/main" val="12592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25A5-045A-B3E8-0E53-A831D8DF2BDD}"/>
              </a:ext>
            </a:extLst>
          </p:cNvPr>
          <p:cNvSpPr txBox="1">
            <a:spLocks/>
          </p:cNvSpPr>
          <p:nvPr/>
        </p:nvSpPr>
        <p:spPr>
          <a:xfrm>
            <a:off x="609599" y="139720"/>
            <a:ext cx="10972801" cy="715719"/>
          </a:xfrm>
          <a:prstGeom prst="rect">
            <a:avLst/>
          </a:prstGeom>
        </p:spPr>
        <p:txBody>
          <a:bodyPr>
            <a:normAutofit/>
          </a:bodyPr>
          <a:lstStyle>
            <a:lvl1pPr algn="l" defTabSz="1217132" rtl="0" eaLnBrk="1" latinLnBrk="0" hangingPunct="1">
              <a:spcBef>
                <a:spcPct val="0"/>
              </a:spcBef>
              <a:buNone/>
              <a:defRPr sz="3733" kern="1200">
                <a:solidFill>
                  <a:schemeClr val="tx1"/>
                </a:solidFill>
                <a:latin typeface="Lato Light" pitchFamily="34" charset="0"/>
                <a:ea typeface="Lato Light" pitchFamily="34" charset="0"/>
                <a:cs typeface="Lato Light" pitchFamily="34" charset="0"/>
              </a:defRPr>
            </a:lvl1pPr>
          </a:lstStyle>
          <a:p>
            <a:pPr algn="ctr"/>
            <a:r>
              <a:rPr lang="en-US" sz="3200" b="1" dirty="0">
                <a:latin typeface="Lato" panose="020F0502020204030203"/>
              </a:rPr>
              <a:t>Agenda</a:t>
            </a:r>
            <a:endParaRPr lang="en-US" sz="3200" b="1" dirty="0">
              <a:solidFill>
                <a:srgbClr val="FF0000"/>
              </a:solidFill>
              <a:highlight>
                <a:srgbClr val="FFFF00"/>
              </a:highlight>
              <a:latin typeface="Lato" panose="020F0502020204030203"/>
            </a:endParaRPr>
          </a:p>
        </p:txBody>
      </p:sp>
      <p:cxnSp>
        <p:nvCxnSpPr>
          <p:cNvPr id="3" name="Straight Connector 2">
            <a:extLst>
              <a:ext uri="{FF2B5EF4-FFF2-40B4-BE49-F238E27FC236}">
                <a16:creationId xmlns:a16="http://schemas.microsoft.com/office/drawing/2014/main" id="{BBC54816-4C97-FD81-7B4E-3366AF5F5B86}"/>
              </a:ext>
            </a:extLst>
          </p:cNvPr>
          <p:cNvCxnSpPr>
            <a:cxnSpLocks/>
          </p:cNvCxnSpPr>
          <p:nvPr/>
        </p:nvCxnSpPr>
        <p:spPr>
          <a:xfrm>
            <a:off x="1453678" y="943885"/>
            <a:ext cx="9284644"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70C7B596-33F5-0214-816E-AEB834600D4D}"/>
              </a:ext>
            </a:extLst>
          </p:cNvPr>
          <p:cNvSpPr/>
          <p:nvPr/>
        </p:nvSpPr>
        <p:spPr>
          <a:xfrm>
            <a:off x="1453679" y="1045485"/>
            <a:ext cx="2239818" cy="59110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ato"/>
              </a:rPr>
              <a:t>11:00 – 11:20 am</a:t>
            </a:r>
          </a:p>
        </p:txBody>
      </p:sp>
      <p:sp>
        <p:nvSpPr>
          <p:cNvPr id="5" name="Rectangle 4">
            <a:extLst>
              <a:ext uri="{FF2B5EF4-FFF2-40B4-BE49-F238E27FC236}">
                <a16:creationId xmlns:a16="http://schemas.microsoft.com/office/drawing/2014/main" id="{78463B1F-62B3-341D-CA07-E5483C00FEB1}"/>
              </a:ext>
            </a:extLst>
          </p:cNvPr>
          <p:cNvSpPr/>
          <p:nvPr/>
        </p:nvSpPr>
        <p:spPr>
          <a:xfrm>
            <a:off x="3776623" y="1173823"/>
            <a:ext cx="6961699" cy="369332"/>
          </a:xfrm>
          <a:prstGeom prst="rect">
            <a:avLst/>
          </a:prstGeom>
        </p:spPr>
        <p:txBody>
          <a:bodyPr wrap="square">
            <a:spAutoFit/>
          </a:bodyPr>
          <a:lstStyle/>
          <a:p>
            <a:r>
              <a:rPr lang="en-US" b="1" dirty="0">
                <a:solidFill>
                  <a:srgbClr val="084081"/>
                </a:solidFill>
              </a:rPr>
              <a:t>Introductions, Overview of CSR and Peer Review Initiatives</a:t>
            </a:r>
            <a:endParaRPr lang="en-US" dirty="0">
              <a:solidFill>
                <a:srgbClr val="084081"/>
              </a:solidFill>
            </a:endParaRPr>
          </a:p>
        </p:txBody>
      </p:sp>
      <p:cxnSp>
        <p:nvCxnSpPr>
          <p:cNvPr id="6" name="Straight Connector 5">
            <a:extLst>
              <a:ext uri="{FF2B5EF4-FFF2-40B4-BE49-F238E27FC236}">
                <a16:creationId xmlns:a16="http://schemas.microsoft.com/office/drawing/2014/main" id="{7413885F-997F-DB93-15DB-B49F6C281849}"/>
              </a:ext>
            </a:extLst>
          </p:cNvPr>
          <p:cNvCxnSpPr>
            <a:cxnSpLocks/>
          </p:cNvCxnSpPr>
          <p:nvPr/>
        </p:nvCxnSpPr>
        <p:spPr>
          <a:xfrm>
            <a:off x="1453678" y="2010717"/>
            <a:ext cx="9284644"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9A317B81-6B6E-693E-E077-A5933F6392BD}"/>
              </a:ext>
            </a:extLst>
          </p:cNvPr>
          <p:cNvSpPr/>
          <p:nvPr/>
        </p:nvSpPr>
        <p:spPr>
          <a:xfrm>
            <a:off x="1453678" y="2130790"/>
            <a:ext cx="2239818" cy="59110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ato"/>
              </a:rPr>
              <a:t>11:20 – 11:35 am</a:t>
            </a:r>
          </a:p>
        </p:txBody>
      </p:sp>
      <p:sp>
        <p:nvSpPr>
          <p:cNvPr id="8" name="Rectangle 7">
            <a:extLst>
              <a:ext uri="{FF2B5EF4-FFF2-40B4-BE49-F238E27FC236}">
                <a16:creationId xmlns:a16="http://schemas.microsoft.com/office/drawing/2014/main" id="{506CB1CA-55F2-AA55-7164-0D39640FE9C3}"/>
              </a:ext>
            </a:extLst>
          </p:cNvPr>
          <p:cNvSpPr/>
          <p:nvPr/>
        </p:nvSpPr>
        <p:spPr>
          <a:xfrm>
            <a:off x="3776623" y="2239370"/>
            <a:ext cx="6961699" cy="369332"/>
          </a:xfrm>
          <a:prstGeom prst="rect">
            <a:avLst/>
          </a:prstGeom>
        </p:spPr>
        <p:txBody>
          <a:bodyPr wrap="square">
            <a:spAutoFit/>
          </a:bodyPr>
          <a:lstStyle/>
          <a:p>
            <a:r>
              <a:rPr lang="en-US" b="1" dirty="0">
                <a:solidFill>
                  <a:srgbClr val="084081"/>
                </a:solidFill>
              </a:rPr>
              <a:t>Preparing to Chair – Dr. Bruce Reed</a:t>
            </a:r>
            <a:endParaRPr lang="en-US" dirty="0">
              <a:solidFill>
                <a:srgbClr val="084081"/>
              </a:solidFill>
            </a:endParaRPr>
          </a:p>
        </p:txBody>
      </p:sp>
      <p:cxnSp>
        <p:nvCxnSpPr>
          <p:cNvPr id="9" name="Straight Connector 8">
            <a:extLst>
              <a:ext uri="{FF2B5EF4-FFF2-40B4-BE49-F238E27FC236}">
                <a16:creationId xmlns:a16="http://schemas.microsoft.com/office/drawing/2014/main" id="{A15A2DBF-E03A-31AC-BD49-A444BD60B61D}"/>
              </a:ext>
            </a:extLst>
          </p:cNvPr>
          <p:cNvCxnSpPr>
            <a:cxnSpLocks/>
          </p:cNvCxnSpPr>
          <p:nvPr/>
        </p:nvCxnSpPr>
        <p:spPr>
          <a:xfrm>
            <a:off x="1453678" y="3144424"/>
            <a:ext cx="9284644"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7D9A3F19-AE32-E4CF-94B8-A1909F6E6167}"/>
              </a:ext>
            </a:extLst>
          </p:cNvPr>
          <p:cNvSpPr/>
          <p:nvPr/>
        </p:nvSpPr>
        <p:spPr>
          <a:xfrm>
            <a:off x="1453679" y="3246024"/>
            <a:ext cx="2239818" cy="59110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ato"/>
              </a:rPr>
              <a:t>11:35 – 1:00 pm</a:t>
            </a:r>
          </a:p>
        </p:txBody>
      </p:sp>
      <p:sp>
        <p:nvSpPr>
          <p:cNvPr id="11" name="Rectangle 10">
            <a:extLst>
              <a:ext uri="{FF2B5EF4-FFF2-40B4-BE49-F238E27FC236}">
                <a16:creationId xmlns:a16="http://schemas.microsoft.com/office/drawing/2014/main" id="{BE3485F8-5925-7FA2-B956-229F07C7DF27}"/>
              </a:ext>
            </a:extLst>
          </p:cNvPr>
          <p:cNvSpPr/>
          <p:nvPr/>
        </p:nvSpPr>
        <p:spPr>
          <a:xfrm>
            <a:off x="3776623" y="3343189"/>
            <a:ext cx="8162316" cy="369332"/>
          </a:xfrm>
          <a:prstGeom prst="rect">
            <a:avLst/>
          </a:prstGeom>
        </p:spPr>
        <p:txBody>
          <a:bodyPr wrap="square">
            <a:spAutoFit/>
          </a:bodyPr>
          <a:lstStyle/>
          <a:p>
            <a:r>
              <a:rPr lang="en-US" b="1" dirty="0">
                <a:solidFill>
                  <a:srgbClr val="084081"/>
                </a:solidFill>
              </a:rPr>
              <a:t>Discussion – Facilitators Drs. Elia Ortenberg and Brian Scott</a:t>
            </a:r>
            <a:endParaRPr lang="en-US" dirty="0">
              <a:solidFill>
                <a:srgbClr val="084081"/>
              </a:solidFill>
            </a:endParaRPr>
          </a:p>
        </p:txBody>
      </p:sp>
      <p:grpSp>
        <p:nvGrpSpPr>
          <p:cNvPr id="12" name="Group 11">
            <a:extLst>
              <a:ext uri="{FF2B5EF4-FFF2-40B4-BE49-F238E27FC236}">
                <a16:creationId xmlns:a16="http://schemas.microsoft.com/office/drawing/2014/main" id="{E4E523E6-D556-5720-96BD-4FAD898F6F76}"/>
              </a:ext>
            </a:extLst>
          </p:cNvPr>
          <p:cNvGrpSpPr/>
          <p:nvPr/>
        </p:nvGrpSpPr>
        <p:grpSpPr>
          <a:xfrm>
            <a:off x="9434258" y="4510368"/>
            <a:ext cx="2608127" cy="750067"/>
            <a:chOff x="8098977" y="4649836"/>
            <a:chExt cx="2608127" cy="750067"/>
          </a:xfrm>
        </p:grpSpPr>
        <p:sp>
          <p:nvSpPr>
            <p:cNvPr id="13" name="TextBox 12">
              <a:extLst>
                <a:ext uri="{FF2B5EF4-FFF2-40B4-BE49-F238E27FC236}">
                  <a16:creationId xmlns:a16="http://schemas.microsoft.com/office/drawing/2014/main" id="{0D3807C5-E644-B9A0-FD83-1A91FA7DAD4F}"/>
                </a:ext>
              </a:extLst>
            </p:cNvPr>
            <p:cNvSpPr txBox="1"/>
            <p:nvPr/>
          </p:nvSpPr>
          <p:spPr>
            <a:xfrm>
              <a:off x="8098978" y="4969016"/>
              <a:ext cx="2608126" cy="430887"/>
            </a:xfrm>
            <a:prstGeom prst="rect">
              <a:avLst/>
            </a:prstGeom>
            <a:noFill/>
          </p:spPr>
          <p:txBody>
            <a:bodyPr wrap="square" rtlCol="0" anchor="ctr" anchorCtr="0">
              <a:spAutoFit/>
            </a:bodyPr>
            <a:lstStyle/>
            <a:p>
              <a:pPr lvl="0"/>
              <a:r>
                <a:rPr lang="en-US" sz="1100" dirty="0">
                  <a:solidFill>
                    <a:srgbClr val="084081"/>
                  </a:solidFill>
                  <a:latin typeface="Lato" panose="020F0502020204030203"/>
                  <a:ea typeface="Lato Light" panose="020F0502020204030203" pitchFamily="34" charset="0"/>
                  <a:cs typeface="Lato Light" panose="020F0502020204030203" pitchFamily="34" charset="0"/>
                </a:rPr>
                <a:t>Scientific Review Officer</a:t>
              </a:r>
            </a:p>
            <a:p>
              <a:pPr lvl="0"/>
              <a:r>
                <a:rPr kumimoji="0" lang="en-US" sz="1100" b="0" i="0" u="none" strike="noStrike" kern="1200" cap="none" spc="0" normalizeH="0" baseline="0" noProof="0" dirty="0">
                  <a:ln>
                    <a:noFill/>
                  </a:ln>
                  <a:solidFill>
                    <a:srgbClr val="084081"/>
                  </a:solidFill>
                  <a:effectLst/>
                  <a:uLnTx/>
                  <a:uFillTx/>
                  <a:latin typeface="Lato" panose="020F0502020204030203"/>
                  <a:ea typeface="Lato Light" panose="020F0502020204030203" pitchFamily="34" charset="0"/>
                  <a:cs typeface="Lato Light" panose="020F0502020204030203" pitchFamily="34" charset="0"/>
                </a:rPr>
                <a:t>Audi</a:t>
              </a:r>
              <a:r>
                <a:rPr lang="en-US" sz="1100" dirty="0">
                  <a:solidFill>
                    <a:srgbClr val="084081"/>
                  </a:solidFill>
                  <a:latin typeface="Lato" panose="020F0502020204030203"/>
                  <a:ea typeface="Lato Light" panose="020F0502020204030203" pitchFamily="34" charset="0"/>
                  <a:cs typeface="Lato Light" panose="020F0502020204030203" pitchFamily="34" charset="0"/>
                </a:rPr>
                <a:t>tory System (AUD) Study Section</a:t>
              </a:r>
              <a:endParaRPr kumimoji="0" lang="en-US" sz="1100" b="0" i="0" u="none" strike="noStrike" kern="1200" cap="none" spc="0" normalizeH="0" baseline="0" noProof="0" dirty="0">
                <a:ln>
                  <a:noFill/>
                </a:ln>
                <a:solidFill>
                  <a:srgbClr val="084081"/>
                </a:solidFill>
                <a:effectLst/>
                <a:uLnTx/>
                <a:uFillTx/>
                <a:latin typeface="Lato" panose="020F0502020204030203"/>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a16="http://schemas.microsoft.com/office/drawing/2014/main" id="{1053030B-36F7-CC87-CEBE-E820B3249368}"/>
                </a:ext>
              </a:extLst>
            </p:cNvPr>
            <p:cNvSpPr txBox="1"/>
            <p:nvPr/>
          </p:nvSpPr>
          <p:spPr>
            <a:xfrm>
              <a:off x="8098977" y="4649836"/>
              <a:ext cx="2608127" cy="276999"/>
            </a:xfrm>
            <a:prstGeom prst="rect">
              <a:avLst/>
            </a:prstGeom>
            <a:noFill/>
          </p:spPr>
          <p:txBody>
            <a:bodyPr wrap="square" rtlCol="0" anchor="ctr" anchorCtr="0">
              <a:spAutoFit/>
            </a:bodyPr>
            <a:lstStyle/>
            <a:p>
              <a:pPr lvl="0"/>
              <a:r>
                <a:rPr lang="en-US" sz="1200" b="1" dirty="0">
                  <a:solidFill>
                    <a:srgbClr val="5A6378"/>
                  </a:solidFill>
                  <a:latin typeface="Lato" panose="020F0502020204030203"/>
                  <a:ea typeface="Lato Light" panose="020F0502020204030203" pitchFamily="34" charset="0"/>
                  <a:cs typeface="Lato Light" panose="020F0502020204030203" pitchFamily="34" charset="0"/>
                </a:rPr>
                <a:t>Brian Scott</a:t>
              </a:r>
              <a:r>
                <a:rPr kumimoji="0" lang="en-US" sz="1200" b="1" i="0" u="none" strike="noStrike" kern="1200" cap="none" spc="0" normalizeH="0" baseline="0" noProof="0" dirty="0">
                  <a:ln>
                    <a:noFill/>
                  </a:ln>
                  <a:solidFill>
                    <a:srgbClr val="5A6378"/>
                  </a:solidFill>
                  <a:effectLst/>
                  <a:uLnTx/>
                  <a:uFillTx/>
                  <a:latin typeface="Lato" panose="020F0502020204030203"/>
                  <a:ea typeface="Lato Light" panose="020F0502020204030203" pitchFamily="34" charset="0"/>
                  <a:cs typeface="Lato Light" panose="020F0502020204030203" pitchFamily="34" charset="0"/>
                </a:rPr>
                <a:t>, Ph.D.</a:t>
              </a:r>
              <a:endParaRPr kumimoji="0" lang="en-US" sz="1200" b="1" i="0" u="none" strike="noStrike" kern="1200" cap="none" spc="0" normalizeH="0" baseline="0" noProof="0" dirty="0">
                <a:ln>
                  <a:noFill/>
                </a:ln>
                <a:solidFill>
                  <a:schemeClr val="tx2"/>
                </a:solidFill>
                <a:effectLst/>
                <a:uLnTx/>
                <a:uFillTx/>
                <a:latin typeface="Lato" panose="020F0502020204030203"/>
                <a:ea typeface="Lato Light" panose="020F0502020204030203" pitchFamily="34" charset="0"/>
                <a:cs typeface="Lato Light" panose="020F0502020204030203" pitchFamily="34" charset="0"/>
              </a:endParaRPr>
            </a:p>
          </p:txBody>
        </p:sp>
      </p:grpSp>
      <p:grpSp>
        <p:nvGrpSpPr>
          <p:cNvPr id="15" name="Group 14">
            <a:extLst>
              <a:ext uri="{FF2B5EF4-FFF2-40B4-BE49-F238E27FC236}">
                <a16:creationId xmlns:a16="http://schemas.microsoft.com/office/drawing/2014/main" id="{647E4A45-E862-6693-C6E9-B07464993F80}"/>
              </a:ext>
            </a:extLst>
          </p:cNvPr>
          <p:cNvGrpSpPr/>
          <p:nvPr/>
        </p:nvGrpSpPr>
        <p:grpSpPr>
          <a:xfrm>
            <a:off x="1584679" y="4627679"/>
            <a:ext cx="2983088" cy="698814"/>
            <a:chOff x="2714542" y="4724303"/>
            <a:chExt cx="2983088" cy="698814"/>
          </a:xfrm>
        </p:grpSpPr>
        <p:sp>
          <p:nvSpPr>
            <p:cNvPr id="17" name="TextBox 16">
              <a:extLst>
                <a:ext uri="{FF2B5EF4-FFF2-40B4-BE49-F238E27FC236}">
                  <a16:creationId xmlns:a16="http://schemas.microsoft.com/office/drawing/2014/main" id="{DC849B8D-C340-CC3E-58FB-CD7B690FDAB7}"/>
                </a:ext>
              </a:extLst>
            </p:cNvPr>
            <p:cNvSpPr txBox="1"/>
            <p:nvPr/>
          </p:nvSpPr>
          <p:spPr>
            <a:xfrm>
              <a:off x="2720833" y="4992230"/>
              <a:ext cx="2674776" cy="430887"/>
            </a:xfrm>
            <a:prstGeom prst="rect">
              <a:avLst/>
            </a:prstGeom>
            <a:noFill/>
          </p:spPr>
          <p:txBody>
            <a:bodyPr wrap="square" rtlCol="0" anchor="ctr" anchorCtr="0">
              <a:spAutoFit/>
            </a:bodyPr>
            <a:lstStyle/>
            <a:p>
              <a:pPr lvl="0"/>
              <a:r>
                <a:rPr lang="en-US" sz="1100" dirty="0">
                  <a:solidFill>
                    <a:srgbClr val="084081"/>
                  </a:solidFill>
                  <a:latin typeface="Lato" panose="020F0502020204030203"/>
                  <a:ea typeface="Lato Light" panose="020F0502020204030203" pitchFamily="34" charset="0"/>
                  <a:cs typeface="Lato Light" panose="020F0502020204030203" pitchFamily="34" charset="0"/>
                </a:rPr>
                <a:t>Deputy </a:t>
              </a:r>
              <a:r>
                <a:rPr lang="en-US" sz="1100" dirty="0">
                  <a:solidFill>
                    <a:srgbClr val="002060"/>
                  </a:solidFill>
                  <a:latin typeface="Lato" panose="020F0502020204030203"/>
                  <a:ea typeface="Lato Light" panose="020F0502020204030203" pitchFamily="34" charset="0"/>
                  <a:cs typeface="Lato Light" panose="020F0502020204030203" pitchFamily="34" charset="0"/>
                </a:rPr>
                <a:t>Director, Center </a:t>
              </a:r>
              <a:r>
                <a:rPr lang="en-US" sz="1100" dirty="0">
                  <a:solidFill>
                    <a:srgbClr val="084081"/>
                  </a:solidFill>
                  <a:latin typeface="Lato" panose="020F0502020204030203"/>
                  <a:ea typeface="Lato Light" panose="020F0502020204030203" pitchFamily="34" charset="0"/>
                  <a:cs typeface="Lato Light" panose="020F0502020204030203" pitchFamily="34" charset="0"/>
                </a:rPr>
                <a:t>for Scientific Review (CSR)</a:t>
              </a:r>
              <a:endParaRPr kumimoji="0" lang="en-US" sz="1100" b="0" i="0" u="none" strike="noStrike" kern="1200" cap="none" spc="0" normalizeH="0" baseline="0" noProof="0" dirty="0">
                <a:ln>
                  <a:noFill/>
                </a:ln>
                <a:solidFill>
                  <a:srgbClr val="084081"/>
                </a:solidFill>
                <a:effectLst/>
                <a:uLnTx/>
                <a:uFillTx/>
                <a:latin typeface="Lato" panose="020F0502020204030203"/>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A78E0EF3-8AB0-E958-3C3E-36EB46B638D0}"/>
                </a:ext>
              </a:extLst>
            </p:cNvPr>
            <p:cNvSpPr txBox="1"/>
            <p:nvPr/>
          </p:nvSpPr>
          <p:spPr>
            <a:xfrm>
              <a:off x="2714542" y="4724303"/>
              <a:ext cx="2983088" cy="276999"/>
            </a:xfrm>
            <a:prstGeom prst="rect">
              <a:avLst/>
            </a:prstGeom>
            <a:noFill/>
          </p:spPr>
          <p:txBody>
            <a:bodyPr wrap="square" rtlCol="0" anchor="ctr" anchorCtr="0">
              <a:spAutoFit/>
            </a:bodyPr>
            <a:lstStyle/>
            <a:p>
              <a:pPr lvl="0"/>
              <a:r>
                <a:rPr lang="en-US" sz="1200" b="1" dirty="0">
                  <a:solidFill>
                    <a:schemeClr val="tx2"/>
                  </a:solidFill>
                  <a:latin typeface="Lato" panose="020F0502020204030203"/>
                  <a:ea typeface="Lato Light" panose="020F0502020204030203" pitchFamily="34" charset="0"/>
                  <a:cs typeface="Lato Light" panose="020F0502020204030203" pitchFamily="34" charset="0"/>
                </a:rPr>
                <a:t>Bruce Reed, Ph.D.</a:t>
              </a:r>
              <a:endParaRPr kumimoji="0" lang="en-US" sz="1200" b="1" i="0" u="none" strike="noStrike" kern="1200" cap="none" spc="0" normalizeH="0" baseline="0" noProof="0" dirty="0">
                <a:ln>
                  <a:noFill/>
                </a:ln>
                <a:solidFill>
                  <a:schemeClr val="tx2"/>
                </a:solidFill>
                <a:effectLst/>
                <a:uLnTx/>
                <a:uFillTx/>
                <a:latin typeface="Lato" panose="020F0502020204030203"/>
                <a:ea typeface="Lato Light" panose="020F0502020204030203" pitchFamily="34" charset="0"/>
                <a:cs typeface="Lato Light" panose="020F0502020204030203" pitchFamily="34" charset="0"/>
              </a:endParaRPr>
            </a:p>
          </p:txBody>
        </p:sp>
      </p:grpSp>
      <p:sp>
        <p:nvSpPr>
          <p:cNvPr id="19" name="AutoShape 2" descr="Dr. Delia Olufokunbi Sam">
            <a:extLst>
              <a:ext uri="{FF2B5EF4-FFF2-40B4-BE49-F238E27FC236}">
                <a16:creationId xmlns:a16="http://schemas.microsoft.com/office/drawing/2014/main" id="{F1BF4401-9178-4888-048A-121A6D60F2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a:extLst>
              <a:ext uri="{FF2B5EF4-FFF2-40B4-BE49-F238E27FC236}">
                <a16:creationId xmlns:a16="http://schemas.microsoft.com/office/drawing/2014/main" id="{976D0390-6FF9-901E-405A-CFC7B4EC100D}"/>
              </a:ext>
            </a:extLst>
          </p:cNvPr>
          <p:cNvGrpSpPr/>
          <p:nvPr/>
        </p:nvGrpSpPr>
        <p:grpSpPr>
          <a:xfrm>
            <a:off x="5494694" y="4571034"/>
            <a:ext cx="3002602" cy="916671"/>
            <a:chOff x="5466780" y="4791926"/>
            <a:chExt cx="3002602" cy="916671"/>
          </a:xfrm>
        </p:grpSpPr>
        <p:sp>
          <p:nvSpPr>
            <p:cNvPr id="21" name="TextBox 20">
              <a:extLst>
                <a:ext uri="{FF2B5EF4-FFF2-40B4-BE49-F238E27FC236}">
                  <a16:creationId xmlns:a16="http://schemas.microsoft.com/office/drawing/2014/main" id="{092CB2D4-029C-252D-41A3-A1672391F625}"/>
                </a:ext>
              </a:extLst>
            </p:cNvPr>
            <p:cNvSpPr txBox="1"/>
            <p:nvPr/>
          </p:nvSpPr>
          <p:spPr>
            <a:xfrm>
              <a:off x="5466780" y="5093044"/>
              <a:ext cx="2731802" cy="615553"/>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84081"/>
                  </a:solidFill>
                  <a:effectLst/>
                  <a:uLnTx/>
                  <a:uFillTx/>
                  <a:latin typeface="Lato" panose="020F0502020204030203"/>
                  <a:ea typeface="Lato Light" panose="020F0502020204030203" pitchFamily="34" charset="0"/>
                  <a:cs typeface="Lato Light" panose="020F0502020204030203" pitchFamily="34" charset="0"/>
                </a:rPr>
                <a:t>Chief, </a:t>
              </a:r>
              <a:r>
                <a:rPr lang="en-US" sz="1100" dirty="0">
                  <a:solidFill>
                    <a:srgbClr val="084081"/>
                  </a:solidFill>
                  <a:latin typeface="Lato" panose="020F0502020204030203"/>
                  <a:ea typeface="Lato Light" panose="020F0502020204030203" pitchFamily="34" charset="0"/>
                  <a:cs typeface="Lato Light" panose="020F0502020204030203" pitchFamily="34" charset="0"/>
                </a:rPr>
                <a:t>Social and Community Influences Across the </a:t>
              </a:r>
              <a:r>
                <a:rPr lang="en-US" sz="1100" dirty="0" err="1">
                  <a:solidFill>
                    <a:srgbClr val="084081"/>
                  </a:solidFill>
                  <a:latin typeface="Lato" panose="020F0502020204030203"/>
                  <a:ea typeface="Lato Light" panose="020F0502020204030203" pitchFamily="34" charset="0"/>
                  <a:cs typeface="Lato Light" panose="020F0502020204030203" pitchFamily="34" charset="0"/>
                </a:rPr>
                <a:t>Lifecourse</a:t>
              </a:r>
              <a:r>
                <a:rPr lang="en-US" sz="1100" dirty="0">
                  <a:solidFill>
                    <a:srgbClr val="084081"/>
                  </a:solidFill>
                  <a:latin typeface="Lato" panose="020F0502020204030203"/>
                  <a:ea typeface="Lato Light" panose="020F0502020204030203" pitchFamily="34" charset="0"/>
                  <a:cs typeface="Lato Light" panose="020F0502020204030203" pitchFamily="34" charset="0"/>
                </a:rPr>
                <a:t> Branch (SCIL)</a:t>
              </a:r>
              <a:endParaRPr kumimoji="0" lang="en-US" sz="1100" b="0" i="0" u="none" strike="noStrike" kern="1200" cap="none" spc="0" normalizeH="0" baseline="0" noProof="0" dirty="0">
                <a:ln>
                  <a:noFill/>
                </a:ln>
                <a:solidFill>
                  <a:srgbClr val="246172"/>
                </a:solidFill>
                <a:effectLst/>
                <a:uLnTx/>
                <a:uFillTx/>
                <a:latin typeface="Lato" panose="020F0502020204030203"/>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46172"/>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1D946AFC-9A6E-C544-DBAC-23FFE60F139F}"/>
                </a:ext>
              </a:extLst>
            </p:cNvPr>
            <p:cNvSpPr txBox="1"/>
            <p:nvPr/>
          </p:nvSpPr>
          <p:spPr>
            <a:xfrm>
              <a:off x="5486294" y="4791926"/>
              <a:ext cx="2983088" cy="27699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A6378"/>
                  </a:solidFill>
                  <a:latin typeface="Lato" panose="020F0502020204030203"/>
                  <a:ea typeface="Lato Light" panose="020F0502020204030203" pitchFamily="34" charset="0"/>
                  <a:cs typeface="Lato Light" panose="020F0502020204030203" pitchFamily="34" charset="0"/>
                </a:rPr>
                <a:t>Elia Ortenberg</a:t>
              </a:r>
              <a:r>
                <a:rPr kumimoji="0" lang="en-US" sz="1200" b="1" i="0" u="none" strike="noStrike" kern="1200" cap="none" spc="0" normalizeH="0" baseline="0" noProof="0" dirty="0">
                  <a:ln>
                    <a:noFill/>
                  </a:ln>
                  <a:solidFill>
                    <a:srgbClr val="5A6378"/>
                  </a:solidFill>
                  <a:effectLst/>
                  <a:uLnTx/>
                  <a:uFillTx/>
                  <a:latin typeface="Lato" panose="020F0502020204030203"/>
                  <a:ea typeface="Lato Light" panose="020F0502020204030203" pitchFamily="34" charset="0"/>
                  <a:cs typeface="Lato Light" panose="020F0502020204030203" pitchFamily="34" charset="0"/>
                </a:rPr>
                <a:t>, Ph.D.</a:t>
              </a:r>
            </a:p>
          </p:txBody>
        </p:sp>
      </p:grpSp>
      <p:pic>
        <p:nvPicPr>
          <p:cNvPr id="23" name="Picture 22">
            <a:extLst>
              <a:ext uri="{FF2B5EF4-FFF2-40B4-BE49-F238E27FC236}">
                <a16:creationId xmlns:a16="http://schemas.microsoft.com/office/drawing/2014/main" id="{E4CFECDB-EE92-7F9F-5572-1A4098686539}"/>
              </a:ext>
            </a:extLst>
          </p:cNvPr>
          <p:cNvPicPr>
            <a:picLocks noChangeAspect="1"/>
          </p:cNvPicPr>
          <p:nvPr/>
        </p:nvPicPr>
        <p:blipFill>
          <a:blip r:embed="rId3">
            <a:extLst>
              <a:ext uri="{28A0092B-C50C-407E-A947-70E740481C1C}">
                <a14:useLocalDpi xmlns:a14="http://schemas.microsoft.com/office/drawing/2010/main" val="0"/>
              </a:ext>
            </a:extLst>
          </a:blip>
          <a:srcRect l="3795" r="3795"/>
          <a:stretch/>
        </p:blipFill>
        <p:spPr>
          <a:xfrm>
            <a:off x="4444130" y="4408480"/>
            <a:ext cx="1050564" cy="1097280"/>
          </a:xfrm>
          <a:prstGeom prst="ellipse">
            <a:avLst/>
          </a:prstGeom>
          <a:ln w="28575" cap="rnd">
            <a:solidFill>
              <a:srgbClr val="7A9C3E"/>
            </a:solidFill>
          </a:ln>
          <a:effectLst/>
        </p:spPr>
      </p:pic>
      <p:pic>
        <p:nvPicPr>
          <p:cNvPr id="24" name="Picture 23">
            <a:extLst>
              <a:ext uri="{FF2B5EF4-FFF2-40B4-BE49-F238E27FC236}">
                <a16:creationId xmlns:a16="http://schemas.microsoft.com/office/drawing/2014/main" id="{4B36732E-8DDD-1125-64A5-B334DDA7DC3A}"/>
              </a:ext>
            </a:extLst>
          </p:cNvPr>
          <p:cNvPicPr>
            <a:picLocks noChangeAspect="1"/>
          </p:cNvPicPr>
          <p:nvPr/>
        </p:nvPicPr>
        <p:blipFill>
          <a:blip r:embed="rId4">
            <a:extLst>
              <a:ext uri="{28A0092B-C50C-407E-A947-70E740481C1C}">
                <a14:useLocalDpi xmlns:a14="http://schemas.microsoft.com/office/drawing/2010/main" val="0"/>
              </a:ext>
            </a:extLst>
          </a:blip>
          <a:srcRect l="3239" r="3239"/>
          <a:stretch/>
        </p:blipFill>
        <p:spPr>
          <a:xfrm>
            <a:off x="8298774" y="4365231"/>
            <a:ext cx="1063207" cy="1097280"/>
          </a:xfrm>
          <a:prstGeom prst="flowChartConnector">
            <a:avLst/>
          </a:prstGeom>
          <a:ln w="28575">
            <a:solidFill>
              <a:srgbClr val="7A9C3E"/>
            </a:solidFill>
          </a:ln>
        </p:spPr>
      </p:pic>
      <p:pic>
        <p:nvPicPr>
          <p:cNvPr id="26" name="Picture 25">
            <a:extLst>
              <a:ext uri="{FF2B5EF4-FFF2-40B4-BE49-F238E27FC236}">
                <a16:creationId xmlns:a16="http://schemas.microsoft.com/office/drawing/2014/main" id="{011E0FAA-D84A-6F5A-0EB4-58381F067C12}"/>
              </a:ext>
            </a:extLst>
          </p:cNvPr>
          <p:cNvPicPr>
            <a:picLocks noChangeAspect="1"/>
          </p:cNvPicPr>
          <p:nvPr/>
        </p:nvPicPr>
        <p:blipFill>
          <a:blip r:embed="rId5"/>
          <a:stretch>
            <a:fillRect/>
          </a:stretch>
        </p:blipFill>
        <p:spPr>
          <a:xfrm>
            <a:off x="415942" y="4365231"/>
            <a:ext cx="1145897" cy="1097280"/>
          </a:xfrm>
          <a:prstGeom prst="flowChartConnector">
            <a:avLst/>
          </a:prstGeom>
          <a:ln w="28575">
            <a:solidFill>
              <a:srgbClr val="7A9C3E"/>
            </a:solidFill>
          </a:ln>
        </p:spPr>
      </p:pic>
    </p:spTree>
    <p:extLst>
      <p:ext uri="{BB962C8B-B14F-4D97-AF65-F5344CB8AC3E}">
        <p14:creationId xmlns:p14="http://schemas.microsoft.com/office/powerpoint/2010/main" val="187796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250700E-CAB0-75A1-4B08-CD2EF14842E2}"/>
              </a:ext>
            </a:extLst>
          </p:cNvPr>
          <p:cNvSpPr txBox="1">
            <a:spLocks/>
          </p:cNvSpPr>
          <p:nvPr/>
        </p:nvSpPr>
        <p:spPr>
          <a:xfrm>
            <a:off x="609599" y="186020"/>
            <a:ext cx="10972801" cy="409633"/>
          </a:xfrm>
          <a:prstGeom prst="rect">
            <a:avLst/>
          </a:prstGeom>
        </p:spPr>
        <p:txBody>
          <a:bodyPr>
            <a:noAutofit/>
          </a:bodyPr>
          <a:lstStyle>
            <a:lvl1pPr algn="l" defTabSz="1217132" rtl="0" eaLnBrk="1" latinLnBrk="0" hangingPunct="1">
              <a:spcBef>
                <a:spcPct val="0"/>
              </a:spcBef>
              <a:buNone/>
              <a:defRPr sz="3733" kern="1200">
                <a:solidFill>
                  <a:schemeClr val="tx1"/>
                </a:solidFill>
                <a:latin typeface="Lato Light" pitchFamily="34" charset="0"/>
                <a:ea typeface="Lato Light" pitchFamily="34" charset="0"/>
                <a:cs typeface="Lato Light" pitchFamily="34" charset="0"/>
              </a:defRPr>
            </a:lvl1pPr>
          </a:lstStyle>
          <a:p>
            <a:pPr algn="ctr">
              <a:defRPr/>
            </a:pPr>
            <a:r>
              <a:rPr lang="en-US" sz="2800" b="1" dirty="0">
                <a:latin typeface="+mn-lt"/>
                <a:ea typeface="Lato" panose="020F0502020204030203" pitchFamily="34" charset="0"/>
                <a:cs typeface="Arial" panose="020B0604020202020204" pitchFamily="34" charset="0"/>
              </a:rPr>
              <a:t>Thank You and Introductions</a:t>
            </a:r>
            <a:endParaRPr lang="id-ID" sz="900" b="1" dirty="0">
              <a:highlight>
                <a:srgbClr val="FFFF00"/>
              </a:highlight>
              <a:latin typeface="+mn-lt"/>
              <a:ea typeface="Lato" panose="020F0502020204030203" pitchFamily="34" charset="0"/>
              <a:cs typeface="Arial" panose="020B0604020202020204" pitchFamily="34" charset="0"/>
            </a:endParaRPr>
          </a:p>
        </p:txBody>
      </p:sp>
      <p:sp>
        <p:nvSpPr>
          <p:cNvPr id="28" name="TextBox 27">
            <a:extLst>
              <a:ext uri="{FF2B5EF4-FFF2-40B4-BE49-F238E27FC236}">
                <a16:creationId xmlns:a16="http://schemas.microsoft.com/office/drawing/2014/main" id="{6ABE5323-E76F-68D2-6C58-E2A2F9CBCD7D}"/>
              </a:ext>
            </a:extLst>
          </p:cNvPr>
          <p:cNvSpPr txBox="1"/>
          <p:nvPr/>
        </p:nvSpPr>
        <p:spPr>
          <a:xfrm>
            <a:off x="8244483" y="1763615"/>
            <a:ext cx="3719244" cy="892552"/>
          </a:xfrm>
          <a:prstGeom prst="rect">
            <a:avLst/>
          </a:prstGeom>
          <a:noFill/>
        </p:spPr>
        <p:txBody>
          <a:bodyPr wrap="square" rtlCol="0">
            <a:spAutoFit/>
          </a:bodyPr>
          <a:lstStyle/>
          <a:p>
            <a:pPr marL="0" marR="0" lvl="0" indent="0" algn="l" defTabSz="1217162" rtl="0" eaLnBrk="1" fontAlgn="auto" latinLnBrk="0" hangingPunct="1">
              <a:lnSpc>
                <a:spcPct val="100000"/>
              </a:lnSpc>
              <a:spcBef>
                <a:spcPct val="20000"/>
              </a:spcBef>
              <a:spcAft>
                <a:spcPts val="0"/>
              </a:spcAft>
              <a:buClr>
                <a:srgbClr val="719500"/>
              </a:buClr>
              <a:buSzTx/>
              <a:buFont typeface="Arial" pitchFamily="34" charset="0"/>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rPr>
              <a:t>Dr. </a:t>
            </a:r>
            <a:r>
              <a:rPr lang="en-US" sz="1200" b="1" dirty="0">
                <a:solidFill>
                  <a:schemeClr val="tx1">
                    <a:lumMod val="85000"/>
                    <a:lumOff val="15000"/>
                  </a:schemeClr>
                </a:solidFill>
                <a:latin typeface="Lato" panose="020F0502020204030203"/>
                <a:cs typeface="Arial" panose="020B0604020202020204" pitchFamily="34" charset="0"/>
              </a:rPr>
              <a:t>Marian </a:t>
            </a:r>
            <a:r>
              <a:rPr lang="en-US" sz="1200" b="1" dirty="0" err="1">
                <a:solidFill>
                  <a:schemeClr val="tx1">
                    <a:lumMod val="85000"/>
                    <a:lumOff val="15000"/>
                  </a:schemeClr>
                </a:solidFill>
                <a:latin typeface="Lato" panose="020F0502020204030203"/>
                <a:cs typeface="Arial" panose="020B0604020202020204" pitchFamily="34" charset="0"/>
              </a:rPr>
              <a:t>Neuhouser</a:t>
            </a:r>
            <a:endPar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endParaRPr>
          </a:p>
          <a:p>
            <a:r>
              <a:rPr lang="en-US" sz="1000" b="1" dirty="0">
                <a:solidFill>
                  <a:srgbClr val="002060"/>
                </a:solidFill>
                <a:latin typeface="Lato" panose="020F0502020204030203"/>
                <a:cs typeface="Arial" panose="020B0604020202020204" pitchFamily="34" charset="0"/>
              </a:rPr>
              <a:t>Lifestyle and Health Behaviors (LHB)</a:t>
            </a:r>
          </a:p>
          <a:p>
            <a:r>
              <a:rPr lang="en-US" sz="1000" dirty="0">
                <a:solidFill>
                  <a:srgbClr val="002060"/>
                </a:solidFill>
                <a:latin typeface="Lato" panose="020F0502020204030203"/>
                <a:cs typeface="Arial" panose="020B0604020202020204" pitchFamily="34" charset="0"/>
              </a:rPr>
              <a:t>SRO: Dr. Lisa Wigfall</a:t>
            </a:r>
          </a:p>
          <a:p>
            <a:r>
              <a:rPr lang="en-US" sz="1000" b="1" dirty="0">
                <a:solidFill>
                  <a:schemeClr val="tx1">
                    <a:lumMod val="65000"/>
                    <a:lumOff val="35000"/>
                  </a:schemeClr>
                </a:solidFill>
                <a:latin typeface="Lato" panose="020F0502020204030203"/>
                <a:cs typeface="Arial" panose="020B0604020202020204" pitchFamily="34" charset="0"/>
              </a:rPr>
              <a:t>Department of Cancer Prevention, Fred Hutchinson Cancer Center, University of Washington</a:t>
            </a:r>
            <a:endParaRPr lang="en-US" dirty="0">
              <a:latin typeface="Lato" panose="020F0502020204030203"/>
            </a:endParaRPr>
          </a:p>
        </p:txBody>
      </p:sp>
      <p:sp>
        <p:nvSpPr>
          <p:cNvPr id="34" name="TextBox 33">
            <a:extLst>
              <a:ext uri="{FF2B5EF4-FFF2-40B4-BE49-F238E27FC236}">
                <a16:creationId xmlns:a16="http://schemas.microsoft.com/office/drawing/2014/main" id="{419F35D2-F23D-181F-03E7-5061B19B77AB}"/>
              </a:ext>
            </a:extLst>
          </p:cNvPr>
          <p:cNvSpPr txBox="1"/>
          <p:nvPr/>
        </p:nvSpPr>
        <p:spPr>
          <a:xfrm>
            <a:off x="8248153" y="676063"/>
            <a:ext cx="3439194" cy="892552"/>
          </a:xfrm>
          <a:prstGeom prst="rect">
            <a:avLst/>
          </a:prstGeom>
          <a:noFill/>
        </p:spPr>
        <p:txBody>
          <a:bodyPr wrap="square" rtlCol="0">
            <a:spAutoFit/>
          </a:bodyPr>
          <a:lstStyle/>
          <a:p>
            <a:pPr marL="0" marR="0" lvl="0" indent="0" algn="l" defTabSz="1217162" rtl="0" eaLnBrk="1" fontAlgn="auto" latinLnBrk="0" hangingPunct="1">
              <a:lnSpc>
                <a:spcPct val="100000"/>
              </a:lnSpc>
              <a:spcBef>
                <a:spcPct val="20000"/>
              </a:spcBef>
              <a:spcAft>
                <a:spcPts val="0"/>
              </a:spcAft>
              <a:buClr>
                <a:srgbClr val="719500"/>
              </a:buClr>
              <a:buSzTx/>
              <a:buFont typeface="Arial" pitchFamily="34" charset="0"/>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rPr>
              <a:t>Dr. Ralph </a:t>
            </a:r>
            <a:r>
              <a:rPr kumimoji="0" lang="en-US" sz="1200" b="1" i="0" u="none" strike="noStrike" kern="1200" cap="none" spc="0" normalizeH="0" baseline="0" noProof="0" dirty="0" err="1">
                <a:ln>
                  <a:noFill/>
                </a:ln>
                <a:solidFill>
                  <a:schemeClr val="tx1">
                    <a:lumMod val="85000"/>
                    <a:lumOff val="15000"/>
                  </a:schemeClr>
                </a:solidFill>
                <a:effectLst/>
                <a:uLnTx/>
                <a:uFillTx/>
                <a:latin typeface="Lato" panose="020F0502020204030203"/>
                <a:cs typeface="Arial" panose="020B0604020202020204" pitchFamily="34" charset="0"/>
              </a:rPr>
              <a:t>Marcucio</a:t>
            </a:r>
            <a:endPar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endParaRPr>
          </a:p>
          <a:p>
            <a:pPr lvl="0">
              <a:defRPr/>
            </a:pPr>
            <a:r>
              <a:rPr lang="en-US" sz="1000" b="1" dirty="0">
                <a:solidFill>
                  <a:srgbClr val="002060"/>
                </a:solidFill>
                <a:latin typeface="Lato" panose="020F0502020204030203"/>
                <a:cs typeface="Arial" panose="020B0604020202020204" pitchFamily="34" charset="0"/>
              </a:rPr>
              <a:t>Skeletal Biology Structure and Regeneration (SBSR)</a:t>
            </a:r>
          </a:p>
          <a:p>
            <a:pPr lvl="0">
              <a:defRPr/>
            </a:pPr>
            <a:r>
              <a:rPr lang="en-US" sz="1000" dirty="0">
                <a:solidFill>
                  <a:srgbClr val="002060"/>
                </a:solidFill>
                <a:latin typeface="Lato" panose="020F0502020204030203"/>
                <a:cs typeface="Arial" panose="020B0604020202020204" pitchFamily="34" charset="0"/>
              </a:rPr>
              <a:t>SRO: Dr. Yanming Bi</a:t>
            </a:r>
          </a:p>
          <a:p>
            <a:pPr lvl="0">
              <a:defRPr/>
            </a:pPr>
            <a:r>
              <a:rPr lang="en-US" sz="1000" b="1" dirty="0">
                <a:solidFill>
                  <a:schemeClr val="tx1">
                    <a:lumMod val="65000"/>
                    <a:lumOff val="35000"/>
                  </a:schemeClr>
                </a:solidFill>
                <a:latin typeface="Lato" panose="020F0502020204030203"/>
                <a:cs typeface="Arial" panose="020B0604020202020204" pitchFamily="34" charset="0"/>
              </a:rPr>
              <a:t>Department of Orthopaedic Surgery, School of Medicine, University of California, San Francisco </a:t>
            </a:r>
            <a:endParaRPr lang="en-US" dirty="0"/>
          </a:p>
        </p:txBody>
      </p:sp>
      <p:sp>
        <p:nvSpPr>
          <p:cNvPr id="35" name="TextBox 34">
            <a:extLst>
              <a:ext uri="{FF2B5EF4-FFF2-40B4-BE49-F238E27FC236}">
                <a16:creationId xmlns:a16="http://schemas.microsoft.com/office/drawing/2014/main" id="{F8073BEE-6A90-BEEC-39B8-D4B91DCCBD02}"/>
              </a:ext>
            </a:extLst>
          </p:cNvPr>
          <p:cNvSpPr txBox="1"/>
          <p:nvPr/>
        </p:nvSpPr>
        <p:spPr>
          <a:xfrm>
            <a:off x="8225851" y="2808270"/>
            <a:ext cx="3356549" cy="1169551"/>
          </a:xfrm>
          <a:prstGeom prst="rect">
            <a:avLst/>
          </a:prstGeom>
          <a:noFill/>
        </p:spPr>
        <p:txBody>
          <a:bodyPr wrap="square" rtlCol="0">
            <a:spAutoFit/>
          </a:bodyPr>
          <a:lstStyle/>
          <a:p>
            <a:pPr marL="0" marR="0" lvl="0" indent="0" algn="l" defTabSz="1217162" rtl="0" eaLnBrk="1" fontAlgn="auto" latinLnBrk="0" hangingPunct="1">
              <a:lnSpc>
                <a:spcPct val="100000"/>
              </a:lnSpc>
              <a:spcBef>
                <a:spcPct val="20000"/>
              </a:spcBef>
              <a:spcAft>
                <a:spcPts val="0"/>
              </a:spcAft>
              <a:buClr>
                <a:srgbClr val="719500"/>
              </a:buClr>
              <a:buSzTx/>
              <a:buFont typeface="Arial" pitchFamily="34" charset="0"/>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rPr>
              <a:t>Dr. </a:t>
            </a:r>
            <a:r>
              <a:rPr lang="en-US" sz="1200" b="1" dirty="0">
                <a:solidFill>
                  <a:schemeClr val="tx1">
                    <a:lumMod val="85000"/>
                    <a:lumOff val="15000"/>
                  </a:schemeClr>
                </a:solidFill>
                <a:latin typeface="Lato" panose="020F0502020204030203"/>
                <a:cs typeface="Arial" panose="020B0604020202020204" pitchFamily="34" charset="0"/>
              </a:rPr>
              <a:t>Joseph Sun</a:t>
            </a:r>
            <a:endPar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endParaRPr>
          </a:p>
          <a:p>
            <a:r>
              <a:rPr lang="en-US" sz="1000" b="1" dirty="0">
                <a:solidFill>
                  <a:srgbClr val="002060"/>
                </a:solidFill>
                <a:latin typeface="Lato" panose="020F0502020204030203"/>
                <a:cs typeface="Arial" panose="020B0604020202020204" pitchFamily="34" charset="0"/>
              </a:rPr>
              <a:t>Cellular and Molecular Immunology B (CMIB)</a:t>
            </a:r>
          </a:p>
          <a:p>
            <a:r>
              <a:rPr lang="en-US" sz="1000" dirty="0">
                <a:solidFill>
                  <a:srgbClr val="002060"/>
                </a:solidFill>
                <a:latin typeface="Lato" panose="020F0502020204030203"/>
                <a:cs typeface="Arial" panose="020B0604020202020204" pitchFamily="34" charset="0"/>
              </a:rPr>
              <a:t>SRO: Dr. Liying Guo</a:t>
            </a:r>
          </a:p>
          <a:p>
            <a:r>
              <a:rPr lang="en-US" sz="1000" b="1" dirty="0">
                <a:solidFill>
                  <a:schemeClr val="tx1">
                    <a:lumMod val="65000"/>
                    <a:lumOff val="35000"/>
                  </a:schemeClr>
                </a:solidFill>
                <a:latin typeface="Lato" panose="020F0502020204030203"/>
                <a:cs typeface="Arial" panose="020B0604020202020204" pitchFamily="34" charset="0"/>
              </a:rPr>
              <a:t>Immunology Program, Memorial Sloan Kettering Cancer Center</a:t>
            </a:r>
          </a:p>
          <a:p>
            <a:endParaRPr lang="en-US" dirty="0"/>
          </a:p>
        </p:txBody>
      </p:sp>
      <p:sp>
        <p:nvSpPr>
          <p:cNvPr id="36" name="TextBox 35">
            <a:extLst>
              <a:ext uri="{FF2B5EF4-FFF2-40B4-BE49-F238E27FC236}">
                <a16:creationId xmlns:a16="http://schemas.microsoft.com/office/drawing/2014/main" id="{F33773A8-1302-A4A1-6853-BF705FFB2486}"/>
              </a:ext>
            </a:extLst>
          </p:cNvPr>
          <p:cNvSpPr txBox="1"/>
          <p:nvPr/>
        </p:nvSpPr>
        <p:spPr>
          <a:xfrm>
            <a:off x="8225851" y="3927784"/>
            <a:ext cx="3442864" cy="1015663"/>
          </a:xfrm>
          <a:prstGeom prst="rect">
            <a:avLst/>
          </a:prstGeom>
          <a:noFill/>
        </p:spPr>
        <p:txBody>
          <a:bodyPr wrap="square" rtlCol="0">
            <a:spAutoFit/>
          </a:bodyPr>
          <a:lstStyle/>
          <a:p>
            <a:pPr marL="0" marR="0" lvl="0" indent="0" algn="l" defTabSz="1217162" rtl="0" eaLnBrk="1" fontAlgn="auto" latinLnBrk="0" hangingPunct="1">
              <a:lnSpc>
                <a:spcPct val="100000"/>
              </a:lnSpc>
              <a:spcBef>
                <a:spcPct val="20000"/>
              </a:spcBef>
              <a:spcAft>
                <a:spcPts val="0"/>
              </a:spcAft>
              <a:buClr>
                <a:srgbClr val="719500"/>
              </a:buClr>
              <a:buSzTx/>
              <a:buFont typeface="Arial" pitchFamily="34" charset="0"/>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rPr>
              <a:t>Dr. </a:t>
            </a:r>
            <a:r>
              <a:rPr lang="en-US" sz="1200" b="1" dirty="0">
                <a:solidFill>
                  <a:schemeClr val="tx1">
                    <a:lumMod val="85000"/>
                    <a:lumOff val="15000"/>
                  </a:schemeClr>
                </a:solidFill>
                <a:latin typeface="Lato" panose="020F0502020204030203"/>
                <a:cs typeface="Arial" panose="020B0604020202020204" pitchFamily="34" charset="0"/>
              </a:rPr>
              <a:t>Alexia </a:t>
            </a:r>
            <a:r>
              <a:rPr lang="en-US" sz="1200" b="1" dirty="0" err="1">
                <a:solidFill>
                  <a:schemeClr val="tx1">
                    <a:lumMod val="85000"/>
                    <a:lumOff val="15000"/>
                  </a:schemeClr>
                </a:solidFill>
                <a:latin typeface="Lato" panose="020F0502020204030203"/>
                <a:cs typeface="Arial" panose="020B0604020202020204" pitchFamily="34" charset="0"/>
              </a:rPr>
              <a:t>Torke</a:t>
            </a:r>
            <a:endPar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endParaRPr>
          </a:p>
          <a:p>
            <a:r>
              <a:rPr lang="en-US" sz="1000" b="1" dirty="0">
                <a:solidFill>
                  <a:srgbClr val="002060"/>
                </a:solidFill>
                <a:latin typeface="Lato" panose="020F0502020204030203"/>
                <a:cs typeface="Arial" panose="020B0604020202020204" pitchFamily="34" charset="0"/>
              </a:rPr>
              <a:t>Clinical Management in General Care Settings (CMGC)</a:t>
            </a:r>
          </a:p>
          <a:p>
            <a:r>
              <a:rPr lang="en-US" sz="1000" dirty="0">
                <a:solidFill>
                  <a:srgbClr val="002060"/>
                </a:solidFill>
                <a:latin typeface="Lato" panose="020F0502020204030203"/>
                <a:cs typeface="Arial" panose="020B0604020202020204" pitchFamily="34" charset="0"/>
              </a:rPr>
              <a:t>SRO: Dr. Lauren Fordyce</a:t>
            </a:r>
          </a:p>
          <a:p>
            <a:r>
              <a:rPr lang="en-US" sz="1000" b="1" dirty="0">
                <a:solidFill>
                  <a:schemeClr val="tx1">
                    <a:lumMod val="65000"/>
                    <a:lumOff val="35000"/>
                  </a:schemeClr>
                </a:solidFill>
                <a:latin typeface="Lato" panose="020F0502020204030203"/>
                <a:cs typeface="Arial" panose="020B0604020202020204" pitchFamily="34" charset="0"/>
              </a:rPr>
              <a:t>Center for Aging Research, Indiana University </a:t>
            </a:r>
          </a:p>
          <a:p>
            <a:endParaRPr lang="en-US" dirty="0"/>
          </a:p>
        </p:txBody>
      </p:sp>
      <p:sp>
        <p:nvSpPr>
          <p:cNvPr id="4" name="TextBox 3">
            <a:extLst>
              <a:ext uri="{FF2B5EF4-FFF2-40B4-BE49-F238E27FC236}">
                <a16:creationId xmlns:a16="http://schemas.microsoft.com/office/drawing/2014/main" id="{643C151A-5E73-1722-4BA5-88796EE1D974}"/>
              </a:ext>
            </a:extLst>
          </p:cNvPr>
          <p:cNvSpPr txBox="1"/>
          <p:nvPr/>
        </p:nvSpPr>
        <p:spPr>
          <a:xfrm>
            <a:off x="2108104" y="3903874"/>
            <a:ext cx="3545923" cy="1169551"/>
          </a:xfrm>
          <a:prstGeom prst="rect">
            <a:avLst/>
          </a:prstGeom>
          <a:noFill/>
        </p:spPr>
        <p:txBody>
          <a:bodyPr wrap="square" rtlCol="0">
            <a:spAutoFit/>
          </a:bodyPr>
          <a:lstStyle/>
          <a:p>
            <a:pPr marL="0" indent="0">
              <a:buFont typeface="Arial" pitchFamily="34" charset="0"/>
              <a:buNone/>
              <a:defRPr/>
            </a:pPr>
            <a:r>
              <a:rPr lang="en-US" sz="1200" b="1" dirty="0">
                <a:solidFill>
                  <a:schemeClr val="tx1">
                    <a:lumMod val="85000"/>
                    <a:lumOff val="15000"/>
                  </a:schemeClr>
                </a:solidFill>
                <a:latin typeface="Lato" panose="020F0502020204030203"/>
                <a:cs typeface="Arial" panose="020B0604020202020204" pitchFamily="34" charset="0"/>
              </a:rPr>
              <a:t>Dr. Scarlett Gomez</a:t>
            </a:r>
          </a:p>
          <a:p>
            <a:r>
              <a:rPr lang="en-US" sz="1000" b="1" dirty="0">
                <a:solidFill>
                  <a:srgbClr val="002060"/>
                </a:solidFill>
                <a:latin typeface="Lato" panose="020F0502020204030203"/>
                <a:cs typeface="Arial" panose="020B0604020202020204" pitchFamily="34" charset="0"/>
              </a:rPr>
              <a:t>Cancer and Hematologic Disorders (CHD)</a:t>
            </a:r>
          </a:p>
          <a:p>
            <a:r>
              <a:rPr lang="en-US" sz="1000" dirty="0">
                <a:solidFill>
                  <a:srgbClr val="002060"/>
                </a:solidFill>
                <a:latin typeface="Lato" panose="020F0502020204030203"/>
                <a:cs typeface="Arial" panose="020B0604020202020204" pitchFamily="34" charset="0"/>
              </a:rPr>
              <a:t>SRO: Dr. Steven Frenk</a:t>
            </a:r>
          </a:p>
          <a:p>
            <a:r>
              <a:rPr lang="en-US" sz="1000" b="1" dirty="0">
                <a:solidFill>
                  <a:schemeClr val="tx1">
                    <a:lumMod val="65000"/>
                    <a:lumOff val="35000"/>
                  </a:schemeClr>
                </a:solidFill>
                <a:latin typeface="Lato" panose="020F0502020204030203"/>
                <a:cs typeface="Arial" panose="020B0604020202020204" pitchFamily="34" charset="0"/>
              </a:rPr>
              <a:t>Department of Epidemiology and Biostatistics, University of California, San Francisco </a:t>
            </a:r>
          </a:p>
          <a:p>
            <a:endParaRPr lang="en-US" dirty="0"/>
          </a:p>
        </p:txBody>
      </p:sp>
      <p:sp>
        <p:nvSpPr>
          <p:cNvPr id="9" name="TextBox 8">
            <a:extLst>
              <a:ext uri="{FF2B5EF4-FFF2-40B4-BE49-F238E27FC236}">
                <a16:creationId xmlns:a16="http://schemas.microsoft.com/office/drawing/2014/main" id="{17937A89-3F14-DE43-C95B-C180520F0534}"/>
              </a:ext>
            </a:extLst>
          </p:cNvPr>
          <p:cNvSpPr txBox="1"/>
          <p:nvPr/>
        </p:nvSpPr>
        <p:spPr>
          <a:xfrm>
            <a:off x="2127075" y="2769928"/>
            <a:ext cx="3507980" cy="1323439"/>
          </a:xfrm>
          <a:prstGeom prst="rect">
            <a:avLst/>
          </a:prstGeom>
          <a:noFill/>
        </p:spPr>
        <p:txBody>
          <a:bodyPr wrap="square" rtlCol="0">
            <a:spAutoFit/>
          </a:bodyPr>
          <a:lstStyle/>
          <a:p>
            <a:pPr marL="0" indent="0">
              <a:buFont typeface="Arial" pitchFamily="34" charset="0"/>
              <a:buNone/>
              <a:defRPr/>
            </a:pPr>
            <a:r>
              <a:rPr lang="en-US" sz="1200" b="1" dirty="0">
                <a:solidFill>
                  <a:schemeClr val="bg2">
                    <a:lumMod val="25000"/>
                  </a:schemeClr>
                </a:solidFill>
                <a:latin typeface="Lato" panose="020F0502020204030203"/>
                <a:cs typeface="Arial" panose="020B0604020202020204" pitchFamily="34" charset="0"/>
              </a:rPr>
              <a:t>Dr. Mark Frey</a:t>
            </a:r>
          </a:p>
          <a:p>
            <a:r>
              <a:rPr lang="en-US" sz="1000" b="1" dirty="0">
                <a:solidFill>
                  <a:srgbClr val="002060"/>
                </a:solidFill>
                <a:latin typeface="Lato" panose="020F0502020204030203"/>
                <a:cs typeface="Arial" panose="020B0604020202020204" pitchFamily="34" charset="0"/>
              </a:rPr>
              <a:t>Digestive and Nutrient Physiology and Diseases (DNPD)</a:t>
            </a:r>
          </a:p>
          <a:p>
            <a:r>
              <a:rPr lang="en-US" sz="1000" dirty="0">
                <a:solidFill>
                  <a:srgbClr val="002060"/>
                </a:solidFill>
                <a:latin typeface="Lato" panose="020F0502020204030203"/>
                <a:cs typeface="Arial" panose="020B0604020202020204" pitchFamily="34" charset="0"/>
              </a:rPr>
              <a:t>SRO: Dr. Aster Juan</a:t>
            </a:r>
          </a:p>
          <a:p>
            <a:r>
              <a:rPr lang="en-US" sz="1000" b="1" dirty="0">
                <a:solidFill>
                  <a:schemeClr val="tx1">
                    <a:lumMod val="65000"/>
                    <a:lumOff val="35000"/>
                  </a:schemeClr>
                </a:solidFill>
                <a:latin typeface="Lato" panose="020F0502020204030203"/>
                <a:cs typeface="Arial" panose="020B0604020202020204" pitchFamily="34" charset="0"/>
              </a:rPr>
              <a:t>Departments of Pediatrics, and Biochemistry and Molecular Medicine, University of Southern California</a:t>
            </a:r>
          </a:p>
          <a:p>
            <a:endParaRPr lang="en-US" dirty="0"/>
          </a:p>
        </p:txBody>
      </p:sp>
      <p:sp>
        <p:nvSpPr>
          <p:cNvPr id="10" name="TextBox 9">
            <a:extLst>
              <a:ext uri="{FF2B5EF4-FFF2-40B4-BE49-F238E27FC236}">
                <a16:creationId xmlns:a16="http://schemas.microsoft.com/office/drawing/2014/main" id="{2EA21668-3C7A-119D-B785-513C79D9F6C2}"/>
              </a:ext>
            </a:extLst>
          </p:cNvPr>
          <p:cNvSpPr txBox="1"/>
          <p:nvPr/>
        </p:nvSpPr>
        <p:spPr>
          <a:xfrm>
            <a:off x="2111893" y="4945301"/>
            <a:ext cx="2743361" cy="1169551"/>
          </a:xfrm>
          <a:prstGeom prst="rect">
            <a:avLst/>
          </a:prstGeom>
          <a:noFill/>
        </p:spPr>
        <p:txBody>
          <a:bodyPr wrap="square" rtlCol="0">
            <a:spAutoFit/>
          </a:bodyPr>
          <a:lstStyle/>
          <a:p>
            <a:pPr marL="0" indent="0">
              <a:buFont typeface="Arial" pitchFamily="34" charset="0"/>
              <a:buNone/>
              <a:defRPr/>
            </a:pPr>
            <a:r>
              <a:rPr lang="en-US" sz="1200" b="1" dirty="0">
                <a:solidFill>
                  <a:schemeClr val="bg2">
                    <a:lumMod val="25000"/>
                  </a:schemeClr>
                </a:solidFill>
                <a:latin typeface="Lato" panose="020F0502020204030203"/>
                <a:cs typeface="Arial" panose="020B0604020202020204" pitchFamily="34" charset="0"/>
              </a:rPr>
              <a:t>Dr. Shelley Hwang</a:t>
            </a:r>
          </a:p>
          <a:p>
            <a:r>
              <a:rPr lang="en-US" sz="1000" b="1" dirty="0">
                <a:solidFill>
                  <a:srgbClr val="002060"/>
                </a:solidFill>
                <a:latin typeface="Lato" panose="020F0502020204030203"/>
                <a:cs typeface="Arial" panose="020B0604020202020204" pitchFamily="34" charset="0"/>
              </a:rPr>
              <a:t>Molecular Cancer Diagnosis and Classification (MCDC)</a:t>
            </a:r>
          </a:p>
          <a:p>
            <a:r>
              <a:rPr lang="en-US" sz="1000" dirty="0">
                <a:solidFill>
                  <a:srgbClr val="002060"/>
                </a:solidFill>
                <a:latin typeface="Lato" panose="020F0502020204030203"/>
                <a:cs typeface="Arial" panose="020B0604020202020204" pitchFamily="34" charset="0"/>
              </a:rPr>
              <a:t>SRO: Dr. Lawrence Ng</a:t>
            </a:r>
          </a:p>
          <a:p>
            <a:r>
              <a:rPr lang="en-US" sz="1000" b="1" dirty="0">
                <a:solidFill>
                  <a:schemeClr val="tx1">
                    <a:lumMod val="65000"/>
                    <a:lumOff val="35000"/>
                  </a:schemeClr>
                </a:solidFill>
                <a:latin typeface="Lato" panose="020F0502020204030203"/>
                <a:cs typeface="Arial" panose="020B0604020202020204" pitchFamily="34" charset="0"/>
              </a:rPr>
              <a:t>Department of Surgery, Duke University</a:t>
            </a:r>
          </a:p>
          <a:p>
            <a:endParaRPr lang="en-US" dirty="0"/>
          </a:p>
        </p:txBody>
      </p:sp>
      <p:sp>
        <p:nvSpPr>
          <p:cNvPr id="17" name="TextBox 16">
            <a:extLst>
              <a:ext uri="{FF2B5EF4-FFF2-40B4-BE49-F238E27FC236}">
                <a16:creationId xmlns:a16="http://schemas.microsoft.com/office/drawing/2014/main" id="{A1BA2C33-8F71-8421-09DB-249E8C28376D}"/>
              </a:ext>
            </a:extLst>
          </p:cNvPr>
          <p:cNvSpPr txBox="1"/>
          <p:nvPr/>
        </p:nvSpPr>
        <p:spPr>
          <a:xfrm>
            <a:off x="2108103" y="1747650"/>
            <a:ext cx="2608026" cy="1323439"/>
          </a:xfrm>
          <a:prstGeom prst="rect">
            <a:avLst/>
          </a:prstGeom>
          <a:noFill/>
        </p:spPr>
        <p:txBody>
          <a:bodyPr wrap="square" rtlCol="0">
            <a:spAutoFit/>
          </a:bodyPr>
          <a:lstStyle/>
          <a:p>
            <a:pPr marL="0" indent="0">
              <a:buFont typeface="Arial" pitchFamily="34" charset="0"/>
              <a:buNone/>
              <a:defRPr/>
            </a:pPr>
            <a:r>
              <a:rPr lang="en-US" sz="1200" b="1" dirty="0">
                <a:solidFill>
                  <a:schemeClr val="bg2">
                    <a:lumMod val="25000"/>
                  </a:schemeClr>
                </a:solidFill>
                <a:latin typeface="Lato" panose="020F0502020204030203"/>
                <a:cs typeface="Arial" panose="020B0604020202020204" pitchFamily="34" charset="0"/>
              </a:rPr>
              <a:t>Dr. Joseph Contessa</a:t>
            </a:r>
          </a:p>
          <a:p>
            <a:r>
              <a:rPr lang="en-US" sz="1000" b="1" dirty="0">
                <a:solidFill>
                  <a:srgbClr val="002060"/>
                </a:solidFill>
                <a:latin typeface="Lato" panose="020F0502020204030203"/>
                <a:cs typeface="Arial" panose="020B0604020202020204" pitchFamily="34" charset="0"/>
              </a:rPr>
              <a:t>Drug Discovery and Molecular Pharmacology (DMPC)</a:t>
            </a:r>
          </a:p>
          <a:p>
            <a:r>
              <a:rPr lang="en-US" sz="1000" dirty="0">
                <a:solidFill>
                  <a:srgbClr val="002060"/>
                </a:solidFill>
                <a:latin typeface="Lato" panose="020F0502020204030203"/>
                <a:cs typeface="Arial" panose="020B0604020202020204" pitchFamily="34" charset="0"/>
              </a:rPr>
              <a:t>SRO: Dr. Jeffrey Smiley</a:t>
            </a:r>
          </a:p>
          <a:p>
            <a:r>
              <a:rPr lang="en-US" sz="1000" b="1" dirty="0">
                <a:solidFill>
                  <a:schemeClr val="tx1">
                    <a:lumMod val="65000"/>
                    <a:lumOff val="35000"/>
                  </a:schemeClr>
                </a:solidFill>
                <a:latin typeface="Lato" panose="020F0502020204030203"/>
                <a:cs typeface="Arial" panose="020B0604020202020204" pitchFamily="34" charset="0"/>
              </a:rPr>
              <a:t>Department of Therapeutic Radiology, Yale University</a:t>
            </a:r>
          </a:p>
          <a:p>
            <a:endParaRPr lang="en-US" dirty="0"/>
          </a:p>
        </p:txBody>
      </p:sp>
      <p:pic>
        <p:nvPicPr>
          <p:cNvPr id="5" name="Picture 4" descr="A person in a blue shirt and tie&#10;&#10;Description automatically generated with low confidence">
            <a:extLst>
              <a:ext uri="{FF2B5EF4-FFF2-40B4-BE49-F238E27FC236}">
                <a16:creationId xmlns:a16="http://schemas.microsoft.com/office/drawing/2014/main" id="{F91C8D0E-0D37-1A0B-3AA1-176CF0062A7F}"/>
              </a:ext>
            </a:extLst>
          </p:cNvPr>
          <p:cNvPicPr>
            <a:picLocks noChangeAspect="1"/>
          </p:cNvPicPr>
          <p:nvPr/>
        </p:nvPicPr>
        <p:blipFill rotWithShape="1">
          <a:blip r:embed="rId3">
            <a:extLst>
              <a:ext uri="{28A0092B-C50C-407E-A947-70E740481C1C}">
                <a14:useLocalDpi xmlns:a14="http://schemas.microsoft.com/office/drawing/2010/main" val="0"/>
              </a:ext>
            </a:extLst>
          </a:blip>
          <a:srcRect l="-362" t="6662" r="362" b="26671"/>
          <a:stretch/>
        </p:blipFill>
        <p:spPr>
          <a:xfrm>
            <a:off x="1238918" y="1778459"/>
            <a:ext cx="914400" cy="914400"/>
          </a:xfrm>
          <a:prstGeom prst="rect">
            <a:avLst/>
          </a:prstGeom>
        </p:spPr>
      </p:pic>
      <p:pic>
        <p:nvPicPr>
          <p:cNvPr id="12" name="Picture 11" descr="A person wearing glasses&#10;&#10;Description automatically generated with low confidence">
            <a:extLst>
              <a:ext uri="{FF2B5EF4-FFF2-40B4-BE49-F238E27FC236}">
                <a16:creationId xmlns:a16="http://schemas.microsoft.com/office/drawing/2014/main" id="{F338FFDD-4FC7-53EC-F057-ABB0A92BA5D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60499" y="2835336"/>
            <a:ext cx="914400" cy="914400"/>
          </a:xfrm>
          <a:prstGeom prst="rect">
            <a:avLst/>
          </a:prstGeom>
        </p:spPr>
      </p:pic>
      <p:sp>
        <p:nvSpPr>
          <p:cNvPr id="14" name="TextBox 13">
            <a:extLst>
              <a:ext uri="{FF2B5EF4-FFF2-40B4-BE49-F238E27FC236}">
                <a16:creationId xmlns:a16="http://schemas.microsoft.com/office/drawing/2014/main" id="{6079E162-C2BE-DC39-41E8-915E1FA81E2D}"/>
              </a:ext>
            </a:extLst>
          </p:cNvPr>
          <p:cNvSpPr txBox="1"/>
          <p:nvPr/>
        </p:nvSpPr>
        <p:spPr>
          <a:xfrm>
            <a:off x="2108103" y="656506"/>
            <a:ext cx="3719244" cy="1046440"/>
          </a:xfrm>
          <a:prstGeom prst="rect">
            <a:avLst/>
          </a:prstGeom>
          <a:noFill/>
        </p:spPr>
        <p:txBody>
          <a:bodyPr wrap="square" rtlCol="0">
            <a:spAutoFit/>
          </a:bodyPr>
          <a:lstStyle/>
          <a:p>
            <a:pPr marL="0" marR="0" lvl="0" indent="0" algn="l" defTabSz="1217162" rtl="0" eaLnBrk="1" fontAlgn="auto" latinLnBrk="0" hangingPunct="1">
              <a:lnSpc>
                <a:spcPct val="100000"/>
              </a:lnSpc>
              <a:spcBef>
                <a:spcPct val="20000"/>
              </a:spcBef>
              <a:spcAft>
                <a:spcPts val="0"/>
              </a:spcAft>
              <a:buClr>
                <a:srgbClr val="719500"/>
              </a:buClr>
              <a:buSzTx/>
              <a:buFont typeface="Arial" pitchFamily="34" charset="0"/>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rPr>
              <a:t>Dr. </a:t>
            </a:r>
            <a:r>
              <a:rPr lang="en-US" sz="1200" b="1" dirty="0">
                <a:solidFill>
                  <a:schemeClr val="tx1">
                    <a:lumMod val="85000"/>
                    <a:lumOff val="15000"/>
                  </a:schemeClr>
                </a:solidFill>
                <a:latin typeface="Lato" panose="020F0502020204030203"/>
                <a:cs typeface="Arial" panose="020B0604020202020204" pitchFamily="34" charset="0"/>
              </a:rPr>
              <a:t>Sihem Boudina</a:t>
            </a:r>
            <a:endPar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endParaRPr>
          </a:p>
          <a:p>
            <a:r>
              <a:rPr lang="en-US" sz="1000" b="1" dirty="0">
                <a:solidFill>
                  <a:srgbClr val="002060"/>
                </a:solidFill>
                <a:latin typeface="Lato" panose="020F0502020204030203"/>
                <a:cs typeface="Arial" panose="020B0604020202020204" pitchFamily="34" charset="0"/>
              </a:rPr>
              <a:t>Integrative Myocardial Physiology/Pathophysiology A (MPPA)</a:t>
            </a:r>
          </a:p>
          <a:p>
            <a:r>
              <a:rPr lang="en-US" sz="1000" dirty="0">
                <a:solidFill>
                  <a:srgbClr val="002060"/>
                </a:solidFill>
                <a:latin typeface="Lato" panose="020F0502020204030203"/>
                <a:cs typeface="Arial" panose="020B0604020202020204" pitchFamily="34" charset="0"/>
              </a:rPr>
              <a:t>SRO: Dr. Abdelouahab Aitouche</a:t>
            </a:r>
          </a:p>
          <a:p>
            <a:r>
              <a:rPr lang="en-US" sz="1000" b="1" dirty="0">
                <a:solidFill>
                  <a:schemeClr val="tx1">
                    <a:lumMod val="65000"/>
                    <a:lumOff val="35000"/>
                  </a:schemeClr>
                </a:solidFill>
                <a:latin typeface="Lato" panose="020F0502020204030203"/>
                <a:cs typeface="Arial" panose="020B0604020202020204" pitchFamily="34" charset="0"/>
              </a:rPr>
              <a:t>Department of Nutrition and Integrative Physiology, University of Utah</a:t>
            </a:r>
            <a:endParaRPr lang="en-US" dirty="0">
              <a:latin typeface="Lato" panose="020F0502020204030203"/>
            </a:endParaRPr>
          </a:p>
        </p:txBody>
      </p:sp>
      <p:pic>
        <p:nvPicPr>
          <p:cNvPr id="18" name="Picture 17" descr="A person in a red shirt&#10;&#10;Description automatically generated with low confidence">
            <a:extLst>
              <a:ext uri="{FF2B5EF4-FFF2-40B4-BE49-F238E27FC236}">
                <a16:creationId xmlns:a16="http://schemas.microsoft.com/office/drawing/2014/main" id="{114ADAA6-EA40-026D-6579-6C032398DA7A}"/>
              </a:ext>
            </a:extLst>
          </p:cNvPr>
          <p:cNvPicPr>
            <a:picLocks noChangeAspect="1"/>
          </p:cNvPicPr>
          <p:nvPr/>
        </p:nvPicPr>
        <p:blipFill rotWithShape="1">
          <a:blip r:embed="rId5">
            <a:extLst>
              <a:ext uri="{28A0092B-C50C-407E-A947-70E740481C1C}">
                <a14:useLocalDpi xmlns:a14="http://schemas.microsoft.com/office/drawing/2010/main" val="0"/>
              </a:ext>
            </a:extLst>
          </a:blip>
          <a:srcRect l="743" t="110" r="-743" b="28120"/>
          <a:stretch/>
        </p:blipFill>
        <p:spPr>
          <a:xfrm>
            <a:off x="1238918" y="694163"/>
            <a:ext cx="914400" cy="914400"/>
          </a:xfrm>
          <a:prstGeom prst="rect">
            <a:avLst/>
          </a:prstGeom>
        </p:spPr>
      </p:pic>
      <p:pic>
        <p:nvPicPr>
          <p:cNvPr id="21" name="Picture 20" descr="A close-up of a person smiling&#10;&#10;Description automatically generated">
            <a:extLst>
              <a:ext uri="{FF2B5EF4-FFF2-40B4-BE49-F238E27FC236}">
                <a16:creationId xmlns:a16="http://schemas.microsoft.com/office/drawing/2014/main" id="{1AC24746-BB37-E306-3C7E-D84F57C06753}"/>
              </a:ext>
            </a:extLst>
          </p:cNvPr>
          <p:cNvPicPr>
            <a:picLocks noChangeAspect="1"/>
          </p:cNvPicPr>
          <p:nvPr/>
        </p:nvPicPr>
        <p:blipFill rotWithShape="1">
          <a:blip r:embed="rId6">
            <a:extLst>
              <a:ext uri="{28A0092B-C50C-407E-A947-70E740481C1C}">
                <a14:useLocalDpi xmlns:a14="http://schemas.microsoft.com/office/drawing/2010/main" val="0"/>
              </a:ext>
            </a:extLst>
          </a:blip>
          <a:srcRect t="885" b="8661"/>
          <a:stretch/>
        </p:blipFill>
        <p:spPr>
          <a:xfrm>
            <a:off x="1260499" y="3861005"/>
            <a:ext cx="914400" cy="914400"/>
          </a:xfrm>
          <a:prstGeom prst="rect">
            <a:avLst/>
          </a:prstGeom>
        </p:spPr>
      </p:pic>
      <p:pic>
        <p:nvPicPr>
          <p:cNvPr id="24" name="Picture 23" descr="A person smiling for the camera&#10;&#10;Description automatically generated with low confidence">
            <a:extLst>
              <a:ext uri="{FF2B5EF4-FFF2-40B4-BE49-F238E27FC236}">
                <a16:creationId xmlns:a16="http://schemas.microsoft.com/office/drawing/2014/main" id="{94609E92-3CA4-E348-2BF3-2190090D047F}"/>
              </a:ext>
            </a:extLst>
          </p:cNvPr>
          <p:cNvPicPr>
            <a:picLocks noChangeAspect="1"/>
          </p:cNvPicPr>
          <p:nvPr/>
        </p:nvPicPr>
        <p:blipFill rotWithShape="1">
          <a:blip r:embed="rId7">
            <a:extLst>
              <a:ext uri="{28A0092B-C50C-407E-A947-70E740481C1C}">
                <a14:useLocalDpi xmlns:a14="http://schemas.microsoft.com/office/drawing/2010/main" val="0"/>
              </a:ext>
            </a:extLst>
          </a:blip>
          <a:srcRect t="1774" b="31560"/>
          <a:stretch/>
        </p:blipFill>
        <p:spPr>
          <a:xfrm>
            <a:off x="1260499" y="4980289"/>
            <a:ext cx="914400" cy="914400"/>
          </a:xfrm>
          <a:prstGeom prst="rect">
            <a:avLst/>
          </a:prstGeom>
        </p:spPr>
      </p:pic>
      <p:pic>
        <p:nvPicPr>
          <p:cNvPr id="8" name="Picture 7" descr="A person smiling for the camera&#10;&#10;Description automatically generated with medium confidence">
            <a:extLst>
              <a:ext uri="{FF2B5EF4-FFF2-40B4-BE49-F238E27FC236}">
                <a16:creationId xmlns:a16="http://schemas.microsoft.com/office/drawing/2014/main" id="{F6F89B84-5F43-C61C-E281-997825A87EC5}"/>
              </a:ext>
            </a:extLst>
          </p:cNvPr>
          <p:cNvPicPr>
            <a:picLocks noChangeAspect="1"/>
          </p:cNvPicPr>
          <p:nvPr/>
        </p:nvPicPr>
        <p:blipFill rotWithShape="1">
          <a:blip r:embed="rId8">
            <a:extLst>
              <a:ext uri="{28A0092B-C50C-407E-A947-70E740481C1C}">
                <a14:useLocalDpi xmlns:a14="http://schemas.microsoft.com/office/drawing/2010/main" val="0"/>
              </a:ext>
            </a:extLst>
          </a:blip>
          <a:srcRect t="3417" b="14765"/>
          <a:stretch/>
        </p:blipFill>
        <p:spPr>
          <a:xfrm>
            <a:off x="7333753" y="692460"/>
            <a:ext cx="914400" cy="914400"/>
          </a:xfrm>
          <a:prstGeom prst="rect">
            <a:avLst/>
          </a:prstGeom>
        </p:spPr>
      </p:pic>
      <p:pic>
        <p:nvPicPr>
          <p:cNvPr id="13" name="Picture 12" descr="A person smiling for the camera&#10;&#10;Description automatically generated with medium confidence">
            <a:extLst>
              <a:ext uri="{FF2B5EF4-FFF2-40B4-BE49-F238E27FC236}">
                <a16:creationId xmlns:a16="http://schemas.microsoft.com/office/drawing/2014/main" id="{73554141-CA7A-E2AB-F837-3E79E4D9158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333753" y="2835336"/>
            <a:ext cx="914400" cy="914400"/>
          </a:xfrm>
          <a:prstGeom prst="rect">
            <a:avLst/>
          </a:prstGeom>
        </p:spPr>
      </p:pic>
      <p:pic>
        <p:nvPicPr>
          <p:cNvPr id="16" name="Picture 15" descr="A person smiling at the camera&#10;&#10;Description automatically generated with low confidence">
            <a:extLst>
              <a:ext uri="{FF2B5EF4-FFF2-40B4-BE49-F238E27FC236}">
                <a16:creationId xmlns:a16="http://schemas.microsoft.com/office/drawing/2014/main" id="{4C4F539B-A07F-C075-F567-7FEDC0156B0B}"/>
              </a:ext>
            </a:extLst>
          </p:cNvPr>
          <p:cNvPicPr>
            <a:picLocks noChangeAspect="1"/>
          </p:cNvPicPr>
          <p:nvPr/>
        </p:nvPicPr>
        <p:blipFill rotWithShape="1">
          <a:blip r:embed="rId10">
            <a:extLst>
              <a:ext uri="{28A0092B-C50C-407E-A947-70E740481C1C}">
                <a14:useLocalDpi xmlns:a14="http://schemas.microsoft.com/office/drawing/2010/main" val="0"/>
              </a:ext>
            </a:extLst>
          </a:blip>
          <a:srcRect l="811" t="3548" r="-811" b="29785"/>
          <a:stretch/>
        </p:blipFill>
        <p:spPr>
          <a:xfrm>
            <a:off x="7333753" y="3903874"/>
            <a:ext cx="914400" cy="914400"/>
          </a:xfrm>
          <a:prstGeom prst="rect">
            <a:avLst/>
          </a:prstGeom>
        </p:spPr>
      </p:pic>
      <p:sp>
        <p:nvSpPr>
          <p:cNvPr id="19" name="TextBox 18">
            <a:extLst>
              <a:ext uri="{FF2B5EF4-FFF2-40B4-BE49-F238E27FC236}">
                <a16:creationId xmlns:a16="http://schemas.microsoft.com/office/drawing/2014/main" id="{C0BBDEC1-8843-A0B4-B880-407ECC8C32F9}"/>
              </a:ext>
            </a:extLst>
          </p:cNvPr>
          <p:cNvSpPr txBox="1"/>
          <p:nvPr/>
        </p:nvSpPr>
        <p:spPr>
          <a:xfrm>
            <a:off x="8225851" y="4893409"/>
            <a:ext cx="3058036" cy="1323439"/>
          </a:xfrm>
          <a:prstGeom prst="rect">
            <a:avLst/>
          </a:prstGeom>
          <a:noFill/>
        </p:spPr>
        <p:txBody>
          <a:bodyPr wrap="square" rtlCol="0">
            <a:spAutoFit/>
          </a:bodyPr>
          <a:lstStyle/>
          <a:p>
            <a:pPr marL="0" marR="0" lvl="0" indent="0" algn="l" defTabSz="1217162" rtl="0" eaLnBrk="1" fontAlgn="auto" latinLnBrk="0" hangingPunct="1">
              <a:lnSpc>
                <a:spcPct val="100000"/>
              </a:lnSpc>
              <a:spcBef>
                <a:spcPct val="20000"/>
              </a:spcBef>
              <a:spcAft>
                <a:spcPts val="0"/>
              </a:spcAft>
              <a:buClr>
                <a:srgbClr val="719500"/>
              </a:buClr>
              <a:buSzTx/>
              <a:buFont typeface="Arial" pitchFamily="34" charset="0"/>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Lato" panose="020F0502020204030203"/>
                <a:cs typeface="Arial" panose="020B0604020202020204" pitchFamily="34" charset="0"/>
              </a:rPr>
              <a:t>Dr. Terri Wood</a:t>
            </a:r>
          </a:p>
          <a:p>
            <a:r>
              <a:rPr lang="en-US" sz="1000" b="1" dirty="0">
                <a:solidFill>
                  <a:srgbClr val="002060"/>
                </a:solidFill>
                <a:latin typeface="Lato" panose="020F0502020204030203"/>
                <a:cs typeface="Arial" panose="020B0604020202020204" pitchFamily="34" charset="0"/>
              </a:rPr>
              <a:t>Cellular and Molecular Biology of Glia (CMBG)</a:t>
            </a:r>
          </a:p>
          <a:p>
            <a:r>
              <a:rPr lang="en-US" sz="1000" dirty="0">
                <a:solidFill>
                  <a:srgbClr val="002060"/>
                </a:solidFill>
                <a:latin typeface="Lato" panose="020F0502020204030203"/>
                <a:cs typeface="Arial" panose="020B0604020202020204" pitchFamily="34" charset="0"/>
              </a:rPr>
              <a:t>SRO: Dr. Sung-Wook Jang</a:t>
            </a:r>
          </a:p>
          <a:p>
            <a:pPr lvl="0">
              <a:defRPr/>
            </a:pPr>
            <a:r>
              <a:rPr lang="en-US" sz="1000" b="1" dirty="0">
                <a:solidFill>
                  <a:schemeClr val="tx1">
                    <a:lumMod val="65000"/>
                    <a:lumOff val="35000"/>
                  </a:schemeClr>
                </a:solidFill>
                <a:latin typeface="Lato" panose="020F0502020204030203"/>
                <a:cs typeface="Arial" panose="020B0604020202020204" pitchFamily="34" charset="0"/>
              </a:rPr>
              <a:t>Department of Pharmacology, Physiology, and Neuroscience, New Jersey Medical School, Rutgers University</a:t>
            </a:r>
          </a:p>
          <a:p>
            <a:endParaRPr lang="en-US" dirty="0"/>
          </a:p>
        </p:txBody>
      </p:sp>
      <p:pic>
        <p:nvPicPr>
          <p:cNvPr id="22" name="Picture 21" descr="A picture containing person, outdoor, person, smiling&#10;&#10;Description automatically generated">
            <a:extLst>
              <a:ext uri="{FF2B5EF4-FFF2-40B4-BE49-F238E27FC236}">
                <a16:creationId xmlns:a16="http://schemas.microsoft.com/office/drawing/2014/main" id="{6A09901A-9C99-FCE3-FF1F-4B1058AC4BD6}"/>
              </a:ext>
            </a:extLst>
          </p:cNvPr>
          <p:cNvPicPr>
            <a:picLocks noChangeAspect="1"/>
          </p:cNvPicPr>
          <p:nvPr/>
        </p:nvPicPr>
        <p:blipFill rotWithShape="1">
          <a:blip r:embed="rId11">
            <a:extLst>
              <a:ext uri="{28A0092B-C50C-407E-A947-70E740481C1C}">
                <a14:useLocalDpi xmlns:a14="http://schemas.microsoft.com/office/drawing/2010/main" val="0"/>
              </a:ext>
            </a:extLst>
          </a:blip>
          <a:srcRect l="-372" t="1751" r="372" b="14915"/>
          <a:stretch/>
        </p:blipFill>
        <p:spPr>
          <a:xfrm>
            <a:off x="7330083" y="4945301"/>
            <a:ext cx="914400" cy="914400"/>
          </a:xfrm>
          <a:prstGeom prst="rect">
            <a:avLst/>
          </a:prstGeom>
        </p:spPr>
      </p:pic>
      <p:pic>
        <p:nvPicPr>
          <p:cNvPr id="25" name="Picture 24" descr="A close-up of a person smiling&#10;&#10;Description automatically generated">
            <a:extLst>
              <a:ext uri="{FF2B5EF4-FFF2-40B4-BE49-F238E27FC236}">
                <a16:creationId xmlns:a16="http://schemas.microsoft.com/office/drawing/2014/main" id="{0EE13267-F931-35D4-8FB3-30AA6C5C9A39}"/>
              </a:ext>
            </a:extLst>
          </p:cNvPr>
          <p:cNvPicPr>
            <a:picLocks noChangeAspect="1"/>
          </p:cNvPicPr>
          <p:nvPr/>
        </p:nvPicPr>
        <p:blipFill rotWithShape="1">
          <a:blip r:embed="rId12">
            <a:extLst>
              <a:ext uri="{28A0092B-C50C-407E-A947-70E740481C1C}">
                <a14:useLocalDpi xmlns:a14="http://schemas.microsoft.com/office/drawing/2010/main" val="0"/>
              </a:ext>
            </a:extLst>
          </a:blip>
          <a:srcRect t="3246" b="30382"/>
          <a:stretch/>
        </p:blipFill>
        <p:spPr>
          <a:xfrm>
            <a:off x="7333753" y="1778459"/>
            <a:ext cx="914400" cy="914400"/>
          </a:xfrm>
          <a:prstGeom prst="rect">
            <a:avLst/>
          </a:prstGeom>
        </p:spPr>
      </p:pic>
    </p:spTree>
    <p:extLst>
      <p:ext uri="{BB962C8B-B14F-4D97-AF65-F5344CB8AC3E}">
        <p14:creationId xmlns:p14="http://schemas.microsoft.com/office/powerpoint/2010/main" val="78797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Merge 20">
            <a:extLst>
              <a:ext uri="{FF2B5EF4-FFF2-40B4-BE49-F238E27FC236}">
                <a16:creationId xmlns:a16="http://schemas.microsoft.com/office/drawing/2014/main" id="{3011F741-EB74-4CE8-A04F-FC4C8608A45A}"/>
              </a:ext>
            </a:extLst>
          </p:cNvPr>
          <p:cNvSpPr/>
          <p:nvPr/>
        </p:nvSpPr>
        <p:spPr>
          <a:xfrm rot="-5400000">
            <a:off x="4601896" y="4490214"/>
            <a:ext cx="262434" cy="177847"/>
          </a:xfrm>
          <a:prstGeom prst="flowChartMer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1"/>
            <a:endParaRPr lang="en-US">
              <a:solidFill>
                <a:prstClr val="white"/>
              </a:solidFill>
              <a:latin typeface="Arial"/>
            </a:endParaRPr>
          </a:p>
        </p:txBody>
      </p:sp>
      <p:sp>
        <p:nvSpPr>
          <p:cNvPr id="14" name="Rectangle 11">
            <a:extLst>
              <a:ext uri="{FF2B5EF4-FFF2-40B4-BE49-F238E27FC236}">
                <a16:creationId xmlns:a16="http://schemas.microsoft.com/office/drawing/2014/main" id="{212F4CFF-3FEE-4701-8EB3-7F3AFC4ACC7F}"/>
              </a:ext>
            </a:extLst>
          </p:cNvPr>
          <p:cNvSpPr>
            <a:spLocks noGrp="1" noChangeArrowheads="1"/>
          </p:cNvSpPr>
          <p:nvPr>
            <p:ph type="title"/>
          </p:nvPr>
        </p:nvSpPr>
        <p:spPr>
          <a:xfrm>
            <a:off x="106217" y="153279"/>
            <a:ext cx="11979565" cy="762000"/>
          </a:xfrm>
        </p:spPr>
        <p:txBody>
          <a:bodyPr>
            <a:noAutofit/>
          </a:bodyPr>
          <a:lstStyle/>
          <a:p>
            <a:pPr algn="ctr"/>
            <a:r>
              <a:rPr lang="en-US" sz="2300" dirty="0">
                <a:solidFill>
                  <a:schemeClr val="tx1"/>
                </a:solidFill>
              </a:rPr>
              <a:t>The Critical Importance of Peer Review – The Main Driver of NIH Extramural Funding</a:t>
            </a:r>
            <a:br>
              <a:rPr lang="en-US" sz="2300" dirty="0">
                <a:solidFill>
                  <a:srgbClr val="5A6378"/>
                </a:solidFill>
              </a:rPr>
            </a:br>
            <a:r>
              <a:rPr lang="en-US" sz="2300" dirty="0">
                <a:solidFill>
                  <a:srgbClr val="084081"/>
                </a:solidFill>
              </a:rPr>
              <a:t>FY 2022 NIH Budget: $44.9 Billion</a:t>
            </a:r>
            <a:endParaRPr lang="en-US" sz="2800" b="1" dirty="0">
              <a:solidFill>
                <a:srgbClr val="084081"/>
              </a:solidFill>
              <a:latin typeface="Lato" panose="020F0502020204030203"/>
            </a:endParaRPr>
          </a:p>
        </p:txBody>
      </p:sp>
      <p:sp>
        <p:nvSpPr>
          <p:cNvPr id="15" name="Text Box 7">
            <a:extLst>
              <a:ext uri="{FF2B5EF4-FFF2-40B4-BE49-F238E27FC236}">
                <a16:creationId xmlns:a16="http://schemas.microsoft.com/office/drawing/2014/main" id="{A5E7DD24-4371-4FC7-97DE-ABB57B65FECA}"/>
              </a:ext>
            </a:extLst>
          </p:cNvPr>
          <p:cNvSpPr txBox="1">
            <a:spLocks noChangeArrowheads="1"/>
          </p:cNvSpPr>
          <p:nvPr/>
        </p:nvSpPr>
        <p:spPr bwMode="auto">
          <a:xfrm>
            <a:off x="4525924" y="1976621"/>
            <a:ext cx="1676400" cy="64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1" tIns="45681" rIns="91361" bIns="4568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3607"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Spending </a:t>
            </a:r>
            <a:br>
              <a:rPr kumimoji="0" lang="en-US" sz="1800" b="1" i="0" u="none" strike="noStrike" kern="1200" cap="none" spc="0" normalizeH="0" baseline="0" noProof="0" dirty="0">
                <a:ln>
                  <a:noFill/>
                </a:ln>
                <a:solidFill>
                  <a:srgbClr val="FFFFFF"/>
                </a:solidFill>
                <a:effectLst/>
                <a:uLnTx/>
                <a:uFillTx/>
                <a:latin typeface="+mn-lt"/>
                <a:ea typeface="+mn-ea"/>
                <a:cs typeface="+mn-cs"/>
              </a:rPr>
            </a:br>
            <a:r>
              <a:rPr kumimoji="0" lang="en-US" sz="1800" b="1" i="0" u="none" strike="noStrike" kern="1200" cap="none" spc="0" normalizeH="0" baseline="0" noProof="0" dirty="0">
                <a:ln>
                  <a:noFill/>
                </a:ln>
                <a:solidFill>
                  <a:srgbClr val="FFFFFF"/>
                </a:solidFill>
                <a:effectLst/>
                <a:uLnTx/>
                <a:uFillTx/>
                <a:latin typeface="+mn-lt"/>
                <a:ea typeface="+mn-ea"/>
                <a:cs typeface="+mn-cs"/>
              </a:rPr>
              <a:t>at NIH </a:t>
            </a:r>
          </a:p>
        </p:txBody>
      </p:sp>
      <p:sp>
        <p:nvSpPr>
          <p:cNvPr id="16" name="Text Box 6">
            <a:extLst>
              <a:ext uri="{FF2B5EF4-FFF2-40B4-BE49-F238E27FC236}">
                <a16:creationId xmlns:a16="http://schemas.microsoft.com/office/drawing/2014/main" id="{ECC29C29-C10D-4659-8F37-55EC6F7194E5}"/>
              </a:ext>
            </a:extLst>
          </p:cNvPr>
          <p:cNvSpPr txBox="1">
            <a:spLocks noChangeArrowheads="1"/>
          </p:cNvSpPr>
          <p:nvPr/>
        </p:nvSpPr>
        <p:spPr bwMode="auto">
          <a:xfrm>
            <a:off x="4671786" y="3273392"/>
            <a:ext cx="2743200" cy="133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1" tIns="45681" rIns="91361" bIns="4568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3607" rtl="0" eaLnBrk="0" fontAlgn="auto" latinLnBrk="0" hangingPunct="0">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mn-lt"/>
              <a:ea typeface="+mn-ea"/>
              <a:cs typeface="+mn-cs"/>
            </a:endParaRPr>
          </a:p>
          <a:p>
            <a:pPr marL="0" marR="0" lvl="0" indent="0" algn="ctr" defTabSz="913607"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~80.9% Extramural  Spending Outside NIH (~$36.8B)</a:t>
            </a:r>
            <a:endParaRPr kumimoji="0" lang="en-US" sz="1800" b="1" i="1" u="none" strike="noStrike" kern="1200" cap="none" spc="0" normalizeH="0" baseline="0" noProof="0" dirty="0">
              <a:ln>
                <a:noFill/>
              </a:ln>
              <a:solidFill>
                <a:srgbClr val="FFFFFF"/>
              </a:solidFill>
              <a:effectLst/>
              <a:uLnTx/>
              <a:uFillTx/>
              <a:latin typeface="+mn-lt"/>
              <a:ea typeface="+mn-ea"/>
              <a:cs typeface="+mn-cs"/>
            </a:endParaRPr>
          </a:p>
        </p:txBody>
      </p:sp>
      <p:sp>
        <p:nvSpPr>
          <p:cNvPr id="17" name="Rectangular Callout 9">
            <a:extLst>
              <a:ext uri="{FF2B5EF4-FFF2-40B4-BE49-F238E27FC236}">
                <a16:creationId xmlns:a16="http://schemas.microsoft.com/office/drawing/2014/main" id="{43DE06DB-3B47-45FC-A36D-4420CE5D58F7}"/>
              </a:ext>
            </a:extLst>
          </p:cNvPr>
          <p:cNvSpPr/>
          <p:nvPr/>
        </p:nvSpPr>
        <p:spPr>
          <a:xfrm>
            <a:off x="361986" y="1156747"/>
            <a:ext cx="3587957" cy="762000"/>
          </a:xfrm>
          <a:prstGeom prst="wedgeRectCallout">
            <a:avLst>
              <a:gd name="adj1" fmla="val 74955"/>
              <a:gd name="adj2" fmla="val 67428"/>
            </a:avLst>
          </a:prstGeom>
          <a:solidFill>
            <a:srgbClr val="346094"/>
          </a:solidFill>
          <a:ln w="6350">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marL="231572" marR="0" lvl="0" indent="-231572" algn="l" defTabSz="913607" rtl="0" eaLnBrk="1" fontAlgn="auto" latinLnBrk="0" hangingPunct="1">
              <a:lnSpc>
                <a:spcPct val="100000"/>
              </a:lnSpc>
              <a:spcBef>
                <a:spcPct val="0"/>
              </a:spcBef>
              <a:spcAft>
                <a:spcPts val="0"/>
              </a:spcAft>
              <a:buClr>
                <a:prstClr val="white"/>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ea typeface="+mn-ea"/>
                <a:cs typeface="+mn-cs"/>
              </a:rPr>
              <a:t>Intramural Research </a:t>
            </a:r>
          </a:p>
          <a:p>
            <a:pPr marL="231572" marR="0" lvl="0" indent="-231572" algn="l" defTabSz="913607" rtl="0" eaLnBrk="1" fontAlgn="auto" latinLnBrk="0" hangingPunct="1">
              <a:lnSpc>
                <a:spcPct val="100000"/>
              </a:lnSpc>
              <a:spcBef>
                <a:spcPct val="0"/>
              </a:spcBef>
              <a:spcAft>
                <a:spcPts val="0"/>
              </a:spcAft>
              <a:buClr>
                <a:prstClr val="white"/>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ea typeface="+mn-ea"/>
                <a:cs typeface="+mn-cs"/>
              </a:rPr>
              <a:t>Research Management &amp; Support and Other</a:t>
            </a:r>
          </a:p>
        </p:txBody>
      </p:sp>
      <p:sp>
        <p:nvSpPr>
          <p:cNvPr id="24" name="Rectangular Callout 9">
            <a:extLst>
              <a:ext uri="{FF2B5EF4-FFF2-40B4-BE49-F238E27FC236}">
                <a16:creationId xmlns:a16="http://schemas.microsoft.com/office/drawing/2014/main" id="{EAC83CE1-7E43-4D82-AA5B-EA69DDD67502}"/>
              </a:ext>
            </a:extLst>
          </p:cNvPr>
          <p:cNvSpPr/>
          <p:nvPr/>
        </p:nvSpPr>
        <p:spPr>
          <a:xfrm>
            <a:off x="8441818" y="3876623"/>
            <a:ext cx="3558746" cy="927926"/>
          </a:xfrm>
          <a:prstGeom prst="wedgeRectCallout">
            <a:avLst>
              <a:gd name="adj1" fmla="val -70317"/>
              <a:gd name="adj2" fmla="val -55313"/>
            </a:avLst>
          </a:prstGeom>
          <a:solidFill>
            <a:schemeClr val="bg2">
              <a:lumMod val="50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marL="285750" marR="0" lvl="0" indent="-285750" algn="l" defTabSz="913607" rtl="0" eaLnBrk="1" fontAlgn="auto" latinLnBrk="0" hangingPunct="1">
              <a:lnSpc>
                <a:spcPct val="100000"/>
              </a:lnSpc>
              <a:spcBef>
                <a:spcPct val="0"/>
              </a:spcBef>
              <a:spcAft>
                <a:spcPts val="0"/>
              </a:spcAft>
              <a:buClr>
                <a:srgbClr val="60B5CC">
                  <a:lumMod val="20000"/>
                  <a:lumOff val="80000"/>
                </a:srgbClr>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ea typeface="+mn-ea"/>
                <a:cs typeface="+mn-cs"/>
              </a:rPr>
              <a:t>Supports over 300,000 Scientists &amp; Research Personnel</a:t>
            </a:r>
          </a:p>
          <a:p>
            <a:pPr marL="285750" marR="0" lvl="0" indent="-285750" algn="l" defTabSz="913607" rtl="0" eaLnBrk="1" fontAlgn="auto" latinLnBrk="0" hangingPunct="1">
              <a:lnSpc>
                <a:spcPct val="100000"/>
              </a:lnSpc>
              <a:spcBef>
                <a:spcPct val="0"/>
              </a:spcBef>
              <a:spcAft>
                <a:spcPts val="0"/>
              </a:spcAft>
              <a:buClr>
                <a:srgbClr val="60B5CC">
                  <a:lumMod val="20000"/>
                  <a:lumOff val="80000"/>
                </a:srgbClr>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ea typeface="+mn-ea"/>
                <a:cs typeface="+mn-cs"/>
              </a:rPr>
              <a:t>Supports over 2,500 Institutions</a:t>
            </a:r>
          </a:p>
        </p:txBody>
      </p:sp>
      <p:sp>
        <p:nvSpPr>
          <p:cNvPr id="25" name="TextBox 24">
            <a:extLst>
              <a:ext uri="{FF2B5EF4-FFF2-40B4-BE49-F238E27FC236}">
                <a16:creationId xmlns:a16="http://schemas.microsoft.com/office/drawing/2014/main" id="{4C89F73E-CDFD-440B-80ED-0D59222F0A41}"/>
              </a:ext>
            </a:extLst>
          </p:cNvPr>
          <p:cNvSpPr txBox="1"/>
          <p:nvPr/>
        </p:nvSpPr>
        <p:spPr bwMode="auto">
          <a:xfrm>
            <a:off x="496098" y="5603829"/>
            <a:ext cx="11232606" cy="394063"/>
          </a:xfrm>
          <a:prstGeom prst="rect">
            <a:avLst/>
          </a:prstGeom>
          <a:noFill/>
          <a:ln>
            <a:noFill/>
          </a:ln>
        </p:spPr>
        <p:txBody>
          <a:bodyPr wrap="square" lIns="85433" tIns="42726" rIns="85433" bIns="42726" rtlCol="0">
            <a:spAutoFit/>
          </a:bodyPr>
          <a:lstStyle/>
          <a:p>
            <a:pPr algn="ctr" eaLnBrk="1" hangingPunct="1">
              <a:spcBef>
                <a:spcPct val="50000"/>
              </a:spcBef>
            </a:pPr>
            <a:r>
              <a:rPr lang="en-US" sz="2000" b="1" dirty="0">
                <a:solidFill>
                  <a:schemeClr val="tx1">
                    <a:lumMod val="95000"/>
                    <a:lumOff val="5000"/>
                  </a:schemeClr>
                </a:solidFill>
              </a:rPr>
              <a:t>CSR reviews &gt;76% of all applications for NIH extramural funding (~ 61,000 per year)</a:t>
            </a:r>
          </a:p>
        </p:txBody>
      </p:sp>
      <p:graphicFrame>
        <p:nvGraphicFramePr>
          <p:cNvPr id="3" name="Chart 2">
            <a:extLst>
              <a:ext uri="{FF2B5EF4-FFF2-40B4-BE49-F238E27FC236}">
                <a16:creationId xmlns:a16="http://schemas.microsoft.com/office/drawing/2014/main" id="{EA0D8547-4499-61C1-C1B9-765DFF85A590}"/>
              </a:ext>
            </a:extLst>
          </p:cNvPr>
          <p:cNvGraphicFramePr>
            <a:graphicFrameLocks noChangeAspect="1"/>
          </p:cNvGraphicFramePr>
          <p:nvPr/>
        </p:nvGraphicFramePr>
        <p:xfrm>
          <a:off x="2766786" y="1412134"/>
          <a:ext cx="65532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163023C2-B7D0-5A10-8EE0-C5231BCDF9B4}"/>
              </a:ext>
            </a:extLst>
          </p:cNvPr>
          <p:cNvSpPr txBox="1">
            <a:spLocks noChangeArrowheads="1"/>
          </p:cNvSpPr>
          <p:nvPr/>
        </p:nvSpPr>
        <p:spPr bwMode="auto">
          <a:xfrm>
            <a:off x="4525924" y="2177555"/>
            <a:ext cx="1676400" cy="64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1" tIns="45681" rIns="91361" bIns="4568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3607"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Spending </a:t>
            </a:r>
            <a:br>
              <a:rPr kumimoji="0" lang="en-US" sz="1800" b="1" i="0" u="none" strike="noStrike" kern="1200" cap="none" spc="0" normalizeH="0" baseline="0" noProof="0" dirty="0">
                <a:ln>
                  <a:noFill/>
                </a:ln>
                <a:solidFill>
                  <a:srgbClr val="FFFFFF"/>
                </a:solidFill>
                <a:effectLst/>
                <a:uLnTx/>
                <a:uFillTx/>
                <a:latin typeface="+mn-lt"/>
                <a:ea typeface="+mn-ea"/>
                <a:cs typeface="+mn-cs"/>
              </a:rPr>
            </a:br>
            <a:r>
              <a:rPr kumimoji="0" lang="en-US" sz="1800" b="1" i="0" u="none" strike="noStrike" kern="1200" cap="none" spc="0" normalizeH="0" baseline="0" noProof="0" dirty="0">
                <a:ln>
                  <a:noFill/>
                </a:ln>
                <a:solidFill>
                  <a:srgbClr val="FFFFFF"/>
                </a:solidFill>
                <a:effectLst/>
                <a:uLnTx/>
                <a:uFillTx/>
                <a:latin typeface="+mn-lt"/>
                <a:ea typeface="+mn-ea"/>
                <a:cs typeface="+mn-cs"/>
              </a:rPr>
              <a:t>at NIH </a:t>
            </a:r>
          </a:p>
        </p:txBody>
      </p:sp>
      <p:sp>
        <p:nvSpPr>
          <p:cNvPr id="5" name="Text Box 6">
            <a:extLst>
              <a:ext uri="{FF2B5EF4-FFF2-40B4-BE49-F238E27FC236}">
                <a16:creationId xmlns:a16="http://schemas.microsoft.com/office/drawing/2014/main" id="{445F8FE6-9CFD-7719-F67C-8C9B31E0C085}"/>
              </a:ext>
            </a:extLst>
          </p:cNvPr>
          <p:cNvSpPr txBox="1">
            <a:spLocks noChangeArrowheads="1"/>
          </p:cNvSpPr>
          <p:nvPr/>
        </p:nvSpPr>
        <p:spPr bwMode="auto">
          <a:xfrm>
            <a:off x="4822037" y="3371606"/>
            <a:ext cx="2743200" cy="133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1" tIns="45681" rIns="91361" bIns="4568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3607" rtl="0" eaLnBrk="0" fontAlgn="auto" latinLnBrk="0" hangingPunct="0">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mn-lt"/>
              <a:ea typeface="+mn-ea"/>
              <a:cs typeface="+mn-cs"/>
            </a:endParaRPr>
          </a:p>
          <a:p>
            <a:pPr marL="0" marR="0" lvl="0" indent="0" algn="ctr" defTabSz="913607"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~80.3% Extramural  Spending Outside NIH (~$36B)</a:t>
            </a:r>
            <a:endParaRPr kumimoji="0" lang="en-US" sz="1800" b="1" i="1"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8937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189271E-A6E0-41EA-93A6-F91FB849E321}"/>
              </a:ext>
            </a:extLst>
          </p:cNvPr>
          <p:cNvSpPr>
            <a:spLocks noGrp="1"/>
          </p:cNvSpPr>
          <p:nvPr>
            <p:ph type="title"/>
          </p:nvPr>
        </p:nvSpPr>
        <p:spPr>
          <a:xfrm>
            <a:off x="609600" y="188609"/>
            <a:ext cx="10972800" cy="762000"/>
          </a:xfrm>
        </p:spPr>
        <p:txBody>
          <a:bodyPr>
            <a:normAutofit/>
          </a:bodyPr>
          <a:lstStyle/>
          <a:p>
            <a:pPr algn="ctr"/>
            <a:r>
              <a:rPr lang="en-US" sz="3200" dirty="0">
                <a:solidFill>
                  <a:schemeClr val="tx1"/>
                </a:solidFill>
              </a:rPr>
              <a:t>CSR’s Mission </a:t>
            </a:r>
          </a:p>
        </p:txBody>
      </p:sp>
      <p:sp>
        <p:nvSpPr>
          <p:cNvPr id="19" name="Rectangle 18">
            <a:extLst>
              <a:ext uri="{FF2B5EF4-FFF2-40B4-BE49-F238E27FC236}">
                <a16:creationId xmlns:a16="http://schemas.microsoft.com/office/drawing/2014/main" id="{C3D5B272-998F-4396-AA75-80B1D60FB459}"/>
              </a:ext>
            </a:extLst>
          </p:cNvPr>
          <p:cNvSpPr/>
          <p:nvPr/>
        </p:nvSpPr>
        <p:spPr>
          <a:xfrm>
            <a:off x="1782260" y="1402691"/>
            <a:ext cx="3110869" cy="2546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1"/>
            <a:endParaRPr lang="en-US">
              <a:solidFill>
                <a:prstClr val="white"/>
              </a:solidFill>
              <a:latin typeface="Arial"/>
            </a:endParaRPr>
          </a:p>
        </p:txBody>
      </p:sp>
      <p:sp>
        <p:nvSpPr>
          <p:cNvPr id="20" name="Rectangle 19">
            <a:extLst>
              <a:ext uri="{FF2B5EF4-FFF2-40B4-BE49-F238E27FC236}">
                <a16:creationId xmlns:a16="http://schemas.microsoft.com/office/drawing/2014/main" id="{6200DD89-1A20-4A0B-8F17-4B2DBB02CD11}"/>
              </a:ext>
            </a:extLst>
          </p:cNvPr>
          <p:cNvSpPr/>
          <p:nvPr/>
        </p:nvSpPr>
        <p:spPr>
          <a:xfrm>
            <a:off x="4893568" y="1402691"/>
            <a:ext cx="5629477" cy="25468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1"/>
            <a:endParaRPr lang="en-US">
              <a:solidFill>
                <a:prstClr val="white"/>
              </a:solidFill>
              <a:latin typeface="Arial"/>
            </a:endParaRPr>
          </a:p>
        </p:txBody>
      </p:sp>
      <p:sp>
        <p:nvSpPr>
          <p:cNvPr id="22" name="Content Placeholder 2">
            <a:extLst>
              <a:ext uri="{FF2B5EF4-FFF2-40B4-BE49-F238E27FC236}">
                <a16:creationId xmlns:a16="http://schemas.microsoft.com/office/drawing/2014/main" id="{660DF7FD-1A90-44CE-819F-30D0B00296CE}"/>
              </a:ext>
            </a:extLst>
          </p:cNvPr>
          <p:cNvSpPr>
            <a:spLocks noGrp="1"/>
          </p:cNvSpPr>
          <p:nvPr>
            <p:ph idx="1"/>
          </p:nvPr>
        </p:nvSpPr>
        <p:spPr>
          <a:xfrm>
            <a:off x="5026754" y="1627402"/>
            <a:ext cx="5495852" cy="1989438"/>
          </a:xfrm>
        </p:spPr>
        <p:txBody>
          <a:bodyPr>
            <a:normAutofit/>
          </a:bodyPr>
          <a:lstStyle/>
          <a:p>
            <a:pPr marL="0" indent="0">
              <a:buNone/>
            </a:pPr>
            <a:r>
              <a:rPr lang="en-US" sz="2400" dirty="0">
                <a:solidFill>
                  <a:schemeClr val="bg1"/>
                </a:solidFill>
                <a:latin typeface="+mn-lt"/>
              </a:rPr>
              <a:t>To ensure that NIH grant applications receive fair, independent, expert, and timely scientific reviews - free from inappropriate influences - so NIH can fund the most promising research.  </a:t>
            </a:r>
          </a:p>
          <a:p>
            <a:pPr marL="0" indent="0">
              <a:buNone/>
            </a:pPr>
            <a:endParaRPr lang="en-US" sz="2400" dirty="0">
              <a:solidFill>
                <a:schemeClr val="bg1"/>
              </a:solidFill>
              <a:latin typeface="+mn-lt"/>
            </a:endParaRPr>
          </a:p>
        </p:txBody>
      </p:sp>
      <p:pic>
        <p:nvPicPr>
          <p:cNvPr id="23" name="Picture 22">
            <a:extLst>
              <a:ext uri="{FF2B5EF4-FFF2-40B4-BE49-F238E27FC236}">
                <a16:creationId xmlns:a16="http://schemas.microsoft.com/office/drawing/2014/main" id="{14036955-5FE6-4894-B4FC-DDF11290D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259" y="1331526"/>
            <a:ext cx="2929883" cy="2536387"/>
          </a:xfrm>
          <a:prstGeom prst="rect">
            <a:avLst/>
          </a:prstGeom>
        </p:spPr>
      </p:pic>
      <p:sp>
        <p:nvSpPr>
          <p:cNvPr id="2" name="TextBox 1">
            <a:extLst>
              <a:ext uri="{FF2B5EF4-FFF2-40B4-BE49-F238E27FC236}">
                <a16:creationId xmlns:a16="http://schemas.microsoft.com/office/drawing/2014/main" id="{C6E62D5D-5171-4998-9DE6-B44760FA500A}"/>
              </a:ext>
            </a:extLst>
          </p:cNvPr>
          <p:cNvSpPr txBox="1"/>
          <p:nvPr/>
        </p:nvSpPr>
        <p:spPr bwMode="auto">
          <a:xfrm>
            <a:off x="499723" y="4401598"/>
            <a:ext cx="11460629" cy="701840"/>
          </a:xfrm>
          <a:prstGeom prst="rect">
            <a:avLst/>
          </a:prstGeom>
          <a:noFill/>
          <a:ln>
            <a:noFill/>
          </a:ln>
        </p:spPr>
        <p:txBody>
          <a:bodyPr wrap="square" lIns="85433" tIns="42726" rIns="85433" bIns="42726" rtlCol="0">
            <a:spAutoFit/>
          </a:bodyPr>
          <a:lstStyle/>
          <a:p>
            <a:pPr eaLnBrk="1" hangingPunct="1">
              <a:spcBef>
                <a:spcPct val="50000"/>
              </a:spcBef>
            </a:pPr>
            <a:r>
              <a:rPr lang="en-US" sz="2000" b="1" dirty="0">
                <a:solidFill>
                  <a:srgbClr val="084081"/>
                </a:solidFill>
              </a:rPr>
              <a:t>Achieved through the invaluable contributions of over 19,000 volunteer reviewers every year, in over 1200 review meetings!</a:t>
            </a:r>
          </a:p>
        </p:txBody>
      </p:sp>
    </p:spTree>
    <p:extLst>
      <p:ext uri="{BB962C8B-B14F-4D97-AF65-F5344CB8AC3E}">
        <p14:creationId xmlns:p14="http://schemas.microsoft.com/office/powerpoint/2010/main" val="4694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189271E-A6E0-41EA-93A6-F91FB849E321}"/>
              </a:ext>
            </a:extLst>
          </p:cNvPr>
          <p:cNvSpPr>
            <a:spLocks noGrp="1"/>
          </p:cNvSpPr>
          <p:nvPr>
            <p:ph type="title"/>
          </p:nvPr>
        </p:nvSpPr>
        <p:spPr>
          <a:xfrm>
            <a:off x="609600" y="43512"/>
            <a:ext cx="10972800" cy="762000"/>
          </a:xfrm>
        </p:spPr>
        <p:txBody>
          <a:bodyPr>
            <a:normAutofit fontScale="90000"/>
          </a:bodyPr>
          <a:lstStyle/>
          <a:p>
            <a:pPr algn="ctr"/>
            <a:r>
              <a:rPr lang="en-US" sz="3200" dirty="0">
                <a:solidFill>
                  <a:schemeClr val="tx1"/>
                </a:solidFill>
              </a:rPr>
              <a:t>Fairness of the review process is fundamental to the mission</a:t>
            </a:r>
          </a:p>
        </p:txBody>
      </p:sp>
      <p:sp>
        <p:nvSpPr>
          <p:cNvPr id="2" name="TextBox 1">
            <a:extLst>
              <a:ext uri="{FF2B5EF4-FFF2-40B4-BE49-F238E27FC236}">
                <a16:creationId xmlns:a16="http://schemas.microsoft.com/office/drawing/2014/main" id="{D97E0F73-73E3-4B32-AFBA-7EBFF06954CD}"/>
              </a:ext>
            </a:extLst>
          </p:cNvPr>
          <p:cNvSpPr txBox="1"/>
          <p:nvPr/>
        </p:nvSpPr>
        <p:spPr bwMode="auto">
          <a:xfrm>
            <a:off x="289719" y="4390213"/>
            <a:ext cx="11991703" cy="917283"/>
          </a:xfrm>
          <a:prstGeom prst="rect">
            <a:avLst/>
          </a:prstGeom>
          <a:noFill/>
          <a:ln>
            <a:noFill/>
          </a:ln>
        </p:spPr>
        <p:txBody>
          <a:bodyPr wrap="square" lIns="85433" tIns="42726" rIns="85433" bIns="42726" rtlCol="0">
            <a:spAutoFit/>
          </a:bodyPr>
          <a:lstStyle/>
          <a:p>
            <a:pPr eaLnBrk="1" hangingPunct="1">
              <a:spcBef>
                <a:spcPct val="50000"/>
              </a:spcBef>
            </a:pPr>
            <a:r>
              <a:rPr lang="en-US" b="1" dirty="0">
                <a:solidFill>
                  <a:srgbClr val="084081"/>
                </a:solidFill>
              </a:rPr>
              <a:t>Unfairness or bias in the peer review process – i.e. the influence of </a:t>
            </a:r>
            <a:r>
              <a:rPr lang="en-US" b="1" u="sng" dirty="0">
                <a:solidFill>
                  <a:srgbClr val="084081"/>
                </a:solidFill>
              </a:rPr>
              <a:t>anything</a:t>
            </a:r>
            <a:r>
              <a:rPr lang="en-US" b="1" dirty="0">
                <a:solidFill>
                  <a:srgbClr val="084081"/>
                </a:solidFill>
              </a:rPr>
              <a:t> outside of the review criteria -- has a direct impact on the study section’s influence and its ability to identify the strongest, most meritorious science. </a:t>
            </a:r>
          </a:p>
        </p:txBody>
      </p:sp>
      <p:sp>
        <p:nvSpPr>
          <p:cNvPr id="5" name="Rectangle 4">
            <a:extLst>
              <a:ext uri="{FF2B5EF4-FFF2-40B4-BE49-F238E27FC236}">
                <a16:creationId xmlns:a16="http://schemas.microsoft.com/office/drawing/2014/main" id="{4731DBD5-02EC-EB0A-AA2C-3378DA49BD7A}"/>
              </a:ext>
            </a:extLst>
          </p:cNvPr>
          <p:cNvSpPr/>
          <p:nvPr/>
        </p:nvSpPr>
        <p:spPr>
          <a:xfrm>
            <a:off x="1782260" y="1402691"/>
            <a:ext cx="3110869" cy="2546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1"/>
            <a:endParaRPr lang="en-US">
              <a:solidFill>
                <a:prstClr val="white"/>
              </a:solidFill>
              <a:latin typeface="Arial"/>
            </a:endParaRPr>
          </a:p>
        </p:txBody>
      </p:sp>
      <p:sp>
        <p:nvSpPr>
          <p:cNvPr id="6" name="Rectangle 5">
            <a:extLst>
              <a:ext uri="{FF2B5EF4-FFF2-40B4-BE49-F238E27FC236}">
                <a16:creationId xmlns:a16="http://schemas.microsoft.com/office/drawing/2014/main" id="{F50A7ED3-2FE6-3514-3FF8-8AABD9D1F2BB}"/>
              </a:ext>
            </a:extLst>
          </p:cNvPr>
          <p:cNvSpPr/>
          <p:nvPr/>
        </p:nvSpPr>
        <p:spPr>
          <a:xfrm>
            <a:off x="4893568" y="1402691"/>
            <a:ext cx="5629477" cy="25468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1"/>
            <a:endParaRPr lang="en-US">
              <a:solidFill>
                <a:prstClr val="white"/>
              </a:solidFill>
              <a:latin typeface="Arial"/>
            </a:endParaRPr>
          </a:p>
        </p:txBody>
      </p:sp>
      <p:sp>
        <p:nvSpPr>
          <p:cNvPr id="7" name="Content Placeholder 2">
            <a:extLst>
              <a:ext uri="{FF2B5EF4-FFF2-40B4-BE49-F238E27FC236}">
                <a16:creationId xmlns:a16="http://schemas.microsoft.com/office/drawing/2014/main" id="{50CCF639-9CB8-E758-31AB-7FFE07157EFC}"/>
              </a:ext>
            </a:extLst>
          </p:cNvPr>
          <p:cNvSpPr>
            <a:spLocks noGrp="1"/>
          </p:cNvSpPr>
          <p:nvPr>
            <p:ph idx="1"/>
          </p:nvPr>
        </p:nvSpPr>
        <p:spPr>
          <a:xfrm>
            <a:off x="5026754" y="1627402"/>
            <a:ext cx="5495852" cy="1989438"/>
          </a:xfrm>
        </p:spPr>
        <p:txBody>
          <a:bodyPr>
            <a:normAutofit/>
          </a:bodyPr>
          <a:lstStyle/>
          <a:p>
            <a:pPr marL="0" indent="0">
              <a:buNone/>
            </a:pPr>
            <a:r>
              <a:rPr lang="en-US" sz="2400" dirty="0">
                <a:solidFill>
                  <a:schemeClr val="bg1"/>
                </a:solidFill>
                <a:latin typeface="+mn-lt"/>
              </a:rPr>
              <a:t>To ensure that NIH grant applications receive </a:t>
            </a:r>
            <a:r>
              <a:rPr lang="en-US" sz="2400" b="1" dirty="0">
                <a:solidFill>
                  <a:srgbClr val="FFFF00"/>
                </a:solidFill>
                <a:latin typeface="+mn-lt"/>
              </a:rPr>
              <a:t>fair</a:t>
            </a:r>
            <a:r>
              <a:rPr lang="en-US" sz="2400" dirty="0">
                <a:solidFill>
                  <a:schemeClr val="bg1"/>
                </a:solidFill>
                <a:latin typeface="+mn-lt"/>
              </a:rPr>
              <a:t>, independent, expert, and timely scientific reviews - </a:t>
            </a:r>
            <a:r>
              <a:rPr lang="en-US" sz="2400" b="1" dirty="0">
                <a:solidFill>
                  <a:srgbClr val="FFFF00"/>
                </a:solidFill>
                <a:latin typeface="+mn-lt"/>
              </a:rPr>
              <a:t>free from inappropriate influences</a:t>
            </a:r>
            <a:r>
              <a:rPr lang="en-US" sz="2400" dirty="0">
                <a:solidFill>
                  <a:schemeClr val="bg1"/>
                </a:solidFill>
                <a:latin typeface="+mn-lt"/>
              </a:rPr>
              <a:t> - so NIH can fund the most promising research.  </a:t>
            </a:r>
          </a:p>
          <a:p>
            <a:pPr marL="0" indent="0">
              <a:buNone/>
            </a:pPr>
            <a:endParaRPr lang="en-US" sz="2400" dirty="0">
              <a:solidFill>
                <a:schemeClr val="bg1"/>
              </a:solidFill>
              <a:latin typeface="+mn-lt"/>
            </a:endParaRPr>
          </a:p>
        </p:txBody>
      </p:sp>
      <p:pic>
        <p:nvPicPr>
          <p:cNvPr id="8" name="Picture 7">
            <a:extLst>
              <a:ext uri="{FF2B5EF4-FFF2-40B4-BE49-F238E27FC236}">
                <a16:creationId xmlns:a16="http://schemas.microsoft.com/office/drawing/2014/main" id="{E173EAA8-A22A-62AE-AFC1-A961E38AB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259" y="1331526"/>
            <a:ext cx="2929883" cy="2536387"/>
          </a:xfrm>
          <a:prstGeom prst="rect">
            <a:avLst/>
          </a:prstGeom>
        </p:spPr>
      </p:pic>
    </p:spTree>
    <p:extLst>
      <p:ext uri="{BB962C8B-B14F-4D97-AF65-F5344CB8AC3E}">
        <p14:creationId xmlns:p14="http://schemas.microsoft.com/office/powerpoint/2010/main" val="30933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189271E-A6E0-41EA-93A6-F91FB849E321}"/>
              </a:ext>
            </a:extLst>
          </p:cNvPr>
          <p:cNvSpPr>
            <a:spLocks noGrp="1"/>
          </p:cNvSpPr>
          <p:nvPr>
            <p:ph type="title"/>
          </p:nvPr>
        </p:nvSpPr>
        <p:spPr>
          <a:xfrm>
            <a:off x="609600" y="188609"/>
            <a:ext cx="10972800" cy="762000"/>
          </a:xfrm>
        </p:spPr>
        <p:txBody>
          <a:bodyPr>
            <a:normAutofit fontScale="90000"/>
          </a:bodyPr>
          <a:lstStyle/>
          <a:p>
            <a:pPr algn="ctr"/>
            <a:r>
              <a:rPr lang="en-US" sz="3200" dirty="0">
                <a:solidFill>
                  <a:schemeClr val="tx1"/>
                </a:solidFill>
              </a:rPr>
              <a:t>Integrity of the review process is fundamental to the mission</a:t>
            </a:r>
          </a:p>
        </p:txBody>
      </p:sp>
      <p:sp>
        <p:nvSpPr>
          <p:cNvPr id="10" name="TextBox 9">
            <a:extLst>
              <a:ext uri="{FF2B5EF4-FFF2-40B4-BE49-F238E27FC236}">
                <a16:creationId xmlns:a16="http://schemas.microsoft.com/office/drawing/2014/main" id="{BE53EE1A-96F3-43DE-9EE7-78F714E5CA34}"/>
              </a:ext>
            </a:extLst>
          </p:cNvPr>
          <p:cNvSpPr txBox="1"/>
          <p:nvPr/>
        </p:nvSpPr>
        <p:spPr bwMode="auto">
          <a:xfrm>
            <a:off x="215592" y="4401598"/>
            <a:ext cx="11976408" cy="640284"/>
          </a:xfrm>
          <a:prstGeom prst="rect">
            <a:avLst/>
          </a:prstGeom>
          <a:noFill/>
          <a:ln>
            <a:noFill/>
          </a:ln>
        </p:spPr>
        <p:txBody>
          <a:bodyPr wrap="square" lIns="85433" tIns="42726" rIns="85433" bIns="42726" rtlCol="0">
            <a:spAutoFit/>
          </a:bodyPr>
          <a:lstStyle/>
          <a:p>
            <a:pPr algn="ctr" eaLnBrk="1" hangingPunct="1">
              <a:spcBef>
                <a:spcPct val="50000"/>
              </a:spcBef>
            </a:pPr>
            <a:r>
              <a:rPr lang="en-US" b="1" dirty="0">
                <a:solidFill>
                  <a:srgbClr val="084081"/>
                </a:solidFill>
              </a:rPr>
              <a:t>Violating the integrity or confidentiality of the peer review process undermines and diminishes the work of the study section in identifying the strongest, most innovative science in the field. </a:t>
            </a:r>
          </a:p>
        </p:txBody>
      </p:sp>
      <p:sp>
        <p:nvSpPr>
          <p:cNvPr id="4" name="Rectangle 3">
            <a:extLst>
              <a:ext uri="{FF2B5EF4-FFF2-40B4-BE49-F238E27FC236}">
                <a16:creationId xmlns:a16="http://schemas.microsoft.com/office/drawing/2014/main" id="{A3D638F1-9639-CD5C-54AF-5BA330155940}"/>
              </a:ext>
            </a:extLst>
          </p:cNvPr>
          <p:cNvSpPr/>
          <p:nvPr/>
        </p:nvSpPr>
        <p:spPr>
          <a:xfrm>
            <a:off x="1782260" y="1402691"/>
            <a:ext cx="3110869" cy="2546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1"/>
            <a:endParaRPr lang="en-US">
              <a:solidFill>
                <a:prstClr val="white"/>
              </a:solidFill>
              <a:latin typeface="Arial"/>
            </a:endParaRPr>
          </a:p>
        </p:txBody>
      </p:sp>
      <p:sp>
        <p:nvSpPr>
          <p:cNvPr id="5" name="Rectangle 4">
            <a:extLst>
              <a:ext uri="{FF2B5EF4-FFF2-40B4-BE49-F238E27FC236}">
                <a16:creationId xmlns:a16="http://schemas.microsoft.com/office/drawing/2014/main" id="{7B794DB5-17C6-C155-82DA-BE9356944283}"/>
              </a:ext>
            </a:extLst>
          </p:cNvPr>
          <p:cNvSpPr/>
          <p:nvPr/>
        </p:nvSpPr>
        <p:spPr>
          <a:xfrm>
            <a:off x="4893568" y="1402691"/>
            <a:ext cx="5629477" cy="25468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1"/>
            <a:endParaRPr lang="en-US">
              <a:solidFill>
                <a:prstClr val="white"/>
              </a:solidFill>
              <a:latin typeface="Arial"/>
            </a:endParaRPr>
          </a:p>
        </p:txBody>
      </p:sp>
      <p:sp>
        <p:nvSpPr>
          <p:cNvPr id="6" name="Content Placeholder 2">
            <a:extLst>
              <a:ext uri="{FF2B5EF4-FFF2-40B4-BE49-F238E27FC236}">
                <a16:creationId xmlns:a16="http://schemas.microsoft.com/office/drawing/2014/main" id="{E4CBA4E6-5F14-572B-66DA-50271D8546C2}"/>
              </a:ext>
            </a:extLst>
          </p:cNvPr>
          <p:cNvSpPr>
            <a:spLocks noGrp="1"/>
          </p:cNvSpPr>
          <p:nvPr>
            <p:ph idx="1"/>
          </p:nvPr>
        </p:nvSpPr>
        <p:spPr>
          <a:xfrm>
            <a:off x="5026754" y="1627402"/>
            <a:ext cx="5495852" cy="1989438"/>
          </a:xfrm>
        </p:spPr>
        <p:txBody>
          <a:bodyPr>
            <a:normAutofit/>
          </a:bodyPr>
          <a:lstStyle/>
          <a:p>
            <a:pPr marL="0" indent="0">
              <a:buNone/>
            </a:pPr>
            <a:r>
              <a:rPr lang="en-US" sz="2400" dirty="0">
                <a:solidFill>
                  <a:schemeClr val="bg1"/>
                </a:solidFill>
                <a:latin typeface="+mn-lt"/>
              </a:rPr>
              <a:t>To ensure that NIH grant applications receive fair,</a:t>
            </a:r>
            <a:r>
              <a:rPr lang="en-US" sz="2400" b="1" dirty="0">
                <a:solidFill>
                  <a:srgbClr val="FFFF00"/>
                </a:solidFill>
                <a:latin typeface="+mn-lt"/>
              </a:rPr>
              <a:t> independent</a:t>
            </a:r>
            <a:r>
              <a:rPr lang="en-US" sz="2400" dirty="0">
                <a:solidFill>
                  <a:schemeClr val="bg1"/>
                </a:solidFill>
                <a:latin typeface="+mn-lt"/>
              </a:rPr>
              <a:t>, expert, and timely scientific reviews - </a:t>
            </a:r>
            <a:r>
              <a:rPr lang="en-US" sz="2400" b="1" dirty="0">
                <a:solidFill>
                  <a:srgbClr val="FFFF00"/>
                </a:solidFill>
                <a:latin typeface="+mn-lt"/>
              </a:rPr>
              <a:t>free from inappropriate influences </a:t>
            </a:r>
            <a:r>
              <a:rPr lang="en-US" sz="2400" dirty="0">
                <a:solidFill>
                  <a:schemeClr val="bg1"/>
                </a:solidFill>
                <a:latin typeface="+mn-lt"/>
              </a:rPr>
              <a:t>- so NIH can fund the most promising research.  </a:t>
            </a:r>
          </a:p>
          <a:p>
            <a:pPr marL="0" indent="0">
              <a:buNone/>
            </a:pPr>
            <a:endParaRPr lang="en-US" sz="2400" dirty="0">
              <a:solidFill>
                <a:schemeClr val="bg1"/>
              </a:solidFill>
              <a:latin typeface="+mn-lt"/>
            </a:endParaRPr>
          </a:p>
        </p:txBody>
      </p:sp>
      <p:pic>
        <p:nvPicPr>
          <p:cNvPr id="7" name="Picture 6">
            <a:extLst>
              <a:ext uri="{FF2B5EF4-FFF2-40B4-BE49-F238E27FC236}">
                <a16:creationId xmlns:a16="http://schemas.microsoft.com/office/drawing/2014/main" id="{4EA84A30-CD1D-7ED5-945B-699761BC8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259" y="1331526"/>
            <a:ext cx="2929883" cy="2536387"/>
          </a:xfrm>
          <a:prstGeom prst="rect">
            <a:avLst/>
          </a:prstGeom>
        </p:spPr>
      </p:pic>
    </p:spTree>
    <p:extLst>
      <p:ext uri="{BB962C8B-B14F-4D97-AF65-F5344CB8AC3E}">
        <p14:creationId xmlns:p14="http://schemas.microsoft.com/office/powerpoint/2010/main" val="32518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C1CE58-3453-4557-80FA-6061C6763974}"/>
              </a:ext>
            </a:extLst>
          </p:cNvPr>
          <p:cNvSpPr txBox="1"/>
          <p:nvPr/>
        </p:nvSpPr>
        <p:spPr bwMode="auto">
          <a:xfrm>
            <a:off x="387505" y="76322"/>
            <a:ext cx="11455090" cy="912218"/>
          </a:xfrm>
          <a:prstGeom prst="rect">
            <a:avLst/>
          </a:prstGeom>
          <a:noFill/>
          <a:ln>
            <a:noFill/>
          </a:ln>
        </p:spPr>
        <p:txBody>
          <a:bodyPr wrap="square" lIns="85433" tIns="42726" rIns="85433" bIns="42726" rtlCol="0">
            <a:spAutoFit/>
          </a:bodyPr>
          <a:lstStyle/>
          <a:p>
            <a:pPr algn="ctr" eaLnBrk="1" hangingPunct="1">
              <a:spcBef>
                <a:spcPct val="50000"/>
              </a:spcBef>
            </a:pPr>
            <a:r>
              <a:rPr lang="en-US" sz="2667" b="1" dirty="0">
                <a:latin typeface="Lato" panose="020F0502020204030203" pitchFamily="34" charset="0"/>
                <a:ea typeface="Lato" panose="020F0502020204030203" pitchFamily="34" charset="0"/>
                <a:cs typeface="Lato" panose="020F0502020204030203" pitchFamily="34" charset="0"/>
              </a:rPr>
              <a:t>Chairs play a key role in the integrity and fairness of the review process</a:t>
            </a:r>
          </a:p>
          <a:p>
            <a:pPr algn="ctr" eaLnBrk="1" hangingPunct="1">
              <a:spcBef>
                <a:spcPct val="50000"/>
              </a:spcBef>
            </a:pPr>
            <a:r>
              <a:rPr lang="en-US" b="1" dirty="0">
                <a:solidFill>
                  <a:srgbClr val="084081"/>
                </a:solidFill>
                <a:latin typeface="Lato" panose="020F0502020204030203" pitchFamily="34" charset="0"/>
                <a:ea typeface="Lato" panose="020F0502020204030203" pitchFamily="34" charset="0"/>
                <a:cs typeface="Lato" panose="020F0502020204030203" pitchFamily="34" charset="0"/>
              </a:rPr>
              <a:t>Reviewer training developed with input from scientific community through CSR Advisory Council</a:t>
            </a:r>
          </a:p>
        </p:txBody>
      </p:sp>
      <p:sp>
        <p:nvSpPr>
          <p:cNvPr id="12" name="TextBox 11">
            <a:extLst>
              <a:ext uri="{FF2B5EF4-FFF2-40B4-BE49-F238E27FC236}">
                <a16:creationId xmlns:a16="http://schemas.microsoft.com/office/drawing/2014/main" id="{0086FDD5-9B4E-4281-A3BC-602EA1965E45}"/>
              </a:ext>
            </a:extLst>
          </p:cNvPr>
          <p:cNvSpPr txBox="1"/>
          <p:nvPr/>
        </p:nvSpPr>
        <p:spPr bwMode="auto">
          <a:xfrm>
            <a:off x="278780" y="3974868"/>
            <a:ext cx="11563815" cy="2308324"/>
          </a:xfrm>
          <a:prstGeom prst="rect">
            <a:avLst/>
          </a:prstGeom>
          <a:noFill/>
          <a:ln>
            <a:noFill/>
          </a:ln>
        </p:spPr>
        <p:txBody>
          <a:bodyPr wrap="square">
            <a:spAutoFit/>
          </a:bodyPr>
          <a:lstStyle/>
          <a:p>
            <a:pPr marL="285750" indent="-285750">
              <a:buFont typeface="Arial" panose="020B0604020202020204" pitchFamily="34" charset="0"/>
              <a:buChar char="•"/>
            </a:pPr>
            <a:r>
              <a:rPr lang="en-US" dirty="0">
                <a:cs typeface="Times New Roman" panose="02020603050405020304" pitchFamily="18" charset="0"/>
              </a:rPr>
              <a:t>Chairs can actively promote these values, establish a culture of fairness and integrity in the study section – reinforce SRO’s messages, report integrity concerns, actively ensure participation, intervene early</a:t>
            </a:r>
          </a:p>
          <a:p>
            <a:pPr marL="285750" indent="-285750">
              <a:buFont typeface="Arial" panose="020B0604020202020204" pitchFamily="34" charset="0"/>
              <a:buChar char="•"/>
            </a:pPr>
            <a:endParaRPr lang="en-US" dirty="0">
              <a:cs typeface="Times New Roman" panose="02020603050405020304" pitchFamily="18" charset="0"/>
            </a:endParaRPr>
          </a:p>
          <a:p>
            <a:pPr marL="285750"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A common theme within the post-training qualitative survey comments from reviewers: </a:t>
            </a:r>
            <a:r>
              <a:rPr lang="en-US" b="1" dirty="0">
                <a:ea typeface="Calibri" panose="020F0502020204030204" pitchFamily="34" charset="0"/>
                <a:cs typeface="Times New Roman" panose="02020603050405020304" pitchFamily="18" charset="0"/>
              </a:rPr>
              <a:t>the need for chairs and SROs to intervene more</a:t>
            </a:r>
            <a:r>
              <a:rPr lang="en-US" dirty="0">
                <a:ea typeface="Calibri" panose="020F0502020204030204" pitchFamily="34" charset="0"/>
                <a:cs typeface="Times New Roman" panose="02020603050405020304" pitchFamily="18" charset="0"/>
              </a:rPr>
              <a:t>…..</a:t>
            </a:r>
            <a:r>
              <a:rPr lang="en-US" sz="1800" b="1" i="1" dirty="0">
                <a:solidFill>
                  <a:srgbClr val="084081"/>
                </a:solidFill>
              </a:rPr>
              <a:t>“These two jobs have the most weight in the room”</a:t>
            </a:r>
          </a:p>
          <a:p>
            <a:pPr marL="285750" indent="-285750">
              <a:buFont typeface="Arial" panose="020B0604020202020204" pitchFamily="34" charset="0"/>
              <a:buChar char="•"/>
            </a:pPr>
            <a:endParaRPr lang="en-US" dirty="0">
              <a:cs typeface="Times New Roman" panose="02020603050405020304" pitchFamily="18" charset="0"/>
            </a:endParaRPr>
          </a:p>
          <a:p>
            <a:pPr algn="ctr"/>
            <a:r>
              <a:rPr lang="en-US" dirty="0">
                <a:cs typeface="Times New Roman" panose="02020603050405020304" pitchFamily="18" charset="0"/>
              </a:rPr>
              <a:t>More in today’s facilitated discussion</a:t>
            </a:r>
            <a:endParaRPr lang="en-US" b="1" i="1" dirty="0">
              <a:solidFill>
                <a:srgbClr val="0070C0"/>
              </a:solidFill>
              <a:ea typeface="Calibri" panose="020F0502020204030204" pitchFamily="34" charset="0"/>
              <a:cs typeface="Times New Roman" panose="02020603050405020304" pitchFamily="18" charset="0"/>
            </a:endParaRPr>
          </a:p>
          <a:p>
            <a:endParaRPr lang="en-US" b="1" dirty="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A1953ABB-93A6-EBF3-B2FF-F4E9F976044B}"/>
              </a:ext>
            </a:extLst>
          </p:cNvPr>
          <p:cNvGrpSpPr/>
          <p:nvPr/>
        </p:nvGrpSpPr>
        <p:grpSpPr>
          <a:xfrm>
            <a:off x="2504241" y="1563878"/>
            <a:ext cx="7112892" cy="2009334"/>
            <a:chOff x="2453183" y="1918719"/>
            <a:chExt cx="7112892" cy="2009334"/>
          </a:xfrm>
        </p:grpSpPr>
        <p:grpSp>
          <p:nvGrpSpPr>
            <p:cNvPr id="2" name="Group 1">
              <a:extLst>
                <a:ext uri="{FF2B5EF4-FFF2-40B4-BE49-F238E27FC236}">
                  <a16:creationId xmlns:a16="http://schemas.microsoft.com/office/drawing/2014/main" id="{9C7C874D-B262-1F4A-9D85-FBEF6C9A3B6E}"/>
                </a:ext>
              </a:extLst>
            </p:cNvPr>
            <p:cNvGrpSpPr/>
            <p:nvPr/>
          </p:nvGrpSpPr>
          <p:grpSpPr>
            <a:xfrm>
              <a:off x="2453183" y="1930927"/>
              <a:ext cx="2771003" cy="1997126"/>
              <a:chOff x="4933623" y="1024748"/>
              <a:chExt cx="2771003" cy="1997126"/>
            </a:xfrm>
          </p:grpSpPr>
          <p:sp>
            <p:nvSpPr>
              <p:cNvPr id="4" name="TextBox 3">
                <a:extLst>
                  <a:ext uri="{FF2B5EF4-FFF2-40B4-BE49-F238E27FC236}">
                    <a16:creationId xmlns:a16="http://schemas.microsoft.com/office/drawing/2014/main" id="{8B37B69C-91E4-1955-BB5B-A7270E71CC17}"/>
                  </a:ext>
                </a:extLst>
              </p:cNvPr>
              <p:cNvSpPr txBox="1"/>
              <p:nvPr/>
            </p:nvSpPr>
            <p:spPr bwMode="auto">
              <a:xfrm>
                <a:off x="4933623" y="2658589"/>
                <a:ext cx="2771003" cy="363285"/>
              </a:xfrm>
              <a:prstGeom prst="rect">
                <a:avLst/>
              </a:prstGeom>
              <a:noFill/>
              <a:ln>
                <a:noFill/>
              </a:ln>
            </p:spPr>
            <p:txBody>
              <a:bodyPr wrap="square" lIns="85433" tIns="42726" rIns="85433" bIns="42726" rtlCol="0">
                <a:spAutoFit/>
              </a:bodyPr>
              <a:lstStyle/>
              <a:p>
                <a:pPr eaLnBrk="1" hangingPunct="1">
                  <a:spcBef>
                    <a:spcPct val="50000"/>
                  </a:spcBef>
                </a:pPr>
                <a:endParaRPr lang="en-US" dirty="0"/>
              </a:p>
            </p:txBody>
          </p:sp>
          <p:pic>
            <p:nvPicPr>
              <p:cNvPr id="6" name="Picture 5" descr="Picture of CSR graphic">
                <a:extLst>
                  <a:ext uri="{FF2B5EF4-FFF2-40B4-BE49-F238E27FC236}">
                    <a16:creationId xmlns:a16="http://schemas.microsoft.com/office/drawing/2014/main" id="{6FB3436F-730A-CD29-EAB4-B00A85B2C5DD}"/>
                  </a:ext>
                </a:extLst>
              </p:cNvPr>
              <p:cNvPicPr>
                <a:picLocks noChangeAspect="1"/>
              </p:cNvPicPr>
              <p:nvPr/>
            </p:nvPicPr>
            <p:blipFill rotWithShape="1">
              <a:blip r:embed="rId3"/>
              <a:srcRect t="5256" r="4611"/>
              <a:stretch/>
            </p:blipFill>
            <p:spPr>
              <a:xfrm>
                <a:off x="4964796" y="1024748"/>
                <a:ext cx="2382290" cy="1646049"/>
              </a:xfrm>
              <a:prstGeom prst="rect">
                <a:avLst/>
              </a:prstGeom>
            </p:spPr>
          </p:pic>
        </p:grpSp>
        <p:pic>
          <p:nvPicPr>
            <p:cNvPr id="7" name="Picture 6" descr="A screen shot of a review integrity module">
              <a:extLst>
                <a:ext uri="{FF2B5EF4-FFF2-40B4-BE49-F238E27FC236}">
                  <a16:creationId xmlns:a16="http://schemas.microsoft.com/office/drawing/2014/main" id="{D30C882C-28E6-85C2-9497-43B02E7098A3}"/>
                </a:ext>
              </a:extLst>
            </p:cNvPr>
            <p:cNvPicPr>
              <a:picLocks noChangeAspect="1"/>
            </p:cNvPicPr>
            <p:nvPr/>
          </p:nvPicPr>
          <p:blipFill rotWithShape="1">
            <a:blip r:embed="rId4"/>
            <a:srcRect t="5242" r="3507"/>
            <a:stretch/>
          </p:blipFill>
          <p:spPr>
            <a:xfrm>
              <a:off x="7183786" y="1918719"/>
              <a:ext cx="2382289" cy="1646049"/>
            </a:xfrm>
            <a:prstGeom prst="rect">
              <a:avLst/>
            </a:prstGeom>
          </p:spPr>
        </p:pic>
      </p:grpSp>
    </p:spTree>
    <p:extLst>
      <p:ext uri="{BB962C8B-B14F-4D97-AF65-F5344CB8AC3E}">
        <p14:creationId xmlns:p14="http://schemas.microsoft.com/office/powerpoint/2010/main" val="307803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05243F1-F7D4-4B75-A54B-638B0FF0C632}"/>
              </a:ext>
            </a:extLst>
          </p:cNvPr>
          <p:cNvSpPr>
            <a:spLocks noGrp="1"/>
          </p:cNvSpPr>
          <p:nvPr>
            <p:ph idx="1"/>
          </p:nvPr>
        </p:nvSpPr>
        <p:spPr>
          <a:xfrm>
            <a:off x="234175" y="989256"/>
            <a:ext cx="7861610" cy="4421327"/>
          </a:xfrm>
        </p:spPr>
        <p:txBody>
          <a:bodyPr>
            <a:noAutofit/>
          </a:bodyPr>
          <a:lstStyle/>
          <a:p>
            <a:pPr>
              <a:spcAft>
                <a:spcPts val="600"/>
              </a:spcAft>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Since fall 2022, we’ve held 221 in-person meetings – </a:t>
            </a: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one for each standing or recurring study section</a:t>
            </a:r>
          </a:p>
          <a:p>
            <a:pPr>
              <a:spcAft>
                <a:spcPts val="600"/>
              </a:spcAft>
            </a:pP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Piloting hybrid meetings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began with 13 study sections – refinement of logistics, technology, best practices for equitable engagement</a:t>
            </a:r>
          </a:p>
          <a:p>
            <a:pPr>
              <a:spcAft>
                <a:spcPts val="600"/>
              </a:spcAft>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CSR has conducted a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hlinkClick r:id="rId3"/>
              </a:rPr>
              <a:t>comprehensive analysis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of the in-person versus virtual fall 2022 meetings that includes both </a:t>
            </a: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surveys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to gauge reviewer experience/preference, and </a:t>
            </a: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objective measures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such as scoring data/outcomes, recruitment diversity, etc.</a:t>
            </a:r>
          </a:p>
          <a:p>
            <a:pPr>
              <a:spcAft>
                <a:spcPts val="600"/>
              </a:spcAft>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As expected, anecdotal response for in-person meetings has been very positive – exciting/energizing to meet in-person after the long dry spell of Zoom for three years. </a:t>
            </a: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Sustained excitement</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balanced with travel/time burden, </a:t>
            </a: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remains a question</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a:t>
            </a:r>
          </a:p>
          <a:p>
            <a:pPr>
              <a:spcAft>
                <a:spcPts val="600"/>
              </a:spcAft>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Current plan is to continue one in-person meeting per year for each study section, expand hybrid options, continue to collect/analyze survey and objective data to drive future decisions</a:t>
            </a:r>
          </a:p>
        </p:txBody>
      </p:sp>
      <p:pic>
        <p:nvPicPr>
          <p:cNvPr id="4" name="Picture 3">
            <a:extLst>
              <a:ext uri="{FF2B5EF4-FFF2-40B4-BE49-F238E27FC236}">
                <a16:creationId xmlns:a16="http://schemas.microsoft.com/office/drawing/2014/main" id="{A3070B18-4413-4312-A652-2F32D24E3DBF}"/>
              </a:ext>
            </a:extLst>
          </p:cNvPr>
          <p:cNvPicPr>
            <a:picLocks noChangeAspect="1"/>
          </p:cNvPicPr>
          <p:nvPr/>
        </p:nvPicPr>
        <p:blipFill>
          <a:blip r:embed="rId4"/>
          <a:stretch>
            <a:fillRect/>
          </a:stretch>
        </p:blipFill>
        <p:spPr>
          <a:xfrm>
            <a:off x="8276187" y="991945"/>
            <a:ext cx="3504763" cy="1650894"/>
          </a:xfrm>
          <a:prstGeom prst="rect">
            <a:avLst/>
          </a:prstGeom>
        </p:spPr>
      </p:pic>
      <p:pic>
        <p:nvPicPr>
          <p:cNvPr id="5" name="Picture 4">
            <a:extLst>
              <a:ext uri="{FF2B5EF4-FFF2-40B4-BE49-F238E27FC236}">
                <a16:creationId xmlns:a16="http://schemas.microsoft.com/office/drawing/2014/main" id="{50F52683-2E12-41EF-9B98-084EBEA8A1B6}"/>
              </a:ext>
            </a:extLst>
          </p:cNvPr>
          <p:cNvPicPr>
            <a:picLocks noChangeAspect="1"/>
          </p:cNvPicPr>
          <p:nvPr/>
        </p:nvPicPr>
        <p:blipFill>
          <a:blip r:embed="rId5"/>
          <a:stretch>
            <a:fillRect/>
          </a:stretch>
        </p:blipFill>
        <p:spPr>
          <a:xfrm>
            <a:off x="8339685" y="3343119"/>
            <a:ext cx="3441266" cy="2067464"/>
          </a:xfrm>
          <a:prstGeom prst="rect">
            <a:avLst/>
          </a:prstGeom>
        </p:spPr>
      </p:pic>
      <p:sp>
        <p:nvSpPr>
          <p:cNvPr id="2" name="Title 1">
            <a:extLst>
              <a:ext uri="{FF2B5EF4-FFF2-40B4-BE49-F238E27FC236}">
                <a16:creationId xmlns:a16="http://schemas.microsoft.com/office/drawing/2014/main" id="{46BC009C-A13C-A335-C28D-1EFD337E66C4}"/>
              </a:ext>
            </a:extLst>
          </p:cNvPr>
          <p:cNvSpPr>
            <a:spLocks noGrp="1"/>
          </p:cNvSpPr>
          <p:nvPr>
            <p:ph type="title"/>
          </p:nvPr>
        </p:nvSpPr>
        <p:spPr>
          <a:xfrm>
            <a:off x="573741" y="54132"/>
            <a:ext cx="11033043" cy="795960"/>
          </a:xfrm>
        </p:spPr>
        <p:txBody>
          <a:bodyPr>
            <a:noAutofit/>
          </a:bodyPr>
          <a:lstStyle/>
          <a:p>
            <a:pPr algn="ctr"/>
            <a:r>
              <a:rPr lang="en-US" sz="2667" dirty="0">
                <a:solidFill>
                  <a:schemeClr val="tx1"/>
                </a:solidFill>
              </a:rPr>
              <a:t>Updates: Study Section Meeting Format</a:t>
            </a:r>
            <a:br>
              <a:rPr lang="en-US" sz="2667" dirty="0"/>
            </a:br>
            <a:r>
              <a:rPr lang="en-US" sz="1800" dirty="0">
                <a:solidFill>
                  <a:srgbClr val="084081"/>
                </a:solidFill>
              </a:rPr>
              <a:t>A careful, data-driven approach to decision-making</a:t>
            </a:r>
          </a:p>
        </p:txBody>
      </p:sp>
    </p:spTree>
    <p:extLst>
      <p:ext uri="{BB962C8B-B14F-4D97-AF65-F5344CB8AC3E}">
        <p14:creationId xmlns:p14="http://schemas.microsoft.com/office/powerpoint/2010/main" val="29361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nter for Scientific Review">
  <a:themeElements>
    <a:clrScheme name="Custom 2">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0042C7"/>
      </a:hlink>
      <a:folHlink>
        <a:srgbClr val="0042C7"/>
      </a:folHlink>
    </a:clrScheme>
    <a:fontScheme name="Custo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OSTP Master Title Slide">
  <a:themeElements>
    <a:clrScheme name="WH Style Guide Colors 1">
      <a:dk1>
        <a:srgbClr val="0A2644"/>
      </a:dk1>
      <a:lt1>
        <a:srgbClr val="D1D3D4"/>
      </a:lt1>
      <a:dk2>
        <a:srgbClr val="333B46"/>
      </a:dk2>
      <a:lt2>
        <a:srgbClr val="BCE3F8"/>
      </a:lt2>
      <a:accent1>
        <a:srgbClr val="33689A"/>
      </a:accent1>
      <a:accent2>
        <a:srgbClr val="56616D"/>
      </a:accent2>
      <a:accent3>
        <a:srgbClr val="032E41"/>
      </a:accent3>
      <a:accent4>
        <a:srgbClr val="A58B5D"/>
      </a:accent4>
      <a:accent5>
        <a:srgbClr val="2D5A4F"/>
      </a:accent5>
      <a:accent6>
        <a:srgbClr val="910A0A"/>
      </a:accent6>
      <a:hlink>
        <a:srgbClr val="0563C1"/>
      </a:hlink>
      <a:folHlink>
        <a:srgbClr val="954F72"/>
      </a:folHlink>
    </a:clrScheme>
    <a:fontScheme name="OSTP Primary">
      <a:majorFont>
        <a:latin typeface="Merriweath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061016D-FAE1-42EF-B461-AB4AEEA9601A}" vid="{92540718-599C-475A-A4B5-6275FEEF4C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00C7699C73A498CB057F667D9CD99" ma:contentTypeVersion="11" ma:contentTypeDescription="Create a new document." ma:contentTypeScope="" ma:versionID="bd6f5db2f303d428fca40718e6275cd9">
  <xsd:schema xmlns:xsd="http://www.w3.org/2001/XMLSchema" xmlns:xs="http://www.w3.org/2001/XMLSchema" xmlns:p="http://schemas.microsoft.com/office/2006/metadata/properties" xmlns:ns1="http://schemas.microsoft.com/sharepoint/v3" xmlns:ns3="589fc4a7-9825-4918-b2d3-6237c872ffbf" xmlns:ns4="0b516ab0-04e4-4c88-99cd-523706b96b1a" targetNamespace="http://schemas.microsoft.com/office/2006/metadata/properties" ma:root="true" ma:fieldsID="bd4768b3925e3adb6c8906598fa54b50" ns1:_="" ns3:_="" ns4:_="">
    <xsd:import namespace="http://schemas.microsoft.com/sharepoint/v3"/>
    <xsd:import namespace="589fc4a7-9825-4918-b2d3-6237c872ffbf"/>
    <xsd:import namespace="0b516ab0-04e4-4c88-99cd-523706b96b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9fc4a7-9825-4918-b2d3-6237c872ff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16ab0-04e4-4c88-99cd-523706b96b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8CAA14-8CD5-4F60-B87E-95DBAF25B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9fc4a7-9825-4918-b2d3-6237c872ffbf"/>
    <ds:schemaRef ds:uri="0b516ab0-04e4-4c88-99cd-523706b96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4D1ADC-3752-4F47-A6F5-DBA01B729233}">
  <ds:schemaRefs>
    <ds:schemaRef ds:uri="http://schemas.microsoft.com/sharepoint/v3"/>
    <ds:schemaRef ds:uri="http://purl.org/dc/elements/1.1/"/>
    <ds:schemaRef ds:uri="http://schemas.openxmlformats.org/package/2006/metadata/core-properties"/>
    <ds:schemaRef ds:uri="0b516ab0-04e4-4c88-99cd-523706b96b1a"/>
    <ds:schemaRef ds:uri="http://schemas.microsoft.com/office/infopath/2007/PartnerControls"/>
    <ds:schemaRef ds:uri="http://purl.org/dc/terms/"/>
    <ds:schemaRef ds:uri="589fc4a7-9825-4918-b2d3-6237c872ffbf"/>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1C2DA97-5841-414D-99CD-876A6FE8A214}">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24393</TotalTime>
  <Words>1275</Words>
  <Application>Microsoft Office PowerPoint</Application>
  <PresentationFormat>Widescreen</PresentationFormat>
  <Paragraphs>122</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Lato</vt:lpstr>
      <vt:lpstr>Lato Light</vt:lpstr>
      <vt:lpstr>Merriweather</vt:lpstr>
      <vt:lpstr>Source Sans Pro</vt:lpstr>
      <vt:lpstr>Center for Scientific Review</vt:lpstr>
      <vt:lpstr>OSTP Master Title Slide</vt:lpstr>
      <vt:lpstr>2023 CSR Incoming Chair Orientation   Noni Byrnes, Ph.D. Director Center for Scientific Review  </vt:lpstr>
      <vt:lpstr>PowerPoint Presentation</vt:lpstr>
      <vt:lpstr>PowerPoint Presentation</vt:lpstr>
      <vt:lpstr>The Critical Importance of Peer Review – The Main Driver of NIH Extramural Funding FY 2022 NIH Budget: $44.9 Billion</vt:lpstr>
      <vt:lpstr>CSR’s Mission </vt:lpstr>
      <vt:lpstr>Fairness of the review process is fundamental to the mission</vt:lpstr>
      <vt:lpstr>Integrity of the review process is fundamental to the mission</vt:lpstr>
      <vt:lpstr>PowerPoint Presentation</vt:lpstr>
      <vt:lpstr>Updates: Study Section Meeting Format A careful, data-driven approach to decision-making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Byrnes, Noni (NIH/CSR) [E]</dc:creator>
  <cp:lastModifiedBy>Johnson, Christina (NIH/CSR) [E]</cp:lastModifiedBy>
  <cp:revision>779</cp:revision>
  <dcterms:created xsi:type="dcterms:W3CDTF">2020-09-02T21:00:36Z</dcterms:created>
  <dcterms:modified xsi:type="dcterms:W3CDTF">2023-08-24T20:28:48Z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0x01010027100C7699C73A498CB057F667D9CD99</vt:lpwstr>
  </property>
</Properties>
</file>