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30"/>
  </p:notesMasterIdLst>
  <p:handoutMasterIdLst>
    <p:handoutMasterId r:id="rId31"/>
  </p:handoutMasterIdLst>
  <p:sldIdLst>
    <p:sldId id="1623" r:id="rId5"/>
    <p:sldId id="1685" r:id="rId6"/>
    <p:sldId id="1672" r:id="rId7"/>
    <p:sldId id="1694" r:id="rId8"/>
    <p:sldId id="1681" r:id="rId9"/>
    <p:sldId id="1629" r:id="rId10"/>
    <p:sldId id="1682" r:id="rId11"/>
    <p:sldId id="1633" r:id="rId12"/>
    <p:sldId id="1687" r:id="rId13"/>
    <p:sldId id="1708" r:id="rId14"/>
    <p:sldId id="1625" r:id="rId15"/>
    <p:sldId id="1636" r:id="rId16"/>
    <p:sldId id="1637" r:id="rId17"/>
    <p:sldId id="314" r:id="rId18"/>
    <p:sldId id="1683" r:id="rId19"/>
    <p:sldId id="1684" r:id="rId20"/>
    <p:sldId id="1688" r:id="rId21"/>
    <p:sldId id="1665" r:id="rId22"/>
    <p:sldId id="1703" r:id="rId23"/>
    <p:sldId id="1689" r:id="rId24"/>
    <p:sldId id="1691" r:id="rId25"/>
    <p:sldId id="1706" r:id="rId26"/>
    <p:sldId id="1705" r:id="rId27"/>
    <p:sldId id="1675" r:id="rId28"/>
    <p:sldId id="1673" r:id="rId29"/>
  </p:sldIdLst>
  <p:sldSz cx="9144000" cy="5143500" type="screen16x9"/>
  <p:notesSz cx="7010400" cy="9296400"/>
  <p:custDataLst>
    <p:tags r:id="rId32"/>
  </p:custData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620">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12C80A-0FE6-5DF8-620B-75E2EC697B1B}" name="Seog, Joonil (NIH/CSR) [E]" initials="SJ([" userId="S::seogj2@nih.gov::d4d5e97c-847d-4303-a734-8872f06ef167" providerId="AD"/>
  <p188:author id="{5962F3B9-ED92-70BA-4458-449C0D18FB99}" name="Cohen, Tatiana (NIH/CSR) [E]" initials="CT([" userId="S::cohent@nih.gov::71aa264b-4898-4717-8a26-b17ca025179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yrnes, Noni (NIH/CSR) [E]" initials="BN([" lastIdx="2" clrIdx="0"/>
  <p:cmAuthor id="2" name="Malinda, Katherine (NIH/CSR) [E]" initials="M[" lastIdx="3" clrIdx="1">
    <p:extLst>
      <p:ext uri="{19B8F6BF-5375-455C-9EA6-DF929625EA0E}">
        <p15:presenceInfo xmlns:p15="http://schemas.microsoft.com/office/powerpoint/2012/main" userId="S::malindakm@nih.gov::474e08db-3d0f-4a51-b1f1-ab477e1c271f" providerId="AD"/>
      </p:ext>
    </p:extLst>
  </p:cmAuthor>
  <p:cmAuthor id="3" name="Ni, Weijia (NIH/CSR) [E]" initials="N[" lastIdx="3" clrIdx="2">
    <p:extLst>
      <p:ext uri="{19B8F6BF-5375-455C-9EA6-DF929625EA0E}">
        <p15:presenceInfo xmlns:p15="http://schemas.microsoft.com/office/powerpoint/2012/main" userId="S::niw@nih.gov::c78af3f0-380b-4aec-abb6-53746fb6eb2d" providerId="AD"/>
      </p:ext>
    </p:extLst>
  </p:cmAuthor>
  <p:cmAuthor id="4" name="Steele, Lisa (NIH/CSR) [E]" initials="S[" lastIdx="15" clrIdx="3">
    <p:extLst>
      <p:ext uri="{19B8F6BF-5375-455C-9EA6-DF929625EA0E}">
        <p15:presenceInfo xmlns:p15="http://schemas.microsoft.com/office/powerpoint/2012/main" userId="S::steeleln@nih.gov::f6c283de-a5a7-4cef-b326-4fb1e3dff60d" providerId="AD"/>
      </p:ext>
    </p:extLst>
  </p:cmAuthor>
  <p:cmAuthor id="5" name="Reed, Bruce (NIH/CSR) [E]" initials="RB([" lastIdx="27" clrIdx="4">
    <p:extLst>
      <p:ext uri="{19B8F6BF-5375-455C-9EA6-DF929625EA0E}">
        <p15:presenceInfo xmlns:p15="http://schemas.microsoft.com/office/powerpoint/2012/main" userId="S::reedbr@nih.gov::e1d74afa-2a03-4c42-94d4-efc62609e4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87B"/>
    <a:srgbClr val="6BB76D"/>
    <a:srgbClr val="5A6378"/>
    <a:srgbClr val="336195"/>
    <a:srgbClr val="E66C7D"/>
    <a:srgbClr val="5A5A78"/>
    <a:srgbClr val="616265"/>
    <a:srgbClr val="65666A"/>
    <a:srgbClr val="7E9C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p:cViewPr varScale="1">
        <p:scale>
          <a:sx n="145" d="100"/>
          <a:sy n="145" d="100"/>
        </p:scale>
        <p:origin x="222" y="102"/>
      </p:cViewPr>
      <p:guideLst>
        <p:guide orient="horz" pos="2160"/>
        <p:guide pos="3840"/>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06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opentextbc.ca/teachinginadigitalage/chapter/11-12-building-a-strong-foundation/" TargetMode="External"/><Relationship Id="rId1" Type="http://schemas.openxmlformats.org/officeDocument/2006/relationships/image" Target="../media/image4.jpg"/><Relationship Id="rId6" Type="http://schemas.openxmlformats.org/officeDocument/2006/relationships/hyperlink" Target="https://af.wikipedia.org/wiki/Tour_Montparnasse" TargetMode="External"/><Relationship Id="rId5" Type="http://schemas.openxmlformats.org/officeDocument/2006/relationships/image" Target="../media/image6.jpg"/><Relationship Id="rId4" Type="http://schemas.openxmlformats.org/officeDocument/2006/relationships/hyperlink" Target="http://maveriq.deviantart.com/art/Pillar-of-Strength-49610814"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opentextbc.ca/teachinginadigitalage/chapter/11-12-building-a-strong-foundation/" TargetMode="External"/><Relationship Id="rId1" Type="http://schemas.openxmlformats.org/officeDocument/2006/relationships/image" Target="../media/image4.jpg"/><Relationship Id="rId6" Type="http://schemas.openxmlformats.org/officeDocument/2006/relationships/hyperlink" Target="https://af.wikipedia.org/wiki/Tour_Montparnasse" TargetMode="External"/><Relationship Id="rId5" Type="http://schemas.openxmlformats.org/officeDocument/2006/relationships/image" Target="../media/image6.jpg"/><Relationship Id="rId4" Type="http://schemas.openxmlformats.org/officeDocument/2006/relationships/hyperlink" Target="http://maveriq.deviantart.com/art/Pillar-of-Strength-49610814"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43B64B-CA19-4BC2-9414-C4797EDE24AD}" type="doc">
      <dgm:prSet loTypeId="urn:microsoft.com/office/officeart/2005/8/layout/hProcess10" loCatId="process" qsTypeId="urn:microsoft.com/office/officeart/2005/8/quickstyle/simple1" qsCatId="simple" csTypeId="urn:microsoft.com/office/officeart/2005/8/colors/accent1_1" csCatId="accent1" phldr="1"/>
      <dgm:spPr/>
      <dgm:t>
        <a:bodyPr/>
        <a:lstStyle/>
        <a:p>
          <a:endParaRPr lang="en-US"/>
        </a:p>
      </dgm:t>
    </dgm:pt>
    <dgm:pt modelId="{42A8F29B-7C0C-43F5-8745-886E0CCE1E87}">
      <dgm:prSet phldrT="[Text]"/>
      <dgm:spPr/>
      <dgm:t>
        <a:bodyPr/>
        <a:lstStyle/>
        <a:p>
          <a:r>
            <a:rPr lang="en-US" b="1" dirty="0">
              <a:latin typeface="Lato Light" panose="020F0502020204030203"/>
            </a:rPr>
            <a:t>The Foundation</a:t>
          </a:r>
        </a:p>
      </dgm:t>
    </dgm:pt>
    <dgm:pt modelId="{4E75B658-53CC-4584-BFCF-4B5B8D877A02}" type="parTrans" cxnId="{2D3E5B59-E901-4B4B-BF98-F1F6CB0AE328}">
      <dgm:prSet/>
      <dgm:spPr/>
      <dgm:t>
        <a:bodyPr/>
        <a:lstStyle/>
        <a:p>
          <a:endParaRPr lang="en-US">
            <a:latin typeface="Lato Light" panose="020F0502020204030203"/>
          </a:endParaRPr>
        </a:p>
      </dgm:t>
    </dgm:pt>
    <dgm:pt modelId="{ADA5A26F-F977-433C-884D-ACF3F6E67F41}" type="sibTrans" cxnId="{2D3E5B59-E901-4B4B-BF98-F1F6CB0AE328}">
      <dgm:prSet/>
      <dgm:spPr/>
      <dgm:t>
        <a:bodyPr/>
        <a:lstStyle/>
        <a:p>
          <a:endParaRPr lang="en-US">
            <a:latin typeface="Lato Light" panose="020F0502020204030203"/>
          </a:endParaRPr>
        </a:p>
      </dgm:t>
    </dgm:pt>
    <dgm:pt modelId="{EE6AC890-20D1-4B96-BF55-4AF1B2B48598}">
      <dgm:prSet phldrT="[Text]"/>
      <dgm:spPr/>
      <dgm:t>
        <a:bodyPr/>
        <a:lstStyle/>
        <a:p>
          <a:r>
            <a:rPr lang="en-US" dirty="0">
              <a:latin typeface="Lato Light" panose="020F0502020204030203"/>
            </a:rPr>
            <a:t>Maintain confidentiality</a:t>
          </a:r>
        </a:p>
      </dgm:t>
    </dgm:pt>
    <dgm:pt modelId="{E4F175E7-9629-49BE-883B-B522AB148343}" type="parTrans" cxnId="{A4B38309-99DF-4663-98E1-FE3BF11B3140}">
      <dgm:prSet/>
      <dgm:spPr/>
      <dgm:t>
        <a:bodyPr/>
        <a:lstStyle/>
        <a:p>
          <a:endParaRPr lang="en-US">
            <a:latin typeface="Lato Light" panose="020F0502020204030203"/>
          </a:endParaRPr>
        </a:p>
      </dgm:t>
    </dgm:pt>
    <dgm:pt modelId="{6B8F28D4-2DAD-4DF4-BC8F-BBFFEB95A617}" type="sibTrans" cxnId="{A4B38309-99DF-4663-98E1-FE3BF11B3140}">
      <dgm:prSet/>
      <dgm:spPr/>
      <dgm:t>
        <a:bodyPr/>
        <a:lstStyle/>
        <a:p>
          <a:endParaRPr lang="en-US">
            <a:latin typeface="Lato Light" panose="020F0502020204030203"/>
          </a:endParaRPr>
        </a:p>
      </dgm:t>
    </dgm:pt>
    <dgm:pt modelId="{8E6E900E-D483-4277-9AFD-A1AB15326EF6}">
      <dgm:prSet phldrT="[Text]"/>
      <dgm:spPr/>
      <dgm:t>
        <a:bodyPr/>
        <a:lstStyle/>
        <a:p>
          <a:r>
            <a:rPr lang="en-US" b="1" dirty="0">
              <a:latin typeface="Lato Light" panose="020F0502020204030203"/>
            </a:rPr>
            <a:t>The Pillars</a:t>
          </a:r>
        </a:p>
      </dgm:t>
    </dgm:pt>
    <dgm:pt modelId="{7A805854-923D-4C2F-9876-DCCABFE0F065}" type="parTrans" cxnId="{87B546CF-5C0E-4C69-B88B-500E4BCC8B13}">
      <dgm:prSet/>
      <dgm:spPr/>
      <dgm:t>
        <a:bodyPr/>
        <a:lstStyle/>
        <a:p>
          <a:endParaRPr lang="en-US">
            <a:latin typeface="Lato Light" panose="020F0502020204030203"/>
          </a:endParaRPr>
        </a:p>
      </dgm:t>
    </dgm:pt>
    <dgm:pt modelId="{3DB135AC-52D7-4310-A64C-1A08EE138BFC}" type="sibTrans" cxnId="{87B546CF-5C0E-4C69-B88B-500E4BCC8B13}">
      <dgm:prSet/>
      <dgm:spPr/>
      <dgm:t>
        <a:bodyPr/>
        <a:lstStyle/>
        <a:p>
          <a:endParaRPr lang="en-US">
            <a:latin typeface="Lato Light" panose="020F0502020204030203"/>
          </a:endParaRPr>
        </a:p>
      </dgm:t>
    </dgm:pt>
    <dgm:pt modelId="{E6683179-BDCD-4ADA-91F5-BA6D3FCF8FA4}">
      <dgm:prSet phldrT="[Text]"/>
      <dgm:spPr/>
      <dgm:t>
        <a:bodyPr/>
        <a:lstStyle/>
        <a:p>
          <a:r>
            <a:rPr lang="en-US" dirty="0">
              <a:latin typeface="Lato Light" panose="020F0502020204030203"/>
            </a:rPr>
            <a:t>Fidelity to scoring principles and review criteria</a:t>
          </a:r>
        </a:p>
      </dgm:t>
    </dgm:pt>
    <dgm:pt modelId="{9FA02A07-EB64-482F-9E49-8601760571B5}" type="parTrans" cxnId="{1FF0AD12-5CA0-4804-9375-751A1D5B4845}">
      <dgm:prSet/>
      <dgm:spPr/>
      <dgm:t>
        <a:bodyPr/>
        <a:lstStyle/>
        <a:p>
          <a:endParaRPr lang="en-US">
            <a:latin typeface="Lato Light" panose="020F0502020204030203"/>
          </a:endParaRPr>
        </a:p>
      </dgm:t>
    </dgm:pt>
    <dgm:pt modelId="{56003D3D-16EF-44C8-9393-BB65889E08EE}" type="sibTrans" cxnId="{1FF0AD12-5CA0-4804-9375-751A1D5B4845}">
      <dgm:prSet/>
      <dgm:spPr/>
      <dgm:t>
        <a:bodyPr/>
        <a:lstStyle/>
        <a:p>
          <a:endParaRPr lang="en-US">
            <a:latin typeface="Lato Light" panose="020F0502020204030203"/>
          </a:endParaRPr>
        </a:p>
      </dgm:t>
    </dgm:pt>
    <dgm:pt modelId="{E75C1273-6CAB-46A7-91B8-194E4E65DE80}">
      <dgm:prSet phldrT="[Text]"/>
      <dgm:spPr/>
      <dgm:t>
        <a:bodyPr/>
        <a:lstStyle/>
        <a:p>
          <a:endParaRPr lang="en-US" dirty="0">
            <a:latin typeface="Lato Light" panose="020F0502020204030203"/>
          </a:endParaRPr>
        </a:p>
      </dgm:t>
    </dgm:pt>
    <dgm:pt modelId="{2A80B75B-43E2-4AAF-A82B-C97517D7BD47}" type="parTrans" cxnId="{A64FD16C-4375-47A5-9280-0BABA15CE8AF}">
      <dgm:prSet/>
      <dgm:spPr/>
      <dgm:t>
        <a:bodyPr/>
        <a:lstStyle/>
        <a:p>
          <a:endParaRPr lang="en-US">
            <a:latin typeface="Lato Light" panose="020F0502020204030203"/>
          </a:endParaRPr>
        </a:p>
      </dgm:t>
    </dgm:pt>
    <dgm:pt modelId="{29DB1C11-9FE5-4052-9FE5-3BB6E2A72D48}" type="sibTrans" cxnId="{A64FD16C-4375-47A5-9280-0BABA15CE8AF}">
      <dgm:prSet/>
      <dgm:spPr/>
      <dgm:t>
        <a:bodyPr/>
        <a:lstStyle/>
        <a:p>
          <a:endParaRPr lang="en-US">
            <a:latin typeface="Lato Light" panose="020F0502020204030203"/>
          </a:endParaRPr>
        </a:p>
      </dgm:t>
    </dgm:pt>
    <dgm:pt modelId="{F65E69E1-9BD5-4DA4-A09C-546C33DFBD95}">
      <dgm:prSet phldrT="[Text]"/>
      <dgm:spPr/>
      <dgm:t>
        <a:bodyPr/>
        <a:lstStyle/>
        <a:p>
          <a:pPr marL="0" lvl="0" defTabSz="577850">
            <a:lnSpc>
              <a:spcPct val="90000"/>
            </a:lnSpc>
            <a:spcBef>
              <a:spcPct val="0"/>
            </a:spcBef>
            <a:spcAft>
              <a:spcPct val="35000"/>
            </a:spcAft>
            <a:buNone/>
          </a:pPr>
          <a:r>
            <a:rPr lang="en-US" b="1" dirty="0">
              <a:latin typeface="Lato Light" panose="020F0502020204030203"/>
            </a:rPr>
            <a:t>The Top Floor View</a:t>
          </a:r>
        </a:p>
      </dgm:t>
    </dgm:pt>
    <dgm:pt modelId="{5E983EB7-4945-48AB-B844-A4DF78772958}" type="parTrans" cxnId="{81E3EEA8-D90C-4468-A8C0-A7F544CE4F2C}">
      <dgm:prSet/>
      <dgm:spPr/>
      <dgm:t>
        <a:bodyPr/>
        <a:lstStyle/>
        <a:p>
          <a:endParaRPr lang="en-US">
            <a:latin typeface="Lato Light" panose="020F0502020204030203"/>
          </a:endParaRPr>
        </a:p>
      </dgm:t>
    </dgm:pt>
    <dgm:pt modelId="{B80D9FEE-0A47-4D35-B2C8-E7AAF7B15055}" type="sibTrans" cxnId="{81E3EEA8-D90C-4468-A8C0-A7F544CE4F2C}">
      <dgm:prSet/>
      <dgm:spPr/>
      <dgm:t>
        <a:bodyPr/>
        <a:lstStyle/>
        <a:p>
          <a:endParaRPr lang="en-US">
            <a:latin typeface="Lato Light" panose="020F0502020204030203"/>
          </a:endParaRPr>
        </a:p>
      </dgm:t>
    </dgm:pt>
    <dgm:pt modelId="{87C0D67E-D374-438D-B2FD-5068A5C8F68B}">
      <dgm:prSet phldrT="[Text]"/>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Lato Light" panose="020F0502020204030203"/>
            </a:rPr>
            <a:t>Peer review of applications</a:t>
          </a:r>
        </a:p>
      </dgm:t>
    </dgm:pt>
    <dgm:pt modelId="{355C13A7-9B14-4BD2-899A-B193B0F3D1BA}" type="parTrans" cxnId="{7D6CFFA7-6988-4D34-AA11-614B083DE7EB}">
      <dgm:prSet/>
      <dgm:spPr/>
      <dgm:t>
        <a:bodyPr/>
        <a:lstStyle/>
        <a:p>
          <a:endParaRPr lang="en-US">
            <a:latin typeface="Lato Light" panose="020F0502020204030203"/>
          </a:endParaRPr>
        </a:p>
      </dgm:t>
    </dgm:pt>
    <dgm:pt modelId="{2EBAC6E2-14A7-4629-9D40-D0B117D248C5}" type="sibTrans" cxnId="{7D6CFFA7-6988-4D34-AA11-614B083DE7EB}">
      <dgm:prSet/>
      <dgm:spPr/>
      <dgm:t>
        <a:bodyPr/>
        <a:lstStyle/>
        <a:p>
          <a:endParaRPr lang="en-US">
            <a:latin typeface="Lato Light" panose="020F0502020204030203"/>
          </a:endParaRPr>
        </a:p>
      </dgm:t>
    </dgm:pt>
    <dgm:pt modelId="{99DB1BEA-60F1-44DC-A4ED-F7E0CE3AC433}">
      <dgm:prSet phldrT="[Text]"/>
      <dgm:spPr/>
      <dgm:t>
        <a:bodyPr/>
        <a:lstStyle/>
        <a:p>
          <a:r>
            <a:rPr lang="en-US" dirty="0">
              <a:latin typeface="Lato Light" panose="020F0502020204030203"/>
            </a:rPr>
            <a:t>Promote review integrity</a:t>
          </a:r>
        </a:p>
      </dgm:t>
    </dgm:pt>
    <dgm:pt modelId="{E9211052-3A53-4BC6-B47C-CCECE4EDACC9}" type="parTrans" cxnId="{78096651-57A0-478D-8899-C1F4DEE9BF26}">
      <dgm:prSet/>
      <dgm:spPr/>
      <dgm:t>
        <a:bodyPr/>
        <a:lstStyle/>
        <a:p>
          <a:endParaRPr lang="en-US">
            <a:latin typeface="Lato Light" panose="020F0502020204030203"/>
          </a:endParaRPr>
        </a:p>
      </dgm:t>
    </dgm:pt>
    <dgm:pt modelId="{02610C22-B8AF-4C24-AD38-2C10BA6F0A7D}" type="sibTrans" cxnId="{78096651-57A0-478D-8899-C1F4DEE9BF26}">
      <dgm:prSet/>
      <dgm:spPr/>
      <dgm:t>
        <a:bodyPr/>
        <a:lstStyle/>
        <a:p>
          <a:endParaRPr lang="en-US">
            <a:latin typeface="Lato Light" panose="020F0502020204030203"/>
          </a:endParaRPr>
        </a:p>
      </dgm:t>
    </dgm:pt>
    <dgm:pt modelId="{AA84CA17-9989-4106-8C3D-C419C99373A9}">
      <dgm:prSet phldrT="[Text]"/>
      <dgm:spPr/>
      <dgm:t>
        <a:bodyPr/>
        <a:lstStyle/>
        <a:p>
          <a:r>
            <a:rPr lang="en-US" dirty="0">
              <a:latin typeface="Lato Light" panose="020F0502020204030203"/>
            </a:rPr>
            <a:t>Identify conflicts</a:t>
          </a:r>
        </a:p>
      </dgm:t>
    </dgm:pt>
    <dgm:pt modelId="{200BCF38-F0EB-4BD1-80C1-585E22AFC1B5}" type="sibTrans" cxnId="{A6309436-D0D2-4F34-86F0-551698E22E3E}">
      <dgm:prSet/>
      <dgm:spPr/>
      <dgm:t>
        <a:bodyPr/>
        <a:lstStyle/>
        <a:p>
          <a:endParaRPr lang="en-US">
            <a:latin typeface="Lato Light" panose="020F0502020204030203"/>
          </a:endParaRPr>
        </a:p>
      </dgm:t>
    </dgm:pt>
    <dgm:pt modelId="{EA309EFF-263D-4E30-AABF-DB259395FEF3}" type="parTrans" cxnId="{A6309436-D0D2-4F34-86F0-551698E22E3E}">
      <dgm:prSet/>
      <dgm:spPr/>
      <dgm:t>
        <a:bodyPr/>
        <a:lstStyle/>
        <a:p>
          <a:endParaRPr lang="en-US">
            <a:latin typeface="Lato Light" panose="020F0502020204030203"/>
          </a:endParaRPr>
        </a:p>
      </dgm:t>
    </dgm:pt>
    <dgm:pt modelId="{ED85D5CC-40B8-484B-8A4B-5C379A1ACBC7}">
      <dgm:prSet phldrT="[Text]"/>
      <dgm:spPr/>
      <dgm:t>
        <a:bodyPr/>
        <a:lstStyle/>
        <a:p>
          <a:r>
            <a:rPr lang="en-US" dirty="0">
              <a:latin typeface="Lato Light" panose="020F0502020204030203"/>
            </a:rPr>
            <a:t>Flag misconduct</a:t>
          </a:r>
        </a:p>
      </dgm:t>
    </dgm:pt>
    <dgm:pt modelId="{32F5CFA5-8427-4108-B5B2-1C08CA6541BD}" type="parTrans" cxnId="{50884DF2-75D4-4AD8-8E26-23B15D109CFF}">
      <dgm:prSet/>
      <dgm:spPr/>
      <dgm:t>
        <a:bodyPr/>
        <a:lstStyle/>
        <a:p>
          <a:endParaRPr lang="en-US">
            <a:latin typeface="Lato Light" panose="020F0502020204030203"/>
          </a:endParaRPr>
        </a:p>
      </dgm:t>
    </dgm:pt>
    <dgm:pt modelId="{FF6DCEAF-6C1D-4D5A-98B1-2D6C5EBE8FE2}" type="sibTrans" cxnId="{50884DF2-75D4-4AD8-8E26-23B15D109CFF}">
      <dgm:prSet/>
      <dgm:spPr/>
      <dgm:t>
        <a:bodyPr/>
        <a:lstStyle/>
        <a:p>
          <a:endParaRPr lang="en-US">
            <a:latin typeface="Lato Light" panose="020F0502020204030203"/>
          </a:endParaRPr>
        </a:p>
      </dgm:t>
    </dgm:pt>
    <dgm:pt modelId="{2199B2C3-3116-43C9-B224-F59E3CDA18C5}">
      <dgm:prSet phldrT="[Text]"/>
      <dgm:spPr/>
      <dgm:t>
        <a:bodyPr/>
        <a:lstStyle/>
        <a:p>
          <a:r>
            <a:rPr lang="en-US" dirty="0">
              <a:latin typeface="Lato Light" panose="020F0502020204030203"/>
            </a:rPr>
            <a:t>Fair and bias free review</a:t>
          </a:r>
        </a:p>
      </dgm:t>
    </dgm:pt>
    <dgm:pt modelId="{5F9EE3A5-0A66-49DC-95FB-80ADEDED433E}" type="parTrans" cxnId="{F6F595A1-38C5-4B1D-89E7-F265F3D24116}">
      <dgm:prSet/>
      <dgm:spPr/>
      <dgm:t>
        <a:bodyPr/>
        <a:lstStyle/>
        <a:p>
          <a:endParaRPr lang="en-US">
            <a:latin typeface="Lato Light" panose="020F0502020204030203"/>
          </a:endParaRPr>
        </a:p>
      </dgm:t>
    </dgm:pt>
    <dgm:pt modelId="{21D3FC6B-6344-465A-A759-26CF9F266174}" type="sibTrans" cxnId="{F6F595A1-38C5-4B1D-89E7-F265F3D24116}">
      <dgm:prSet/>
      <dgm:spPr/>
      <dgm:t>
        <a:bodyPr/>
        <a:lstStyle/>
        <a:p>
          <a:endParaRPr lang="en-US">
            <a:latin typeface="Lato Light" panose="020F0502020204030203"/>
          </a:endParaRPr>
        </a:p>
      </dgm:t>
    </dgm:pt>
    <dgm:pt modelId="{7C1FC5BB-50B0-4973-BEF3-35E0E58E384E}">
      <dgm:prSet phldrT="[Text]"/>
      <dgm:spPr/>
      <dgm:t>
        <a:bodyPr/>
        <a:lstStyle/>
        <a:p>
          <a:r>
            <a:rPr lang="en-US" dirty="0">
              <a:latin typeface="Lato Light" panose="020F0502020204030203"/>
            </a:rPr>
            <a:t>Quality critiques</a:t>
          </a:r>
        </a:p>
      </dgm:t>
    </dgm:pt>
    <dgm:pt modelId="{C4E77181-722B-442C-9075-36D3093139A0}" type="parTrans" cxnId="{70E262BB-5012-4919-ADFA-6115680F75B4}">
      <dgm:prSet/>
      <dgm:spPr/>
      <dgm:t>
        <a:bodyPr/>
        <a:lstStyle/>
        <a:p>
          <a:endParaRPr lang="en-US">
            <a:latin typeface="Lato Light" panose="020F0502020204030203"/>
          </a:endParaRPr>
        </a:p>
      </dgm:t>
    </dgm:pt>
    <dgm:pt modelId="{F5634A6A-3C72-46C3-8B9E-4E0195D2320B}" type="sibTrans" cxnId="{70E262BB-5012-4919-ADFA-6115680F75B4}">
      <dgm:prSet/>
      <dgm:spPr/>
      <dgm:t>
        <a:bodyPr/>
        <a:lstStyle/>
        <a:p>
          <a:endParaRPr lang="en-US">
            <a:latin typeface="Lato Light" panose="020F0502020204030203"/>
          </a:endParaRPr>
        </a:p>
      </dgm:t>
    </dgm:pt>
    <dgm:pt modelId="{DB21666B-F362-4DA3-AE8E-A8B14DDBF2FB}">
      <dgm:prSet phldrT="[Text]"/>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Lato Light" panose="020F0502020204030203"/>
            </a:rPr>
            <a:t>Active participation in unassigned applications</a:t>
          </a:r>
        </a:p>
      </dgm:t>
    </dgm:pt>
    <dgm:pt modelId="{D8A673E9-E6E7-4596-AF78-079103700B01}" type="parTrans" cxnId="{49F81854-DCE3-48A2-9E3A-416E57BD5B9E}">
      <dgm:prSet/>
      <dgm:spPr/>
      <dgm:t>
        <a:bodyPr/>
        <a:lstStyle/>
        <a:p>
          <a:endParaRPr lang="en-US">
            <a:latin typeface="Lato Light" panose="020F0502020204030203"/>
          </a:endParaRPr>
        </a:p>
      </dgm:t>
    </dgm:pt>
    <dgm:pt modelId="{6E5CB98A-BE53-4948-B77E-363DEBF03BA7}" type="sibTrans" cxnId="{49F81854-DCE3-48A2-9E3A-416E57BD5B9E}">
      <dgm:prSet/>
      <dgm:spPr/>
      <dgm:t>
        <a:bodyPr/>
        <a:lstStyle/>
        <a:p>
          <a:endParaRPr lang="en-US">
            <a:latin typeface="Lato Light" panose="020F0502020204030203"/>
          </a:endParaRPr>
        </a:p>
      </dgm:t>
    </dgm:pt>
    <dgm:pt modelId="{A6486D0C-54C7-4501-8274-6671F8F5D461}">
      <dgm:prSet phldrT="[Text]"/>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Lato Light" panose="020F0502020204030203"/>
            </a:rPr>
            <a:t>Distinguishing exceptional applications in the study section</a:t>
          </a:r>
        </a:p>
        <a:p>
          <a:pPr marL="57150" lvl="1" indent="0" defTabSz="444500">
            <a:lnSpc>
              <a:spcPct val="90000"/>
            </a:lnSpc>
            <a:spcBef>
              <a:spcPct val="0"/>
            </a:spcBef>
            <a:spcAft>
              <a:spcPct val="15000"/>
            </a:spcAft>
          </a:pPr>
          <a:endParaRPr lang="en-US" dirty="0">
            <a:latin typeface="Lato Light" panose="020F0502020204030203"/>
          </a:endParaRPr>
        </a:p>
      </dgm:t>
    </dgm:pt>
    <dgm:pt modelId="{7E5C0D54-6503-49E8-BE7F-10E715BC9BC5}" type="parTrans" cxnId="{AE04DC2C-27E6-44B6-A9E5-C750BC807E5F}">
      <dgm:prSet/>
      <dgm:spPr/>
      <dgm:t>
        <a:bodyPr/>
        <a:lstStyle/>
        <a:p>
          <a:endParaRPr lang="en-US">
            <a:latin typeface="Lato Light" panose="020F0502020204030203"/>
          </a:endParaRPr>
        </a:p>
      </dgm:t>
    </dgm:pt>
    <dgm:pt modelId="{3A38D811-5AD0-47F7-B6A6-23BEBFB6B067}" type="sibTrans" cxnId="{AE04DC2C-27E6-44B6-A9E5-C750BC807E5F}">
      <dgm:prSet/>
      <dgm:spPr/>
      <dgm:t>
        <a:bodyPr/>
        <a:lstStyle/>
        <a:p>
          <a:endParaRPr lang="en-US">
            <a:latin typeface="Lato Light" panose="020F0502020204030203"/>
          </a:endParaRPr>
        </a:p>
      </dgm:t>
    </dgm:pt>
    <dgm:pt modelId="{DF406A6A-9D61-434E-A0C7-49B6FC9A444E}" type="pres">
      <dgm:prSet presAssocID="{1243B64B-CA19-4BC2-9414-C4797EDE24AD}" presName="Name0" presStyleCnt="0">
        <dgm:presLayoutVars>
          <dgm:dir/>
          <dgm:resizeHandles val="exact"/>
        </dgm:presLayoutVars>
      </dgm:prSet>
      <dgm:spPr/>
    </dgm:pt>
    <dgm:pt modelId="{74CFDC25-97F2-4BA2-BF18-AB5C34C4682E}" type="pres">
      <dgm:prSet presAssocID="{42A8F29B-7C0C-43F5-8745-886E0CCE1E87}" presName="composite" presStyleCnt="0"/>
      <dgm:spPr/>
    </dgm:pt>
    <dgm:pt modelId="{8DF4A40C-9FA7-4683-9265-D217E00F91D2}" type="pres">
      <dgm:prSet presAssocID="{42A8F29B-7C0C-43F5-8745-886E0CCE1E87}" presName="imagSh" presStyleLbl="bgImgPlace1" presStyleIdx="0" presStyleCnt="3"/>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38000" r="-38000"/>
          </a:stretch>
        </a:blipFill>
      </dgm:spPr>
    </dgm:pt>
    <dgm:pt modelId="{612964E2-3CA7-4D4A-9E56-59ECF0D99DFE}" type="pres">
      <dgm:prSet presAssocID="{42A8F29B-7C0C-43F5-8745-886E0CCE1E87}" presName="txNode" presStyleLbl="node1" presStyleIdx="0" presStyleCnt="3" custLinFactNeighborX="-2389">
        <dgm:presLayoutVars>
          <dgm:bulletEnabled val="1"/>
        </dgm:presLayoutVars>
      </dgm:prSet>
      <dgm:spPr/>
    </dgm:pt>
    <dgm:pt modelId="{4A680F8C-79AE-48EA-80A1-E458931A7394}" type="pres">
      <dgm:prSet presAssocID="{ADA5A26F-F977-433C-884D-ACF3F6E67F41}" presName="sibTrans" presStyleLbl="sibTrans2D1" presStyleIdx="0" presStyleCnt="2"/>
      <dgm:spPr/>
    </dgm:pt>
    <dgm:pt modelId="{EB546AC7-090C-4F91-A463-33C46DB0968F}" type="pres">
      <dgm:prSet presAssocID="{ADA5A26F-F977-433C-884D-ACF3F6E67F41}" presName="connTx" presStyleLbl="sibTrans2D1" presStyleIdx="0" presStyleCnt="2"/>
      <dgm:spPr/>
    </dgm:pt>
    <dgm:pt modelId="{E6F7DDF9-BD29-4302-BBA2-15664C0DB5C4}" type="pres">
      <dgm:prSet presAssocID="{8E6E900E-D483-4277-9AFD-A1AB15326EF6}" presName="composite" presStyleCnt="0"/>
      <dgm:spPr/>
    </dgm:pt>
    <dgm:pt modelId="{1F06F44C-6FA1-4ED3-97DC-EB870BF69D09}" type="pres">
      <dgm:prSet presAssocID="{8E6E900E-D483-4277-9AFD-A1AB15326EF6}" presName="imagSh" presStyleLbl="bgImgPlace1" presStyleIdx="1" presStyleCnt="3"/>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7000" r="-17000"/>
          </a:stretch>
        </a:blipFill>
      </dgm:spPr>
    </dgm:pt>
    <dgm:pt modelId="{8A1251A4-95AB-4D89-9EE1-8F04D8983F34}" type="pres">
      <dgm:prSet presAssocID="{8E6E900E-D483-4277-9AFD-A1AB15326EF6}" presName="txNode" presStyleLbl="node1" presStyleIdx="1" presStyleCnt="3" custLinFactNeighborX="-1433" custLinFactNeighborY="-478">
        <dgm:presLayoutVars>
          <dgm:bulletEnabled val="1"/>
        </dgm:presLayoutVars>
      </dgm:prSet>
      <dgm:spPr/>
    </dgm:pt>
    <dgm:pt modelId="{7FE46D2D-AE34-4A70-BE64-525138FA875F}" type="pres">
      <dgm:prSet presAssocID="{3DB135AC-52D7-4310-A64C-1A08EE138BFC}" presName="sibTrans" presStyleLbl="sibTrans2D1" presStyleIdx="1" presStyleCnt="2"/>
      <dgm:spPr/>
    </dgm:pt>
    <dgm:pt modelId="{385AA7BB-43D0-4723-9CE1-5166875C9230}" type="pres">
      <dgm:prSet presAssocID="{3DB135AC-52D7-4310-A64C-1A08EE138BFC}" presName="connTx" presStyleLbl="sibTrans2D1" presStyleIdx="1" presStyleCnt="2"/>
      <dgm:spPr/>
    </dgm:pt>
    <dgm:pt modelId="{96DECD1B-0779-463A-84E2-06B48B3CC25C}" type="pres">
      <dgm:prSet presAssocID="{F65E69E1-9BD5-4DA4-A09C-546C33DFBD95}" presName="composite" presStyleCnt="0"/>
      <dgm:spPr/>
    </dgm:pt>
    <dgm:pt modelId="{7C1ECCCA-219F-4261-BC64-EB1418A9D4E9}" type="pres">
      <dgm:prSet presAssocID="{F65E69E1-9BD5-4DA4-A09C-546C33DFBD95}" presName="imagSh" presStyleLbl="bgImgPlace1" presStyleIdx="2" presStyleCnt="3"/>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17000" b="-17000"/>
          </a:stretch>
        </a:blipFill>
      </dgm:spPr>
    </dgm:pt>
    <dgm:pt modelId="{30055E13-E8AD-4D06-9700-0C7844539E8D}" type="pres">
      <dgm:prSet presAssocID="{F65E69E1-9BD5-4DA4-A09C-546C33DFBD95}" presName="txNode" presStyleLbl="node1" presStyleIdx="2" presStyleCnt="3" custLinFactNeighborX="-3648">
        <dgm:presLayoutVars>
          <dgm:bulletEnabled val="1"/>
        </dgm:presLayoutVars>
      </dgm:prSet>
      <dgm:spPr/>
    </dgm:pt>
  </dgm:ptLst>
  <dgm:cxnLst>
    <dgm:cxn modelId="{758F7A05-AF91-4910-8C55-72EBDE49D954}" type="presOf" srcId="{99DB1BEA-60F1-44DC-A4ED-F7E0CE3AC433}" destId="{612964E2-3CA7-4D4A-9E56-59ECF0D99DFE}" srcOrd="0" destOrd="3" presId="urn:microsoft.com/office/officeart/2005/8/layout/hProcess10"/>
    <dgm:cxn modelId="{323C4507-E832-4E54-86EF-113373E435E8}" type="presOf" srcId="{A6486D0C-54C7-4501-8274-6671F8F5D461}" destId="{30055E13-E8AD-4D06-9700-0C7844539E8D}" srcOrd="0" destOrd="3" presId="urn:microsoft.com/office/officeart/2005/8/layout/hProcess10"/>
    <dgm:cxn modelId="{A4B38309-99DF-4663-98E1-FE3BF11B3140}" srcId="{42A8F29B-7C0C-43F5-8745-886E0CCE1E87}" destId="{EE6AC890-20D1-4B96-BF55-4AF1B2B48598}" srcOrd="1" destOrd="0" parTransId="{E4F175E7-9629-49BE-883B-B522AB148343}" sibTransId="{6B8F28D4-2DAD-4DF4-BC8F-BBFFEB95A617}"/>
    <dgm:cxn modelId="{1FF0AD12-5CA0-4804-9375-751A1D5B4845}" srcId="{8E6E900E-D483-4277-9AFD-A1AB15326EF6}" destId="{E6683179-BDCD-4ADA-91F5-BA6D3FCF8FA4}" srcOrd="1" destOrd="0" parTransId="{9FA02A07-EB64-482F-9E49-8601760571B5}" sibTransId="{56003D3D-16EF-44C8-9393-BB65889E08EE}"/>
    <dgm:cxn modelId="{B2712714-F2C0-46E9-B18C-F944A2DE8D68}" type="presOf" srcId="{2199B2C3-3116-43C9-B224-F59E3CDA18C5}" destId="{8A1251A4-95AB-4D89-9EE1-8F04D8983F34}" srcOrd="0" destOrd="1" presId="urn:microsoft.com/office/officeart/2005/8/layout/hProcess10"/>
    <dgm:cxn modelId="{07C5B514-873D-4429-ADF2-DDD9714B7EA5}" type="presOf" srcId="{3DB135AC-52D7-4310-A64C-1A08EE138BFC}" destId="{7FE46D2D-AE34-4A70-BE64-525138FA875F}" srcOrd="0" destOrd="0" presId="urn:microsoft.com/office/officeart/2005/8/layout/hProcess10"/>
    <dgm:cxn modelId="{D11B571B-ABA3-4B65-8A34-D8FC06D47A9C}" type="presOf" srcId="{42A8F29B-7C0C-43F5-8745-886E0CCE1E87}" destId="{612964E2-3CA7-4D4A-9E56-59ECF0D99DFE}" srcOrd="0" destOrd="0" presId="urn:microsoft.com/office/officeart/2005/8/layout/hProcess10"/>
    <dgm:cxn modelId="{10295020-227A-4998-8C7F-2D9837C64F71}" type="presOf" srcId="{ED85D5CC-40B8-484B-8A4B-5C379A1ACBC7}" destId="{612964E2-3CA7-4D4A-9E56-59ECF0D99DFE}" srcOrd="0" destOrd="4" presId="urn:microsoft.com/office/officeart/2005/8/layout/hProcess10"/>
    <dgm:cxn modelId="{AE04DC2C-27E6-44B6-A9E5-C750BC807E5F}" srcId="{F65E69E1-9BD5-4DA4-A09C-546C33DFBD95}" destId="{A6486D0C-54C7-4501-8274-6671F8F5D461}" srcOrd="2" destOrd="0" parTransId="{7E5C0D54-6503-49E8-BE7F-10E715BC9BC5}" sibTransId="{3A38D811-5AD0-47F7-B6A6-23BEBFB6B067}"/>
    <dgm:cxn modelId="{A6309436-D0D2-4F34-86F0-551698E22E3E}" srcId="{42A8F29B-7C0C-43F5-8745-886E0CCE1E87}" destId="{AA84CA17-9989-4106-8C3D-C419C99373A9}" srcOrd="0" destOrd="0" parTransId="{EA309EFF-263D-4E30-AABF-DB259395FEF3}" sibTransId="{200BCF38-F0EB-4BD1-80C1-585E22AFC1B5}"/>
    <dgm:cxn modelId="{B5E1EB5C-8514-495F-AC76-1722D77B134F}" type="presOf" srcId="{3DB135AC-52D7-4310-A64C-1A08EE138BFC}" destId="{385AA7BB-43D0-4723-9CE1-5166875C9230}" srcOrd="1" destOrd="0" presId="urn:microsoft.com/office/officeart/2005/8/layout/hProcess10"/>
    <dgm:cxn modelId="{F6EADF63-BC52-4DAD-9701-D7BD624BED65}" type="presOf" srcId="{ADA5A26F-F977-433C-884D-ACF3F6E67F41}" destId="{4A680F8C-79AE-48EA-80A1-E458931A7394}" srcOrd="0" destOrd="0" presId="urn:microsoft.com/office/officeart/2005/8/layout/hProcess10"/>
    <dgm:cxn modelId="{5AAB0D44-DF50-4570-B065-F7629F9C63EC}" type="presOf" srcId="{E6683179-BDCD-4ADA-91F5-BA6D3FCF8FA4}" destId="{8A1251A4-95AB-4D89-9EE1-8F04D8983F34}" srcOrd="0" destOrd="2" presId="urn:microsoft.com/office/officeart/2005/8/layout/hProcess10"/>
    <dgm:cxn modelId="{A64FD16C-4375-47A5-9280-0BABA15CE8AF}" srcId="{8E6E900E-D483-4277-9AFD-A1AB15326EF6}" destId="{E75C1273-6CAB-46A7-91B8-194E4E65DE80}" srcOrd="3" destOrd="0" parTransId="{2A80B75B-43E2-4AAF-A82B-C97517D7BD47}" sibTransId="{29DB1C11-9FE5-4052-9FE5-3BB6E2A72D48}"/>
    <dgm:cxn modelId="{5B1AE56F-689D-4E6B-A6CC-8B6F05E13553}" type="presOf" srcId="{7C1FC5BB-50B0-4973-BEF3-35E0E58E384E}" destId="{8A1251A4-95AB-4D89-9EE1-8F04D8983F34}" srcOrd="0" destOrd="3" presId="urn:microsoft.com/office/officeart/2005/8/layout/hProcess10"/>
    <dgm:cxn modelId="{C9082070-CF72-42A8-B42C-045CA703E476}" type="presOf" srcId="{E75C1273-6CAB-46A7-91B8-194E4E65DE80}" destId="{8A1251A4-95AB-4D89-9EE1-8F04D8983F34}" srcOrd="0" destOrd="4" presId="urn:microsoft.com/office/officeart/2005/8/layout/hProcess10"/>
    <dgm:cxn modelId="{102C2B71-7DFC-4EE5-A2E7-74B203947E71}" type="presOf" srcId="{EE6AC890-20D1-4B96-BF55-4AF1B2B48598}" destId="{612964E2-3CA7-4D4A-9E56-59ECF0D99DFE}" srcOrd="0" destOrd="2" presId="urn:microsoft.com/office/officeart/2005/8/layout/hProcess10"/>
    <dgm:cxn modelId="{78096651-57A0-478D-8899-C1F4DEE9BF26}" srcId="{42A8F29B-7C0C-43F5-8745-886E0CCE1E87}" destId="{99DB1BEA-60F1-44DC-A4ED-F7E0CE3AC433}" srcOrd="2" destOrd="0" parTransId="{E9211052-3A53-4BC6-B47C-CCECE4EDACC9}" sibTransId="{02610C22-B8AF-4C24-AD38-2C10BA6F0A7D}"/>
    <dgm:cxn modelId="{49F81854-DCE3-48A2-9E3A-416E57BD5B9E}" srcId="{F65E69E1-9BD5-4DA4-A09C-546C33DFBD95}" destId="{DB21666B-F362-4DA3-AE8E-A8B14DDBF2FB}" srcOrd="1" destOrd="0" parTransId="{D8A673E9-E6E7-4596-AF78-079103700B01}" sibTransId="{6E5CB98A-BE53-4948-B77E-363DEBF03BA7}"/>
    <dgm:cxn modelId="{2D3E5B59-E901-4B4B-BF98-F1F6CB0AE328}" srcId="{1243B64B-CA19-4BC2-9414-C4797EDE24AD}" destId="{42A8F29B-7C0C-43F5-8745-886E0CCE1E87}" srcOrd="0" destOrd="0" parTransId="{4E75B658-53CC-4584-BFCF-4B5B8D877A02}" sibTransId="{ADA5A26F-F977-433C-884D-ACF3F6E67F41}"/>
    <dgm:cxn modelId="{620D3A5A-7310-4456-9D2D-E85043DB96A1}" type="presOf" srcId="{DB21666B-F362-4DA3-AE8E-A8B14DDBF2FB}" destId="{30055E13-E8AD-4D06-9700-0C7844539E8D}" srcOrd="0" destOrd="2" presId="urn:microsoft.com/office/officeart/2005/8/layout/hProcess10"/>
    <dgm:cxn modelId="{F54ACE81-6071-445A-ADCA-A80D520C8F9E}" type="presOf" srcId="{F65E69E1-9BD5-4DA4-A09C-546C33DFBD95}" destId="{30055E13-E8AD-4D06-9700-0C7844539E8D}" srcOrd="0" destOrd="0" presId="urn:microsoft.com/office/officeart/2005/8/layout/hProcess10"/>
    <dgm:cxn modelId="{F6F595A1-38C5-4B1D-89E7-F265F3D24116}" srcId="{8E6E900E-D483-4277-9AFD-A1AB15326EF6}" destId="{2199B2C3-3116-43C9-B224-F59E3CDA18C5}" srcOrd="0" destOrd="0" parTransId="{5F9EE3A5-0A66-49DC-95FB-80ADEDED433E}" sibTransId="{21D3FC6B-6344-465A-A759-26CF9F266174}"/>
    <dgm:cxn modelId="{E5BBAAA7-2858-48A1-928F-EEB6CCAE52D9}" type="presOf" srcId="{1243B64B-CA19-4BC2-9414-C4797EDE24AD}" destId="{DF406A6A-9D61-434E-A0C7-49B6FC9A444E}" srcOrd="0" destOrd="0" presId="urn:microsoft.com/office/officeart/2005/8/layout/hProcess10"/>
    <dgm:cxn modelId="{7D6CFFA7-6988-4D34-AA11-614B083DE7EB}" srcId="{F65E69E1-9BD5-4DA4-A09C-546C33DFBD95}" destId="{87C0D67E-D374-438D-B2FD-5068A5C8F68B}" srcOrd="0" destOrd="0" parTransId="{355C13A7-9B14-4BD2-899A-B193B0F3D1BA}" sibTransId="{2EBAC6E2-14A7-4629-9D40-D0B117D248C5}"/>
    <dgm:cxn modelId="{81E3EEA8-D90C-4468-A8C0-A7F544CE4F2C}" srcId="{1243B64B-CA19-4BC2-9414-C4797EDE24AD}" destId="{F65E69E1-9BD5-4DA4-A09C-546C33DFBD95}" srcOrd="2" destOrd="0" parTransId="{5E983EB7-4945-48AB-B844-A4DF78772958}" sibTransId="{B80D9FEE-0A47-4D35-B2C8-E7AAF7B15055}"/>
    <dgm:cxn modelId="{A829ADB7-7635-4995-AFC8-D7D7169675DF}" type="presOf" srcId="{8E6E900E-D483-4277-9AFD-A1AB15326EF6}" destId="{8A1251A4-95AB-4D89-9EE1-8F04D8983F34}" srcOrd="0" destOrd="0" presId="urn:microsoft.com/office/officeart/2005/8/layout/hProcess10"/>
    <dgm:cxn modelId="{F604CCB7-91B1-4656-BA15-5A7B92214400}" type="presOf" srcId="{AA84CA17-9989-4106-8C3D-C419C99373A9}" destId="{612964E2-3CA7-4D4A-9E56-59ECF0D99DFE}" srcOrd="0" destOrd="1" presId="urn:microsoft.com/office/officeart/2005/8/layout/hProcess10"/>
    <dgm:cxn modelId="{70E262BB-5012-4919-ADFA-6115680F75B4}" srcId="{8E6E900E-D483-4277-9AFD-A1AB15326EF6}" destId="{7C1FC5BB-50B0-4973-BEF3-35E0E58E384E}" srcOrd="2" destOrd="0" parTransId="{C4E77181-722B-442C-9075-36D3093139A0}" sibTransId="{F5634A6A-3C72-46C3-8B9E-4E0195D2320B}"/>
    <dgm:cxn modelId="{0217ECCE-8D0F-4D42-9382-BFDF03BD3075}" type="presOf" srcId="{87C0D67E-D374-438D-B2FD-5068A5C8F68B}" destId="{30055E13-E8AD-4D06-9700-0C7844539E8D}" srcOrd="0" destOrd="1" presId="urn:microsoft.com/office/officeart/2005/8/layout/hProcess10"/>
    <dgm:cxn modelId="{87B546CF-5C0E-4C69-B88B-500E4BCC8B13}" srcId="{1243B64B-CA19-4BC2-9414-C4797EDE24AD}" destId="{8E6E900E-D483-4277-9AFD-A1AB15326EF6}" srcOrd="1" destOrd="0" parTransId="{7A805854-923D-4C2F-9876-DCCABFE0F065}" sibTransId="{3DB135AC-52D7-4310-A64C-1A08EE138BFC}"/>
    <dgm:cxn modelId="{00F579DD-95BC-49CF-9E00-CDFDE4AFD8B6}" type="presOf" srcId="{ADA5A26F-F977-433C-884D-ACF3F6E67F41}" destId="{EB546AC7-090C-4F91-A463-33C46DB0968F}" srcOrd="1" destOrd="0" presId="urn:microsoft.com/office/officeart/2005/8/layout/hProcess10"/>
    <dgm:cxn modelId="{50884DF2-75D4-4AD8-8E26-23B15D109CFF}" srcId="{42A8F29B-7C0C-43F5-8745-886E0CCE1E87}" destId="{ED85D5CC-40B8-484B-8A4B-5C379A1ACBC7}" srcOrd="3" destOrd="0" parTransId="{32F5CFA5-8427-4108-B5B2-1C08CA6541BD}" sibTransId="{FF6DCEAF-6C1D-4D5A-98B1-2D6C5EBE8FE2}"/>
    <dgm:cxn modelId="{431798F4-EE9E-4549-BEDB-D6F4A37444D0}" type="presParOf" srcId="{DF406A6A-9D61-434E-A0C7-49B6FC9A444E}" destId="{74CFDC25-97F2-4BA2-BF18-AB5C34C4682E}" srcOrd="0" destOrd="0" presId="urn:microsoft.com/office/officeart/2005/8/layout/hProcess10"/>
    <dgm:cxn modelId="{B1D42E98-56E9-4E33-BB0D-54D96F20C347}" type="presParOf" srcId="{74CFDC25-97F2-4BA2-BF18-AB5C34C4682E}" destId="{8DF4A40C-9FA7-4683-9265-D217E00F91D2}" srcOrd="0" destOrd="0" presId="urn:microsoft.com/office/officeart/2005/8/layout/hProcess10"/>
    <dgm:cxn modelId="{9033B5D3-0527-4907-B8B5-4D54EF94DE28}" type="presParOf" srcId="{74CFDC25-97F2-4BA2-BF18-AB5C34C4682E}" destId="{612964E2-3CA7-4D4A-9E56-59ECF0D99DFE}" srcOrd="1" destOrd="0" presId="urn:microsoft.com/office/officeart/2005/8/layout/hProcess10"/>
    <dgm:cxn modelId="{15C1E21A-A5ED-493E-889A-BC4272E5D016}" type="presParOf" srcId="{DF406A6A-9D61-434E-A0C7-49B6FC9A444E}" destId="{4A680F8C-79AE-48EA-80A1-E458931A7394}" srcOrd="1" destOrd="0" presId="urn:microsoft.com/office/officeart/2005/8/layout/hProcess10"/>
    <dgm:cxn modelId="{DDD591BE-5B72-4F72-BA60-A08E316278ED}" type="presParOf" srcId="{4A680F8C-79AE-48EA-80A1-E458931A7394}" destId="{EB546AC7-090C-4F91-A463-33C46DB0968F}" srcOrd="0" destOrd="0" presId="urn:microsoft.com/office/officeart/2005/8/layout/hProcess10"/>
    <dgm:cxn modelId="{5C639E28-7EEA-4709-8118-A639F0546451}" type="presParOf" srcId="{DF406A6A-9D61-434E-A0C7-49B6FC9A444E}" destId="{E6F7DDF9-BD29-4302-BBA2-15664C0DB5C4}" srcOrd="2" destOrd="0" presId="urn:microsoft.com/office/officeart/2005/8/layout/hProcess10"/>
    <dgm:cxn modelId="{D5479464-E4AE-4FB7-AF65-4FEE5CD19329}" type="presParOf" srcId="{E6F7DDF9-BD29-4302-BBA2-15664C0DB5C4}" destId="{1F06F44C-6FA1-4ED3-97DC-EB870BF69D09}" srcOrd="0" destOrd="0" presId="urn:microsoft.com/office/officeart/2005/8/layout/hProcess10"/>
    <dgm:cxn modelId="{BD04B839-EE78-49F9-B022-571E47B86DF7}" type="presParOf" srcId="{E6F7DDF9-BD29-4302-BBA2-15664C0DB5C4}" destId="{8A1251A4-95AB-4D89-9EE1-8F04D8983F34}" srcOrd="1" destOrd="0" presId="urn:microsoft.com/office/officeart/2005/8/layout/hProcess10"/>
    <dgm:cxn modelId="{EA2FC16D-0B0F-4F4D-BD4D-459EFD0CE64E}" type="presParOf" srcId="{DF406A6A-9D61-434E-A0C7-49B6FC9A444E}" destId="{7FE46D2D-AE34-4A70-BE64-525138FA875F}" srcOrd="3" destOrd="0" presId="urn:microsoft.com/office/officeart/2005/8/layout/hProcess10"/>
    <dgm:cxn modelId="{87F63021-9DA4-4F3E-8E02-A315A584F50B}" type="presParOf" srcId="{7FE46D2D-AE34-4A70-BE64-525138FA875F}" destId="{385AA7BB-43D0-4723-9CE1-5166875C9230}" srcOrd="0" destOrd="0" presId="urn:microsoft.com/office/officeart/2005/8/layout/hProcess10"/>
    <dgm:cxn modelId="{819A57BA-627B-478D-A7E8-8F2EB6436FB2}" type="presParOf" srcId="{DF406A6A-9D61-434E-A0C7-49B6FC9A444E}" destId="{96DECD1B-0779-463A-84E2-06B48B3CC25C}" srcOrd="4" destOrd="0" presId="urn:microsoft.com/office/officeart/2005/8/layout/hProcess10"/>
    <dgm:cxn modelId="{80C1494B-7CBC-4342-9AAE-F08AA84ADBC6}" type="presParOf" srcId="{96DECD1B-0779-463A-84E2-06B48B3CC25C}" destId="{7C1ECCCA-219F-4261-BC64-EB1418A9D4E9}" srcOrd="0" destOrd="0" presId="urn:microsoft.com/office/officeart/2005/8/layout/hProcess10"/>
    <dgm:cxn modelId="{03FD6C7C-6170-415E-890A-63316052673E}" type="presParOf" srcId="{96DECD1B-0779-463A-84E2-06B48B3CC25C}" destId="{30055E13-E8AD-4D06-9700-0C7844539E8D}"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4A40C-9FA7-4683-9265-D217E00F91D2}">
      <dsp:nvSpPr>
        <dsp:cNvPr id="0" name=""/>
        <dsp:cNvSpPr/>
      </dsp:nvSpPr>
      <dsp:spPr>
        <a:xfrm>
          <a:off x="3901" y="150377"/>
          <a:ext cx="1838256" cy="1838256"/>
        </a:xfrm>
        <a:prstGeom prst="roundRect">
          <a:avLst>
            <a:gd name="adj" fmla="val 10000"/>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38000" r="-38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2964E2-3CA7-4D4A-9E56-59ECF0D99DFE}">
      <dsp:nvSpPr>
        <dsp:cNvPr id="0" name=""/>
        <dsp:cNvSpPr/>
      </dsp:nvSpPr>
      <dsp:spPr>
        <a:xfrm>
          <a:off x="259237" y="1253331"/>
          <a:ext cx="1838256" cy="183825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Lato Light" panose="020F0502020204030203"/>
            </a:rPr>
            <a:t>The Foundation</a:t>
          </a:r>
        </a:p>
        <a:p>
          <a:pPr marL="57150" lvl="1" indent="-57150" algn="l" defTabSz="488950">
            <a:lnSpc>
              <a:spcPct val="90000"/>
            </a:lnSpc>
            <a:spcBef>
              <a:spcPct val="0"/>
            </a:spcBef>
            <a:spcAft>
              <a:spcPct val="15000"/>
            </a:spcAft>
            <a:buChar char="•"/>
          </a:pPr>
          <a:r>
            <a:rPr lang="en-US" sz="1100" kern="1200" dirty="0">
              <a:latin typeface="Lato Light" panose="020F0502020204030203"/>
            </a:rPr>
            <a:t>Identify conflicts</a:t>
          </a:r>
        </a:p>
        <a:p>
          <a:pPr marL="57150" lvl="1" indent="-57150" algn="l" defTabSz="488950">
            <a:lnSpc>
              <a:spcPct val="90000"/>
            </a:lnSpc>
            <a:spcBef>
              <a:spcPct val="0"/>
            </a:spcBef>
            <a:spcAft>
              <a:spcPct val="15000"/>
            </a:spcAft>
            <a:buChar char="•"/>
          </a:pPr>
          <a:r>
            <a:rPr lang="en-US" sz="1100" kern="1200" dirty="0">
              <a:latin typeface="Lato Light" panose="020F0502020204030203"/>
            </a:rPr>
            <a:t>Maintain confidentiality</a:t>
          </a:r>
        </a:p>
        <a:p>
          <a:pPr marL="57150" lvl="1" indent="-57150" algn="l" defTabSz="488950">
            <a:lnSpc>
              <a:spcPct val="90000"/>
            </a:lnSpc>
            <a:spcBef>
              <a:spcPct val="0"/>
            </a:spcBef>
            <a:spcAft>
              <a:spcPct val="15000"/>
            </a:spcAft>
            <a:buChar char="•"/>
          </a:pPr>
          <a:r>
            <a:rPr lang="en-US" sz="1100" kern="1200" dirty="0">
              <a:latin typeface="Lato Light" panose="020F0502020204030203"/>
            </a:rPr>
            <a:t>Promote review integrity</a:t>
          </a:r>
        </a:p>
        <a:p>
          <a:pPr marL="57150" lvl="1" indent="-57150" algn="l" defTabSz="488950">
            <a:lnSpc>
              <a:spcPct val="90000"/>
            </a:lnSpc>
            <a:spcBef>
              <a:spcPct val="0"/>
            </a:spcBef>
            <a:spcAft>
              <a:spcPct val="15000"/>
            </a:spcAft>
            <a:buChar char="•"/>
          </a:pPr>
          <a:r>
            <a:rPr lang="en-US" sz="1100" kern="1200" dirty="0">
              <a:latin typeface="Lato Light" panose="020F0502020204030203"/>
            </a:rPr>
            <a:t>Flag misconduct</a:t>
          </a:r>
        </a:p>
      </dsp:txBody>
      <dsp:txXfrm>
        <a:off x="313078" y="1307172"/>
        <a:ext cx="1730574" cy="1730574"/>
      </dsp:txXfrm>
    </dsp:sp>
    <dsp:sp modelId="{4A680F8C-79AE-48EA-80A1-E458931A7394}">
      <dsp:nvSpPr>
        <dsp:cNvPr id="0" name=""/>
        <dsp:cNvSpPr/>
      </dsp:nvSpPr>
      <dsp:spPr>
        <a:xfrm>
          <a:off x="2196247" y="848651"/>
          <a:ext cx="354088" cy="4417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Lato Light" panose="020F0502020204030203"/>
          </a:endParaRPr>
        </a:p>
      </dsp:txBody>
      <dsp:txXfrm>
        <a:off x="2196247" y="936992"/>
        <a:ext cx="247862" cy="265025"/>
      </dsp:txXfrm>
    </dsp:sp>
    <dsp:sp modelId="{1F06F44C-6FA1-4ED3-97DC-EB870BF69D09}">
      <dsp:nvSpPr>
        <dsp:cNvPr id="0" name=""/>
        <dsp:cNvSpPr/>
      </dsp:nvSpPr>
      <dsp:spPr>
        <a:xfrm>
          <a:off x="2853840" y="150377"/>
          <a:ext cx="1838256" cy="183825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7000" r="-17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1251A4-95AB-4D89-9EE1-8F04D8983F34}">
      <dsp:nvSpPr>
        <dsp:cNvPr id="0" name=""/>
        <dsp:cNvSpPr/>
      </dsp:nvSpPr>
      <dsp:spPr>
        <a:xfrm>
          <a:off x="3126749" y="1244544"/>
          <a:ext cx="1838256" cy="183825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Lato Light" panose="020F0502020204030203"/>
            </a:rPr>
            <a:t>The Pillars</a:t>
          </a:r>
        </a:p>
        <a:p>
          <a:pPr marL="57150" lvl="1" indent="-57150" algn="l" defTabSz="488950">
            <a:lnSpc>
              <a:spcPct val="90000"/>
            </a:lnSpc>
            <a:spcBef>
              <a:spcPct val="0"/>
            </a:spcBef>
            <a:spcAft>
              <a:spcPct val="15000"/>
            </a:spcAft>
            <a:buChar char="•"/>
          </a:pPr>
          <a:r>
            <a:rPr lang="en-US" sz="1100" kern="1200" dirty="0">
              <a:latin typeface="Lato Light" panose="020F0502020204030203"/>
            </a:rPr>
            <a:t>Fair and bias free review</a:t>
          </a:r>
        </a:p>
        <a:p>
          <a:pPr marL="57150" lvl="1" indent="-57150" algn="l" defTabSz="488950">
            <a:lnSpc>
              <a:spcPct val="90000"/>
            </a:lnSpc>
            <a:spcBef>
              <a:spcPct val="0"/>
            </a:spcBef>
            <a:spcAft>
              <a:spcPct val="15000"/>
            </a:spcAft>
            <a:buChar char="•"/>
          </a:pPr>
          <a:r>
            <a:rPr lang="en-US" sz="1100" kern="1200" dirty="0">
              <a:latin typeface="Lato Light" panose="020F0502020204030203"/>
            </a:rPr>
            <a:t>Fidelity to scoring principles and review criteria</a:t>
          </a:r>
        </a:p>
        <a:p>
          <a:pPr marL="57150" lvl="1" indent="-57150" algn="l" defTabSz="488950">
            <a:lnSpc>
              <a:spcPct val="90000"/>
            </a:lnSpc>
            <a:spcBef>
              <a:spcPct val="0"/>
            </a:spcBef>
            <a:spcAft>
              <a:spcPct val="15000"/>
            </a:spcAft>
            <a:buChar char="•"/>
          </a:pPr>
          <a:r>
            <a:rPr lang="en-US" sz="1100" kern="1200" dirty="0">
              <a:latin typeface="Lato Light" panose="020F0502020204030203"/>
            </a:rPr>
            <a:t>Quality critiques</a:t>
          </a:r>
        </a:p>
        <a:p>
          <a:pPr marL="57150" lvl="1" indent="-57150" algn="l" defTabSz="488950">
            <a:lnSpc>
              <a:spcPct val="90000"/>
            </a:lnSpc>
            <a:spcBef>
              <a:spcPct val="0"/>
            </a:spcBef>
            <a:spcAft>
              <a:spcPct val="15000"/>
            </a:spcAft>
            <a:buChar char="•"/>
          </a:pPr>
          <a:endParaRPr lang="en-US" sz="1100" kern="1200" dirty="0">
            <a:latin typeface="Lato Light" panose="020F0502020204030203"/>
          </a:endParaRPr>
        </a:p>
      </dsp:txBody>
      <dsp:txXfrm>
        <a:off x="3180590" y="1298385"/>
        <a:ext cx="1730574" cy="1730574"/>
      </dsp:txXfrm>
    </dsp:sp>
    <dsp:sp modelId="{7FE46D2D-AE34-4A70-BE64-525138FA875F}">
      <dsp:nvSpPr>
        <dsp:cNvPr id="0" name=""/>
        <dsp:cNvSpPr/>
      </dsp:nvSpPr>
      <dsp:spPr>
        <a:xfrm>
          <a:off x="5046186" y="848651"/>
          <a:ext cx="354088" cy="4417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Lato Light" panose="020F0502020204030203"/>
          </a:endParaRPr>
        </a:p>
      </dsp:txBody>
      <dsp:txXfrm>
        <a:off x="5046186" y="936992"/>
        <a:ext cx="247862" cy="265025"/>
      </dsp:txXfrm>
    </dsp:sp>
    <dsp:sp modelId="{7C1ECCCA-219F-4261-BC64-EB1418A9D4E9}">
      <dsp:nvSpPr>
        <dsp:cNvPr id="0" name=""/>
        <dsp:cNvSpPr/>
      </dsp:nvSpPr>
      <dsp:spPr>
        <a:xfrm>
          <a:off x="5703779" y="150377"/>
          <a:ext cx="1838256" cy="183825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17000" b="-17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055E13-E8AD-4D06-9700-0C7844539E8D}">
      <dsp:nvSpPr>
        <dsp:cNvPr id="0" name=""/>
        <dsp:cNvSpPr/>
      </dsp:nvSpPr>
      <dsp:spPr>
        <a:xfrm>
          <a:off x="5935971" y="1253331"/>
          <a:ext cx="1838256" cy="183825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577850">
            <a:lnSpc>
              <a:spcPct val="90000"/>
            </a:lnSpc>
            <a:spcBef>
              <a:spcPct val="0"/>
            </a:spcBef>
            <a:spcAft>
              <a:spcPct val="35000"/>
            </a:spcAft>
            <a:buNone/>
          </a:pPr>
          <a:r>
            <a:rPr lang="en-US" sz="1400" b="1" kern="1200" dirty="0">
              <a:latin typeface="Lato Light" panose="020F0502020204030203"/>
            </a:rPr>
            <a:t>The Top Floor View</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100" kern="1200" dirty="0">
              <a:latin typeface="Lato Light" panose="020F0502020204030203"/>
            </a:rPr>
            <a:t>Peer review of applications</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100" kern="1200" dirty="0">
              <a:latin typeface="Lato Light" panose="020F0502020204030203"/>
            </a:rPr>
            <a:t>Active participation in unassigned applications</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100" kern="1200" dirty="0">
              <a:latin typeface="Lato Light" panose="020F0502020204030203"/>
            </a:rPr>
            <a:t>Distinguishing exceptional applications in the study section</a:t>
          </a:r>
        </a:p>
        <a:p>
          <a:pPr marL="57150" lvl="1" indent="0" algn="l" defTabSz="444500">
            <a:lnSpc>
              <a:spcPct val="90000"/>
            </a:lnSpc>
            <a:spcBef>
              <a:spcPct val="0"/>
            </a:spcBef>
            <a:spcAft>
              <a:spcPct val="15000"/>
            </a:spcAft>
          </a:pPr>
          <a:endParaRPr lang="en-US" sz="1100" kern="1200" dirty="0">
            <a:latin typeface="Lato Light" panose="020F0502020204030203"/>
          </a:endParaRPr>
        </a:p>
      </dsp:txBody>
      <dsp:txXfrm>
        <a:off x="5989812" y="1307172"/>
        <a:ext cx="1730574" cy="173057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593212-D0C1-41B3-874C-F449453F146E}"/>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652B0FC5-238B-484D-A264-B71D20B9F15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BFBCC30-B436-4D98-8C2B-7BBD2FB0C9FD}" type="datetimeFigureOut">
              <a:rPr lang="en-IN" smtClean="0"/>
              <a:pPr/>
              <a:t>26-03-2024</a:t>
            </a:fld>
            <a:endParaRPr lang="en-IN"/>
          </a:p>
        </p:txBody>
      </p:sp>
      <p:sp>
        <p:nvSpPr>
          <p:cNvPr id="4" name="Footer Placeholder 3">
            <a:extLst>
              <a:ext uri="{FF2B5EF4-FFF2-40B4-BE49-F238E27FC236}">
                <a16:creationId xmlns:a16="http://schemas.microsoft.com/office/drawing/2014/main" id="{8137F8A6-C73B-4519-A4BC-A8B16006FC75}"/>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AA86A89A-C6CE-43E2-A497-5D80163AAD59}"/>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7F85CB8-3859-4A2D-ACFD-82BC03A1545F}" type="slidenum">
              <a:rPr lang="en-IN" smtClean="0"/>
              <a:pPr/>
              <a:t>‹#›</a:t>
            </a:fld>
            <a:endParaRPr lang="en-IN"/>
          </a:p>
        </p:txBody>
      </p:sp>
    </p:spTree>
    <p:extLst>
      <p:ext uri="{BB962C8B-B14F-4D97-AF65-F5344CB8AC3E}">
        <p14:creationId xmlns:p14="http://schemas.microsoft.com/office/powerpoint/2010/main" val="1395371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1CF8772-3674-46E2-8C39-EA50788CDA89}" type="datetimeFigureOut">
              <a:rPr lang="en-US" smtClean="0"/>
              <a:pPr/>
              <a:t>3/26/2024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D9266C7-3C6A-490D-A138-5F620B2EF759}" type="slidenum">
              <a:rPr lang="en-US" smtClean="0"/>
              <a:pPr/>
              <a:t>‹#›</a:t>
            </a:fld>
            <a:endParaRPr lang="en-US"/>
          </a:p>
        </p:txBody>
      </p:sp>
    </p:spTree>
    <p:extLst>
      <p:ext uri="{BB962C8B-B14F-4D97-AF65-F5344CB8AC3E}">
        <p14:creationId xmlns:p14="http://schemas.microsoft.com/office/powerpoint/2010/main" val="186971152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9266C7-3C6A-490D-A138-5F620B2EF7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7758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266C7-3C6A-490D-A138-5F620B2EF759}" type="slidenum">
              <a:rPr lang="en-US" smtClean="0"/>
              <a:pPr/>
              <a:t>11</a:t>
            </a:fld>
            <a:endParaRPr lang="en-US"/>
          </a:p>
        </p:txBody>
      </p:sp>
    </p:spTree>
    <p:extLst>
      <p:ext uri="{BB962C8B-B14F-4D97-AF65-F5344CB8AC3E}">
        <p14:creationId xmlns:p14="http://schemas.microsoft.com/office/powerpoint/2010/main" val="2895433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D9266C7-3C6A-490D-A138-5F620B2EF759}" type="slidenum">
              <a:rPr lang="en-US" smtClean="0"/>
              <a:pPr/>
              <a:t>12</a:t>
            </a:fld>
            <a:endParaRPr lang="en-US"/>
          </a:p>
        </p:txBody>
      </p:sp>
    </p:spTree>
    <p:extLst>
      <p:ext uri="{BB962C8B-B14F-4D97-AF65-F5344CB8AC3E}">
        <p14:creationId xmlns:p14="http://schemas.microsoft.com/office/powerpoint/2010/main" val="2425589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266C7-3C6A-490D-A138-5F620B2EF759}" type="slidenum">
              <a:rPr lang="en-US" smtClean="0"/>
              <a:pPr/>
              <a:t>13</a:t>
            </a:fld>
            <a:endParaRPr lang="en-US"/>
          </a:p>
        </p:txBody>
      </p:sp>
    </p:spTree>
    <p:extLst>
      <p:ext uri="{BB962C8B-B14F-4D97-AF65-F5344CB8AC3E}">
        <p14:creationId xmlns:p14="http://schemas.microsoft.com/office/powerpoint/2010/main" val="1404918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933373-37E1-48D7-AE0C-C4BE20B541CE}" type="slidenum">
              <a:rPr lang="en-US" smtClean="0"/>
              <a:t>14</a:t>
            </a:fld>
            <a:endParaRPr lang="en-US" dirty="0"/>
          </a:p>
        </p:txBody>
      </p:sp>
    </p:spTree>
    <p:extLst>
      <p:ext uri="{BB962C8B-B14F-4D97-AF65-F5344CB8AC3E}">
        <p14:creationId xmlns:p14="http://schemas.microsoft.com/office/powerpoint/2010/main" val="3301890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266C7-3C6A-490D-A138-5F620B2EF759}" type="slidenum">
              <a:rPr lang="en-US" smtClean="0"/>
              <a:pPr/>
              <a:t>15</a:t>
            </a:fld>
            <a:endParaRPr lang="en-US"/>
          </a:p>
        </p:txBody>
      </p:sp>
    </p:spTree>
    <p:extLst>
      <p:ext uri="{BB962C8B-B14F-4D97-AF65-F5344CB8AC3E}">
        <p14:creationId xmlns:p14="http://schemas.microsoft.com/office/powerpoint/2010/main" val="3459725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Verdana" panose="020B0604030504040204" pitchFamily="34" charset="0"/>
            </a:endParaRPr>
          </a:p>
        </p:txBody>
      </p:sp>
      <p:sp>
        <p:nvSpPr>
          <p:cNvPr id="4" name="Slide Number Placeholder 3"/>
          <p:cNvSpPr>
            <a:spLocks noGrp="1"/>
          </p:cNvSpPr>
          <p:nvPr>
            <p:ph type="sldNum" sz="quarter" idx="5"/>
          </p:nvPr>
        </p:nvSpPr>
        <p:spPr/>
        <p:txBody>
          <a:bodyPr/>
          <a:lstStyle/>
          <a:p>
            <a:fld id="{CD9266C7-3C6A-490D-A138-5F620B2EF759}" type="slidenum">
              <a:rPr lang="en-US" smtClean="0"/>
              <a:pPr/>
              <a:t>16</a:t>
            </a:fld>
            <a:endParaRPr lang="en-US"/>
          </a:p>
        </p:txBody>
      </p:sp>
    </p:spTree>
    <p:extLst>
      <p:ext uri="{BB962C8B-B14F-4D97-AF65-F5344CB8AC3E}">
        <p14:creationId xmlns:p14="http://schemas.microsoft.com/office/powerpoint/2010/main" val="4123197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266C7-3C6A-490D-A138-5F620B2EF759}" type="slidenum">
              <a:rPr lang="en-US" smtClean="0"/>
              <a:pPr/>
              <a:t>18</a:t>
            </a:fld>
            <a:endParaRPr lang="en-US"/>
          </a:p>
        </p:txBody>
      </p:sp>
    </p:spTree>
    <p:extLst>
      <p:ext uri="{BB962C8B-B14F-4D97-AF65-F5344CB8AC3E}">
        <p14:creationId xmlns:p14="http://schemas.microsoft.com/office/powerpoint/2010/main" val="2768230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266C7-3C6A-490D-A138-5F620B2EF759}" type="slidenum">
              <a:rPr lang="en-US" smtClean="0"/>
              <a:pPr/>
              <a:t>19</a:t>
            </a:fld>
            <a:endParaRPr lang="en-US"/>
          </a:p>
        </p:txBody>
      </p:sp>
    </p:spTree>
    <p:extLst>
      <p:ext uri="{BB962C8B-B14F-4D97-AF65-F5344CB8AC3E}">
        <p14:creationId xmlns:p14="http://schemas.microsoft.com/office/powerpoint/2010/main" val="994656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266C7-3C6A-490D-A138-5F620B2EF759}" type="slidenum">
              <a:rPr lang="en-US" smtClean="0"/>
              <a:pPr/>
              <a:t>21</a:t>
            </a:fld>
            <a:endParaRPr lang="en-US"/>
          </a:p>
        </p:txBody>
      </p:sp>
    </p:spTree>
    <p:extLst>
      <p:ext uri="{BB962C8B-B14F-4D97-AF65-F5344CB8AC3E}">
        <p14:creationId xmlns:p14="http://schemas.microsoft.com/office/powerpoint/2010/main" val="2160232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266C7-3C6A-490D-A138-5F620B2EF759}" type="slidenum">
              <a:rPr lang="en-US" smtClean="0"/>
              <a:pPr/>
              <a:t>22</a:t>
            </a:fld>
            <a:endParaRPr lang="en-US"/>
          </a:p>
        </p:txBody>
      </p:sp>
    </p:spTree>
    <p:extLst>
      <p:ext uri="{BB962C8B-B14F-4D97-AF65-F5344CB8AC3E}">
        <p14:creationId xmlns:p14="http://schemas.microsoft.com/office/powerpoint/2010/main" val="296318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266C7-3C6A-490D-A138-5F620B2EF759}" type="slidenum">
              <a:rPr lang="en-US" smtClean="0"/>
              <a:pPr/>
              <a:t>2</a:t>
            </a:fld>
            <a:endParaRPr lang="en-US"/>
          </a:p>
        </p:txBody>
      </p:sp>
    </p:spTree>
    <p:extLst>
      <p:ext uri="{BB962C8B-B14F-4D97-AF65-F5344CB8AC3E}">
        <p14:creationId xmlns:p14="http://schemas.microsoft.com/office/powerpoint/2010/main" val="2134089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266C7-3C6A-490D-A138-5F620B2EF759}" type="slidenum">
              <a:rPr lang="en-US" smtClean="0"/>
              <a:pPr/>
              <a:t>24</a:t>
            </a:fld>
            <a:endParaRPr lang="en-US"/>
          </a:p>
        </p:txBody>
      </p:sp>
    </p:spTree>
    <p:extLst>
      <p:ext uri="{BB962C8B-B14F-4D97-AF65-F5344CB8AC3E}">
        <p14:creationId xmlns:p14="http://schemas.microsoft.com/office/powerpoint/2010/main" val="1402599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266C7-3C6A-490D-A138-5F620B2EF759}" type="slidenum">
              <a:rPr lang="en-US" smtClean="0"/>
              <a:pPr/>
              <a:t>25</a:t>
            </a:fld>
            <a:endParaRPr lang="en-US"/>
          </a:p>
        </p:txBody>
      </p:sp>
    </p:spTree>
    <p:extLst>
      <p:ext uri="{BB962C8B-B14F-4D97-AF65-F5344CB8AC3E}">
        <p14:creationId xmlns:p14="http://schemas.microsoft.com/office/powerpoint/2010/main" val="4115253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266C7-3C6A-490D-A138-5F620B2EF759}" type="slidenum">
              <a:rPr lang="en-US" smtClean="0"/>
              <a:pPr/>
              <a:t>3</a:t>
            </a:fld>
            <a:endParaRPr lang="en-US"/>
          </a:p>
        </p:txBody>
      </p:sp>
    </p:spTree>
    <p:extLst>
      <p:ext uri="{BB962C8B-B14F-4D97-AF65-F5344CB8AC3E}">
        <p14:creationId xmlns:p14="http://schemas.microsoft.com/office/powerpoint/2010/main" val="944977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266C7-3C6A-490D-A138-5F620B2EF759}" type="slidenum">
              <a:rPr lang="en-US" smtClean="0"/>
              <a:pPr/>
              <a:t>4</a:t>
            </a:fld>
            <a:endParaRPr lang="en-US"/>
          </a:p>
        </p:txBody>
      </p:sp>
    </p:spTree>
    <p:extLst>
      <p:ext uri="{BB962C8B-B14F-4D97-AF65-F5344CB8AC3E}">
        <p14:creationId xmlns:p14="http://schemas.microsoft.com/office/powerpoint/2010/main" val="3578443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03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lvl="0" indent="0">
              <a:buFont typeface="Arial" panose="020B0604020202020204" pitchFamily="34" charset="0"/>
              <a:buNone/>
            </a:pPr>
            <a:endParaRPr lang="en-US" sz="900" kern="1200" dirty="0">
              <a:solidFill>
                <a:schemeClr val="tx1"/>
              </a:solidFill>
              <a:effectLst/>
              <a:latin typeface="Segoe UI Light" pitchFamily="34" charset="0"/>
              <a:ea typeface="+mn-ea"/>
              <a:cs typeface="+mn-cs"/>
            </a:endParaRPr>
          </a:p>
          <a:p>
            <a:pPr marL="0" lvl="0" indent="0">
              <a:buFont typeface="Arial" panose="020B0604020202020204" pitchFamily="34" charset="0"/>
              <a:buNone/>
            </a:pPr>
            <a:endParaRPr lang="en-US" sz="900" kern="1200" dirty="0">
              <a:solidFill>
                <a:schemeClr val="tx1"/>
              </a:solidFill>
              <a:effectLst/>
              <a:latin typeface="Segoe UI Light" pitchFamily="34" charset="0"/>
              <a:ea typeface="+mn-ea"/>
              <a:cs typeface="+mn-cs"/>
            </a:endParaRPr>
          </a:p>
          <a:p>
            <a:pPr marL="0" lvl="0" indent="0">
              <a:buFont typeface="Arial" panose="020B0604020202020204" pitchFamily="34" charset="0"/>
              <a:buNone/>
            </a:pPr>
            <a:r>
              <a:rPr lang="en-US" sz="900" kern="1200" dirty="0">
                <a:solidFill>
                  <a:schemeClr val="tx1"/>
                </a:solidFill>
                <a:effectLst/>
                <a:latin typeface="Segoe UI Light" pitchFamily="34" charset="0"/>
                <a:ea typeface="+mn-ea"/>
                <a:cs typeface="+mn-cs"/>
              </a:rPr>
              <a:t>Out of room conflict means that you can participate in the meeting but must consider yourself in conflict with an application and not be present during the discussion and review of that application. It typically occurs when an applicant is from your institution, is a collaborator or you’ve published with in the last 3 years, or a mentor or mentee in the lats 10 years. </a:t>
            </a:r>
            <a:r>
              <a:rPr lang="en-US" sz="900" kern="1200" dirty="0">
                <a:solidFill>
                  <a:schemeClr val="tx1"/>
                </a:solidFill>
                <a:latin typeface="Segoe UI Light" pitchFamily="34" charset="0"/>
                <a:ea typeface="+mn-ea"/>
                <a:cs typeface="+mn-cs"/>
              </a:rPr>
              <a:t>Conflicts through mentor-mentee relationship is evaluated on a case-by-case basis depending upon various factors such as the nature of continued relationship between the two so you may want to discuss these with your SRO. </a:t>
            </a:r>
          </a:p>
          <a:p>
            <a:endParaRPr lang="en-US" dirty="0"/>
          </a:p>
        </p:txBody>
      </p:sp>
      <p:sp>
        <p:nvSpPr>
          <p:cNvPr id="4" name="Slide Number Placeholder 3"/>
          <p:cNvSpPr>
            <a:spLocks noGrp="1"/>
          </p:cNvSpPr>
          <p:nvPr>
            <p:ph type="sldNum" sz="quarter" idx="10"/>
          </p:nvPr>
        </p:nvSpPr>
        <p:spPr/>
        <p:txBody>
          <a:bodyPr/>
          <a:lstStyle/>
          <a:p>
            <a:fld id="{CD9266C7-3C6A-490D-A138-5F620B2EF759}" type="slidenum">
              <a:rPr lang="en-US" smtClean="0"/>
              <a:pPr/>
              <a:t>5</a:t>
            </a:fld>
            <a:endParaRPr lang="en-US"/>
          </a:p>
        </p:txBody>
      </p:sp>
    </p:spTree>
    <p:extLst>
      <p:ext uri="{BB962C8B-B14F-4D97-AF65-F5344CB8AC3E}">
        <p14:creationId xmlns:p14="http://schemas.microsoft.com/office/powerpoint/2010/main" val="714837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266C7-3C6A-490D-A138-5F620B2EF759}" type="slidenum">
              <a:rPr lang="en-US" smtClean="0"/>
              <a:pPr/>
              <a:t>6</a:t>
            </a:fld>
            <a:endParaRPr lang="en-US"/>
          </a:p>
        </p:txBody>
      </p:sp>
    </p:spTree>
    <p:extLst>
      <p:ext uri="{BB962C8B-B14F-4D97-AF65-F5344CB8AC3E}">
        <p14:creationId xmlns:p14="http://schemas.microsoft.com/office/powerpoint/2010/main" val="1113113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900" u="none" kern="1200" dirty="0">
              <a:solidFill>
                <a:schemeClr val="tx1"/>
              </a:solidFill>
              <a:effectLst/>
              <a:latin typeface="Segoe UI Light" pitchFamily="34" charset="0"/>
              <a:ea typeface="+mn-ea"/>
              <a:cs typeface="+mn-cs"/>
            </a:endParaRPr>
          </a:p>
        </p:txBody>
      </p:sp>
      <p:sp>
        <p:nvSpPr>
          <p:cNvPr id="4" name="Slide Number Placeholder 3"/>
          <p:cNvSpPr>
            <a:spLocks noGrp="1"/>
          </p:cNvSpPr>
          <p:nvPr>
            <p:ph type="sldNum" sz="quarter" idx="5"/>
          </p:nvPr>
        </p:nvSpPr>
        <p:spPr/>
        <p:txBody>
          <a:bodyPr/>
          <a:lstStyle/>
          <a:p>
            <a:fld id="{CD9266C7-3C6A-490D-A138-5F620B2EF759}" type="slidenum">
              <a:rPr lang="en-US" smtClean="0"/>
              <a:pPr/>
              <a:t>7</a:t>
            </a:fld>
            <a:endParaRPr lang="en-US"/>
          </a:p>
        </p:txBody>
      </p:sp>
    </p:spTree>
    <p:extLst>
      <p:ext uri="{BB962C8B-B14F-4D97-AF65-F5344CB8AC3E}">
        <p14:creationId xmlns:p14="http://schemas.microsoft.com/office/powerpoint/2010/main" val="392713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a:solidFill>
                <a:schemeClr val="tx1"/>
              </a:solidFill>
              <a:latin typeface="Segoe UI Light" pitchFamily="34" charset="0"/>
              <a:ea typeface="+mn-ea"/>
              <a:cs typeface="+mn-cs"/>
            </a:endParaRPr>
          </a:p>
        </p:txBody>
      </p:sp>
      <p:sp>
        <p:nvSpPr>
          <p:cNvPr id="4" name="Slide Number Placeholder 3"/>
          <p:cNvSpPr>
            <a:spLocks noGrp="1"/>
          </p:cNvSpPr>
          <p:nvPr>
            <p:ph type="sldNum" sz="quarter" idx="10"/>
          </p:nvPr>
        </p:nvSpPr>
        <p:spPr/>
        <p:txBody>
          <a:bodyPr/>
          <a:lstStyle/>
          <a:p>
            <a:fld id="{CD9266C7-3C6A-490D-A138-5F620B2EF759}" type="slidenum">
              <a:rPr lang="en-US" smtClean="0"/>
              <a:pPr/>
              <a:t>8</a:t>
            </a:fld>
            <a:endParaRPr lang="en-US"/>
          </a:p>
        </p:txBody>
      </p:sp>
    </p:spTree>
    <p:extLst>
      <p:ext uri="{BB962C8B-B14F-4D97-AF65-F5344CB8AC3E}">
        <p14:creationId xmlns:p14="http://schemas.microsoft.com/office/powerpoint/2010/main" val="1600653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266C7-3C6A-490D-A138-5F620B2EF759}" type="slidenum">
              <a:rPr lang="en-US" smtClean="0"/>
              <a:pPr/>
              <a:t>10</a:t>
            </a:fld>
            <a:endParaRPr lang="en-US"/>
          </a:p>
        </p:txBody>
      </p:sp>
    </p:spTree>
    <p:extLst>
      <p:ext uri="{BB962C8B-B14F-4D97-AF65-F5344CB8AC3E}">
        <p14:creationId xmlns:p14="http://schemas.microsoft.com/office/powerpoint/2010/main" val="313971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alpha val="5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5943EFD-523B-44F0-B4D9-E2F91E412F50}"/>
              </a:ext>
            </a:extLst>
          </p:cNvPr>
          <p:cNvSpPr/>
          <p:nvPr userDrawn="1"/>
        </p:nvSpPr>
        <p:spPr>
          <a:xfrm>
            <a:off x="0" y="1603420"/>
            <a:ext cx="9144000" cy="320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 name="Title 1"/>
          <p:cNvSpPr>
            <a:spLocks noGrp="1"/>
          </p:cNvSpPr>
          <p:nvPr>
            <p:ph type="ctrTitle"/>
          </p:nvPr>
        </p:nvSpPr>
        <p:spPr>
          <a:xfrm>
            <a:off x="2876160" y="2525202"/>
            <a:ext cx="5591373" cy="587809"/>
          </a:xfrm>
        </p:spPr>
        <p:txBody>
          <a:bodyPr>
            <a:normAutofit/>
          </a:bodyPr>
          <a:lstStyle>
            <a:lvl1pPr>
              <a:defRPr sz="2800" b="1">
                <a:solidFill>
                  <a:schemeClr val="tx1">
                    <a:lumMod val="95000"/>
                    <a:lumOff val="5000"/>
                  </a:schemeClr>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a:t>Click to edit Master title style</a:t>
            </a:r>
          </a:p>
        </p:txBody>
      </p:sp>
      <p:sp>
        <p:nvSpPr>
          <p:cNvPr id="3" name="Subtitle 2"/>
          <p:cNvSpPr>
            <a:spLocks noGrp="1"/>
          </p:cNvSpPr>
          <p:nvPr>
            <p:ph type="subTitle" idx="1"/>
          </p:nvPr>
        </p:nvSpPr>
        <p:spPr>
          <a:xfrm>
            <a:off x="2876160" y="3245973"/>
            <a:ext cx="5591373" cy="409361"/>
          </a:xfrm>
        </p:spPr>
        <p:txBody>
          <a:bodyPr anchor="ctr"/>
          <a:lstStyle>
            <a:lvl1pPr marL="0" indent="0" algn="l">
              <a:buNone/>
              <a:defRPr>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defRPr>
            </a:lvl1pPr>
            <a:lvl2pPr marL="456434" indent="0" algn="ctr">
              <a:buNone/>
              <a:defRPr>
                <a:solidFill>
                  <a:schemeClr val="tx1">
                    <a:tint val="75000"/>
                  </a:schemeClr>
                </a:solidFill>
              </a:defRPr>
            </a:lvl2pPr>
            <a:lvl3pPr marL="912872" indent="0" algn="ctr">
              <a:buNone/>
              <a:defRPr>
                <a:solidFill>
                  <a:schemeClr val="tx1">
                    <a:tint val="75000"/>
                  </a:schemeClr>
                </a:solidFill>
              </a:defRPr>
            </a:lvl3pPr>
            <a:lvl4pPr marL="1369304" indent="0" algn="ctr">
              <a:buNone/>
              <a:defRPr>
                <a:solidFill>
                  <a:schemeClr val="tx1">
                    <a:tint val="75000"/>
                  </a:schemeClr>
                </a:solidFill>
              </a:defRPr>
            </a:lvl4pPr>
            <a:lvl5pPr marL="1825741" indent="0" algn="ctr">
              <a:buNone/>
              <a:defRPr>
                <a:solidFill>
                  <a:schemeClr val="tx1">
                    <a:tint val="75000"/>
                  </a:schemeClr>
                </a:solidFill>
              </a:defRPr>
            </a:lvl5pPr>
            <a:lvl6pPr marL="2282180" indent="0" algn="ctr">
              <a:buNone/>
              <a:defRPr>
                <a:solidFill>
                  <a:schemeClr val="tx1">
                    <a:tint val="75000"/>
                  </a:schemeClr>
                </a:solidFill>
              </a:defRPr>
            </a:lvl6pPr>
            <a:lvl7pPr marL="2738609" indent="0" algn="ctr">
              <a:buNone/>
              <a:defRPr>
                <a:solidFill>
                  <a:schemeClr val="tx1">
                    <a:tint val="75000"/>
                  </a:schemeClr>
                </a:solidFill>
              </a:defRPr>
            </a:lvl7pPr>
            <a:lvl8pPr marL="3195044" indent="0" algn="ctr">
              <a:buNone/>
              <a:defRPr>
                <a:solidFill>
                  <a:schemeClr val="tx1">
                    <a:tint val="75000"/>
                  </a:schemeClr>
                </a:solidFill>
              </a:defRPr>
            </a:lvl8pPr>
            <a:lvl9pPr marL="3651480" indent="0" algn="ctr">
              <a:buNone/>
              <a:defRPr>
                <a:solidFill>
                  <a:schemeClr val="tx1">
                    <a:tint val="75000"/>
                  </a:schemeClr>
                </a:solidFill>
              </a:defRPr>
            </a:lvl9pPr>
          </a:lstStyle>
          <a:p>
            <a:r>
              <a:rPr lang="en-US"/>
              <a:t>Click to edit Master subtitle style</a:t>
            </a:r>
          </a:p>
        </p:txBody>
      </p:sp>
      <p:sp>
        <p:nvSpPr>
          <p:cNvPr id="11" name="Rectangle: Rounded Corners 3">
            <a:extLst>
              <a:ext uri="{FF2B5EF4-FFF2-40B4-BE49-F238E27FC236}">
                <a16:creationId xmlns:a16="http://schemas.microsoft.com/office/drawing/2014/main" id="{D05C5883-3CB1-4772-A3E4-D0E62B38A771}"/>
              </a:ext>
            </a:extLst>
          </p:cNvPr>
          <p:cNvSpPr/>
          <p:nvPr userDrawn="1"/>
        </p:nvSpPr>
        <p:spPr>
          <a:xfrm>
            <a:off x="1944472" y="2216932"/>
            <a:ext cx="802394" cy="1979816"/>
          </a:xfrm>
          <a:custGeom>
            <a:avLst/>
            <a:gdLst>
              <a:gd name="connsiteX0" fmla="*/ 0 w 3283528"/>
              <a:gd name="connsiteY0" fmla="*/ 435041 h 2610196"/>
              <a:gd name="connsiteX1" fmla="*/ 435041 w 3283528"/>
              <a:gd name="connsiteY1" fmla="*/ 0 h 2610196"/>
              <a:gd name="connsiteX2" fmla="*/ 2848487 w 3283528"/>
              <a:gd name="connsiteY2" fmla="*/ 0 h 2610196"/>
              <a:gd name="connsiteX3" fmla="*/ 3283528 w 3283528"/>
              <a:gd name="connsiteY3" fmla="*/ 435041 h 2610196"/>
              <a:gd name="connsiteX4" fmla="*/ 3283528 w 3283528"/>
              <a:gd name="connsiteY4" fmla="*/ 2175155 h 2610196"/>
              <a:gd name="connsiteX5" fmla="*/ 2848487 w 3283528"/>
              <a:gd name="connsiteY5" fmla="*/ 2610196 h 2610196"/>
              <a:gd name="connsiteX6" fmla="*/ 435041 w 3283528"/>
              <a:gd name="connsiteY6" fmla="*/ 2610196 h 2610196"/>
              <a:gd name="connsiteX7" fmla="*/ 0 w 3283528"/>
              <a:gd name="connsiteY7" fmla="*/ 2175155 h 2610196"/>
              <a:gd name="connsiteX8" fmla="*/ 0 w 3283528"/>
              <a:gd name="connsiteY8"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283528 w 3882043"/>
              <a:gd name="connsiteY3" fmla="*/ 435041 h 2610196"/>
              <a:gd name="connsiteX4" fmla="*/ 3882043 w 3882043"/>
              <a:gd name="connsiteY4" fmla="*/ 1313411 h 2610196"/>
              <a:gd name="connsiteX5" fmla="*/ 3283528 w 3882043"/>
              <a:gd name="connsiteY5" fmla="*/ 2175155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283528 w 3882043"/>
              <a:gd name="connsiteY5" fmla="*/ 2175155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283528 w 3882043"/>
              <a:gd name="connsiteY5" fmla="*/ 2175155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283528 w 3882043"/>
              <a:gd name="connsiteY5" fmla="*/ 2175155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283528 w 3882043"/>
              <a:gd name="connsiteY5" fmla="*/ 2175155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408219 w 3882043"/>
              <a:gd name="connsiteY5" fmla="*/ 2150217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408219 w 3882043"/>
              <a:gd name="connsiteY5" fmla="*/ 2150217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408219 w 3882043"/>
              <a:gd name="connsiteY5" fmla="*/ 2150217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408219 w 3882043"/>
              <a:gd name="connsiteY5" fmla="*/ 2150217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73730"/>
              <a:gd name="connsiteY0" fmla="*/ 435041 h 2610196"/>
              <a:gd name="connsiteX1" fmla="*/ 435041 w 3873730"/>
              <a:gd name="connsiteY1" fmla="*/ 0 h 2610196"/>
              <a:gd name="connsiteX2" fmla="*/ 2848487 w 3873730"/>
              <a:gd name="connsiteY2" fmla="*/ 0 h 2610196"/>
              <a:gd name="connsiteX3" fmla="*/ 3483034 w 3873730"/>
              <a:gd name="connsiteY3" fmla="*/ 493230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2848487 w 3873730"/>
              <a:gd name="connsiteY2" fmla="*/ 0 h 2610196"/>
              <a:gd name="connsiteX3" fmla="*/ 3483034 w 3873730"/>
              <a:gd name="connsiteY3" fmla="*/ 493230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2848487 w 3873730"/>
              <a:gd name="connsiteY2" fmla="*/ 0 h 2610196"/>
              <a:gd name="connsiteX3" fmla="*/ 3474721 w 3873730"/>
              <a:gd name="connsiteY3" fmla="*/ 53479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2848487 w 3873730"/>
              <a:gd name="connsiteY2" fmla="*/ 0 h 2610196"/>
              <a:gd name="connsiteX3" fmla="*/ 3474721 w 3873730"/>
              <a:gd name="connsiteY3" fmla="*/ 53479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139433 w 3873730"/>
              <a:gd name="connsiteY2" fmla="*/ 8312 h 2610196"/>
              <a:gd name="connsiteX3" fmla="*/ 3474721 w 3873730"/>
              <a:gd name="connsiteY3" fmla="*/ 53479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139433 w 3873730"/>
              <a:gd name="connsiteY2" fmla="*/ 8312 h 2610196"/>
              <a:gd name="connsiteX3" fmla="*/ 3632663 w 3873730"/>
              <a:gd name="connsiteY3" fmla="*/ 62623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139433 w 3873730"/>
              <a:gd name="connsiteY2" fmla="*/ 8312 h 2610196"/>
              <a:gd name="connsiteX3" fmla="*/ 3632663 w 3873730"/>
              <a:gd name="connsiteY3" fmla="*/ 62623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139433 w 3873730"/>
              <a:gd name="connsiteY2" fmla="*/ 8312 h 2610196"/>
              <a:gd name="connsiteX3" fmla="*/ 3632663 w 3873730"/>
              <a:gd name="connsiteY3" fmla="*/ 62623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139433 w 3873730"/>
              <a:gd name="connsiteY2" fmla="*/ 8312 h 2610196"/>
              <a:gd name="connsiteX3" fmla="*/ 3532910 w 3873730"/>
              <a:gd name="connsiteY3" fmla="*/ 667796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532910 w 3873730"/>
              <a:gd name="connsiteY3" fmla="*/ 667796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591100 w 3873730"/>
              <a:gd name="connsiteY3" fmla="*/ 65948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591100 w 3873730"/>
              <a:gd name="connsiteY3" fmla="*/ 65948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591100 w 3873730"/>
              <a:gd name="connsiteY3" fmla="*/ 65948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08219 w 3873730"/>
              <a:gd name="connsiteY5" fmla="*/ 2150217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08219 w 3873730"/>
              <a:gd name="connsiteY5" fmla="*/ 2150217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66408 w 3873730"/>
              <a:gd name="connsiteY5" fmla="*/ 2158529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66408 w 3873730"/>
              <a:gd name="connsiteY5" fmla="*/ 2158529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66408 w 3873730"/>
              <a:gd name="connsiteY5" fmla="*/ 2158529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66408 w 3873730"/>
              <a:gd name="connsiteY5" fmla="*/ 2158529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66408 w 3873730"/>
              <a:gd name="connsiteY5" fmla="*/ 2158529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66408 w 3873730"/>
              <a:gd name="connsiteY5" fmla="*/ 2158529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4488"/>
              <a:gd name="connsiteY0" fmla="*/ 435041 h 2610196"/>
              <a:gd name="connsiteX1" fmla="*/ 435041 w 3874488"/>
              <a:gd name="connsiteY1" fmla="*/ 0 h 2610196"/>
              <a:gd name="connsiteX2" fmla="*/ 3023054 w 3874488"/>
              <a:gd name="connsiteY2" fmla="*/ 8312 h 2610196"/>
              <a:gd name="connsiteX3" fmla="*/ 3607726 w 3874488"/>
              <a:gd name="connsiteY3" fmla="*/ 609606 h 2610196"/>
              <a:gd name="connsiteX4" fmla="*/ 3873730 w 3874488"/>
              <a:gd name="connsiteY4" fmla="*/ 1238596 h 2610196"/>
              <a:gd name="connsiteX5" fmla="*/ 3466408 w 3874488"/>
              <a:gd name="connsiteY5" fmla="*/ 2158529 h 2610196"/>
              <a:gd name="connsiteX6" fmla="*/ 2981490 w 3874488"/>
              <a:gd name="connsiteY6" fmla="*/ 2610196 h 2610196"/>
              <a:gd name="connsiteX7" fmla="*/ 435041 w 3874488"/>
              <a:gd name="connsiteY7" fmla="*/ 2610196 h 2610196"/>
              <a:gd name="connsiteX8" fmla="*/ 0 w 3874488"/>
              <a:gd name="connsiteY8" fmla="*/ 2175155 h 2610196"/>
              <a:gd name="connsiteX9" fmla="*/ 0 w 3874488"/>
              <a:gd name="connsiteY9" fmla="*/ 435041 h 2610196"/>
              <a:gd name="connsiteX0" fmla="*/ 0 w 3890007"/>
              <a:gd name="connsiteY0" fmla="*/ 435041 h 2610196"/>
              <a:gd name="connsiteX1" fmla="*/ 435041 w 3890007"/>
              <a:gd name="connsiteY1" fmla="*/ 0 h 2610196"/>
              <a:gd name="connsiteX2" fmla="*/ 3023054 w 3890007"/>
              <a:gd name="connsiteY2" fmla="*/ 8312 h 2610196"/>
              <a:gd name="connsiteX3" fmla="*/ 3607726 w 3890007"/>
              <a:gd name="connsiteY3" fmla="*/ 609606 h 2610196"/>
              <a:gd name="connsiteX4" fmla="*/ 3873730 w 3890007"/>
              <a:gd name="connsiteY4" fmla="*/ 1238596 h 2610196"/>
              <a:gd name="connsiteX5" fmla="*/ 3466408 w 3890007"/>
              <a:gd name="connsiteY5" fmla="*/ 2158529 h 2610196"/>
              <a:gd name="connsiteX6" fmla="*/ 2981490 w 3890007"/>
              <a:gd name="connsiteY6" fmla="*/ 2610196 h 2610196"/>
              <a:gd name="connsiteX7" fmla="*/ 435041 w 3890007"/>
              <a:gd name="connsiteY7" fmla="*/ 2610196 h 2610196"/>
              <a:gd name="connsiteX8" fmla="*/ 0 w 3890007"/>
              <a:gd name="connsiteY8" fmla="*/ 2175155 h 2610196"/>
              <a:gd name="connsiteX9" fmla="*/ 0 w 3890007"/>
              <a:gd name="connsiteY9" fmla="*/ 435041 h 2610196"/>
              <a:gd name="connsiteX0" fmla="*/ 0 w 3890007"/>
              <a:gd name="connsiteY0" fmla="*/ 435041 h 2610196"/>
              <a:gd name="connsiteX1" fmla="*/ 435041 w 3890007"/>
              <a:gd name="connsiteY1" fmla="*/ 0 h 2610196"/>
              <a:gd name="connsiteX2" fmla="*/ 3023054 w 3890007"/>
              <a:gd name="connsiteY2" fmla="*/ 8312 h 2610196"/>
              <a:gd name="connsiteX3" fmla="*/ 3607726 w 3890007"/>
              <a:gd name="connsiteY3" fmla="*/ 609606 h 2610196"/>
              <a:gd name="connsiteX4" fmla="*/ 3873730 w 3890007"/>
              <a:gd name="connsiteY4" fmla="*/ 1238596 h 2610196"/>
              <a:gd name="connsiteX5" fmla="*/ 3466408 w 3890007"/>
              <a:gd name="connsiteY5" fmla="*/ 2158529 h 2610196"/>
              <a:gd name="connsiteX6" fmla="*/ 2981490 w 3890007"/>
              <a:gd name="connsiteY6" fmla="*/ 2610196 h 2610196"/>
              <a:gd name="connsiteX7" fmla="*/ 435041 w 3890007"/>
              <a:gd name="connsiteY7" fmla="*/ 2610196 h 2610196"/>
              <a:gd name="connsiteX8" fmla="*/ 0 w 3890007"/>
              <a:gd name="connsiteY8" fmla="*/ 2175155 h 2610196"/>
              <a:gd name="connsiteX9" fmla="*/ 0 w 3890007"/>
              <a:gd name="connsiteY9" fmla="*/ 435041 h 2610196"/>
              <a:gd name="connsiteX0" fmla="*/ 0 w 3908004"/>
              <a:gd name="connsiteY0" fmla="*/ 435041 h 2610196"/>
              <a:gd name="connsiteX1" fmla="*/ 435041 w 3908004"/>
              <a:gd name="connsiteY1" fmla="*/ 0 h 2610196"/>
              <a:gd name="connsiteX2" fmla="*/ 3023054 w 3908004"/>
              <a:gd name="connsiteY2" fmla="*/ 8312 h 2610196"/>
              <a:gd name="connsiteX3" fmla="*/ 3607726 w 3908004"/>
              <a:gd name="connsiteY3" fmla="*/ 609606 h 2610196"/>
              <a:gd name="connsiteX4" fmla="*/ 3892780 w 3908004"/>
              <a:gd name="connsiteY4" fmla="*/ 1243358 h 2610196"/>
              <a:gd name="connsiteX5" fmla="*/ 3466408 w 3908004"/>
              <a:gd name="connsiteY5" fmla="*/ 2158529 h 2610196"/>
              <a:gd name="connsiteX6" fmla="*/ 2981490 w 3908004"/>
              <a:gd name="connsiteY6" fmla="*/ 2610196 h 2610196"/>
              <a:gd name="connsiteX7" fmla="*/ 435041 w 3908004"/>
              <a:gd name="connsiteY7" fmla="*/ 2610196 h 2610196"/>
              <a:gd name="connsiteX8" fmla="*/ 0 w 3908004"/>
              <a:gd name="connsiteY8" fmla="*/ 2175155 h 2610196"/>
              <a:gd name="connsiteX9" fmla="*/ 0 w 3908004"/>
              <a:gd name="connsiteY9" fmla="*/ 435041 h 2610196"/>
              <a:gd name="connsiteX0" fmla="*/ 0 w 3908004"/>
              <a:gd name="connsiteY0" fmla="*/ 435041 h 2610196"/>
              <a:gd name="connsiteX1" fmla="*/ 435041 w 3908004"/>
              <a:gd name="connsiteY1" fmla="*/ 0 h 2610196"/>
              <a:gd name="connsiteX2" fmla="*/ 3023054 w 3908004"/>
              <a:gd name="connsiteY2" fmla="*/ 8312 h 2610196"/>
              <a:gd name="connsiteX3" fmla="*/ 3607726 w 3908004"/>
              <a:gd name="connsiteY3" fmla="*/ 609606 h 2610196"/>
              <a:gd name="connsiteX4" fmla="*/ 3892780 w 3908004"/>
              <a:gd name="connsiteY4" fmla="*/ 1243358 h 2610196"/>
              <a:gd name="connsiteX5" fmla="*/ 3466408 w 3908004"/>
              <a:gd name="connsiteY5" fmla="*/ 2158529 h 2610196"/>
              <a:gd name="connsiteX6" fmla="*/ 2981490 w 3908004"/>
              <a:gd name="connsiteY6" fmla="*/ 2610196 h 2610196"/>
              <a:gd name="connsiteX7" fmla="*/ 435041 w 3908004"/>
              <a:gd name="connsiteY7" fmla="*/ 2610196 h 2610196"/>
              <a:gd name="connsiteX8" fmla="*/ 0 w 3908004"/>
              <a:gd name="connsiteY8" fmla="*/ 2175155 h 2610196"/>
              <a:gd name="connsiteX9" fmla="*/ 0 w 3908004"/>
              <a:gd name="connsiteY9" fmla="*/ 435041 h 2610196"/>
              <a:gd name="connsiteX0" fmla="*/ 0 w 3897683"/>
              <a:gd name="connsiteY0" fmla="*/ 435041 h 2610196"/>
              <a:gd name="connsiteX1" fmla="*/ 435041 w 3897683"/>
              <a:gd name="connsiteY1" fmla="*/ 0 h 2610196"/>
              <a:gd name="connsiteX2" fmla="*/ 3023054 w 3897683"/>
              <a:gd name="connsiteY2" fmla="*/ 8312 h 2610196"/>
              <a:gd name="connsiteX3" fmla="*/ 3607726 w 3897683"/>
              <a:gd name="connsiteY3" fmla="*/ 609606 h 2610196"/>
              <a:gd name="connsiteX4" fmla="*/ 3892780 w 3897683"/>
              <a:gd name="connsiteY4" fmla="*/ 1243358 h 2610196"/>
              <a:gd name="connsiteX5" fmla="*/ 3466408 w 3897683"/>
              <a:gd name="connsiteY5" fmla="*/ 2158529 h 2610196"/>
              <a:gd name="connsiteX6" fmla="*/ 2981490 w 3897683"/>
              <a:gd name="connsiteY6" fmla="*/ 2610196 h 2610196"/>
              <a:gd name="connsiteX7" fmla="*/ 435041 w 3897683"/>
              <a:gd name="connsiteY7" fmla="*/ 2610196 h 2610196"/>
              <a:gd name="connsiteX8" fmla="*/ 0 w 3897683"/>
              <a:gd name="connsiteY8" fmla="*/ 2175155 h 2610196"/>
              <a:gd name="connsiteX9" fmla="*/ 0 w 3897683"/>
              <a:gd name="connsiteY9" fmla="*/ 435041 h 2610196"/>
              <a:gd name="connsiteX0" fmla="*/ 0 w 3921007"/>
              <a:gd name="connsiteY0" fmla="*/ 435041 h 2610196"/>
              <a:gd name="connsiteX1" fmla="*/ 435041 w 3921007"/>
              <a:gd name="connsiteY1" fmla="*/ 0 h 2610196"/>
              <a:gd name="connsiteX2" fmla="*/ 3023054 w 3921007"/>
              <a:gd name="connsiteY2" fmla="*/ 8312 h 2610196"/>
              <a:gd name="connsiteX3" fmla="*/ 3607726 w 3921007"/>
              <a:gd name="connsiteY3" fmla="*/ 609606 h 2610196"/>
              <a:gd name="connsiteX4" fmla="*/ 3916592 w 3921007"/>
              <a:gd name="connsiteY4" fmla="*/ 1243358 h 2610196"/>
              <a:gd name="connsiteX5" fmla="*/ 3466408 w 3921007"/>
              <a:gd name="connsiteY5" fmla="*/ 2158529 h 2610196"/>
              <a:gd name="connsiteX6" fmla="*/ 2981490 w 3921007"/>
              <a:gd name="connsiteY6" fmla="*/ 2610196 h 2610196"/>
              <a:gd name="connsiteX7" fmla="*/ 435041 w 3921007"/>
              <a:gd name="connsiteY7" fmla="*/ 2610196 h 2610196"/>
              <a:gd name="connsiteX8" fmla="*/ 0 w 3921007"/>
              <a:gd name="connsiteY8" fmla="*/ 2175155 h 2610196"/>
              <a:gd name="connsiteX9" fmla="*/ 0 w 3921007"/>
              <a:gd name="connsiteY9" fmla="*/ 435041 h 2610196"/>
              <a:gd name="connsiteX0" fmla="*/ 0 w 3921007"/>
              <a:gd name="connsiteY0" fmla="*/ 435041 h 2610196"/>
              <a:gd name="connsiteX1" fmla="*/ 435041 w 3921007"/>
              <a:gd name="connsiteY1" fmla="*/ 0 h 2610196"/>
              <a:gd name="connsiteX2" fmla="*/ 3023054 w 3921007"/>
              <a:gd name="connsiteY2" fmla="*/ 8312 h 2610196"/>
              <a:gd name="connsiteX3" fmla="*/ 3607726 w 3921007"/>
              <a:gd name="connsiteY3" fmla="*/ 609606 h 2610196"/>
              <a:gd name="connsiteX4" fmla="*/ 3916592 w 3921007"/>
              <a:gd name="connsiteY4" fmla="*/ 1243358 h 2610196"/>
              <a:gd name="connsiteX5" fmla="*/ 3466408 w 3921007"/>
              <a:gd name="connsiteY5" fmla="*/ 2158529 h 2610196"/>
              <a:gd name="connsiteX6" fmla="*/ 2981490 w 3921007"/>
              <a:gd name="connsiteY6" fmla="*/ 2610196 h 2610196"/>
              <a:gd name="connsiteX7" fmla="*/ 435041 w 3921007"/>
              <a:gd name="connsiteY7" fmla="*/ 2610196 h 2610196"/>
              <a:gd name="connsiteX8" fmla="*/ 0 w 3921007"/>
              <a:gd name="connsiteY8" fmla="*/ 2175155 h 2610196"/>
              <a:gd name="connsiteX9" fmla="*/ 0 w 3921007"/>
              <a:gd name="connsiteY9" fmla="*/ 435041 h 2610196"/>
              <a:gd name="connsiteX0" fmla="*/ 0 w 3916592"/>
              <a:gd name="connsiteY0" fmla="*/ 435041 h 2610196"/>
              <a:gd name="connsiteX1" fmla="*/ 435041 w 3916592"/>
              <a:gd name="connsiteY1" fmla="*/ 0 h 2610196"/>
              <a:gd name="connsiteX2" fmla="*/ 3023054 w 3916592"/>
              <a:gd name="connsiteY2" fmla="*/ 8312 h 2610196"/>
              <a:gd name="connsiteX3" fmla="*/ 3607726 w 3916592"/>
              <a:gd name="connsiteY3" fmla="*/ 609606 h 2610196"/>
              <a:gd name="connsiteX4" fmla="*/ 3916592 w 3916592"/>
              <a:gd name="connsiteY4" fmla="*/ 1243358 h 2610196"/>
              <a:gd name="connsiteX5" fmla="*/ 3466408 w 3916592"/>
              <a:gd name="connsiteY5" fmla="*/ 2158529 h 2610196"/>
              <a:gd name="connsiteX6" fmla="*/ 2981490 w 3916592"/>
              <a:gd name="connsiteY6" fmla="*/ 2610196 h 2610196"/>
              <a:gd name="connsiteX7" fmla="*/ 435041 w 3916592"/>
              <a:gd name="connsiteY7" fmla="*/ 2610196 h 2610196"/>
              <a:gd name="connsiteX8" fmla="*/ 0 w 3916592"/>
              <a:gd name="connsiteY8" fmla="*/ 2175155 h 2610196"/>
              <a:gd name="connsiteX9" fmla="*/ 0 w 3916592"/>
              <a:gd name="connsiteY9" fmla="*/ 435041 h 2610196"/>
              <a:gd name="connsiteX0" fmla="*/ 0 w 3916592"/>
              <a:gd name="connsiteY0" fmla="*/ 435041 h 2610196"/>
              <a:gd name="connsiteX1" fmla="*/ 435041 w 3916592"/>
              <a:gd name="connsiteY1" fmla="*/ 0 h 2610196"/>
              <a:gd name="connsiteX2" fmla="*/ 3023054 w 3916592"/>
              <a:gd name="connsiteY2" fmla="*/ 8312 h 2610196"/>
              <a:gd name="connsiteX3" fmla="*/ 3607726 w 3916592"/>
              <a:gd name="connsiteY3" fmla="*/ 609606 h 2610196"/>
              <a:gd name="connsiteX4" fmla="*/ 3916592 w 3916592"/>
              <a:gd name="connsiteY4" fmla="*/ 1243358 h 2610196"/>
              <a:gd name="connsiteX5" fmla="*/ 3466408 w 3916592"/>
              <a:gd name="connsiteY5" fmla="*/ 2158529 h 2610196"/>
              <a:gd name="connsiteX6" fmla="*/ 2981490 w 3916592"/>
              <a:gd name="connsiteY6" fmla="*/ 2610196 h 2610196"/>
              <a:gd name="connsiteX7" fmla="*/ 435041 w 3916592"/>
              <a:gd name="connsiteY7" fmla="*/ 2610196 h 2610196"/>
              <a:gd name="connsiteX8" fmla="*/ 0 w 3916592"/>
              <a:gd name="connsiteY8" fmla="*/ 2175155 h 2610196"/>
              <a:gd name="connsiteX9" fmla="*/ 0 w 3916592"/>
              <a:gd name="connsiteY9" fmla="*/ 435041 h 2610196"/>
              <a:gd name="connsiteX0" fmla="*/ 0 w 3916592"/>
              <a:gd name="connsiteY0" fmla="*/ 435041 h 2610196"/>
              <a:gd name="connsiteX1" fmla="*/ 435041 w 3916592"/>
              <a:gd name="connsiteY1" fmla="*/ 0 h 2610196"/>
              <a:gd name="connsiteX2" fmla="*/ 3023054 w 3916592"/>
              <a:gd name="connsiteY2" fmla="*/ 8312 h 2610196"/>
              <a:gd name="connsiteX3" fmla="*/ 3607726 w 3916592"/>
              <a:gd name="connsiteY3" fmla="*/ 609606 h 2610196"/>
              <a:gd name="connsiteX4" fmla="*/ 3916592 w 3916592"/>
              <a:gd name="connsiteY4" fmla="*/ 1243358 h 2610196"/>
              <a:gd name="connsiteX5" fmla="*/ 3466408 w 3916592"/>
              <a:gd name="connsiteY5" fmla="*/ 2158529 h 2610196"/>
              <a:gd name="connsiteX6" fmla="*/ 2981490 w 3916592"/>
              <a:gd name="connsiteY6" fmla="*/ 2610196 h 2610196"/>
              <a:gd name="connsiteX7" fmla="*/ 435041 w 3916592"/>
              <a:gd name="connsiteY7" fmla="*/ 2610196 h 2610196"/>
              <a:gd name="connsiteX8" fmla="*/ 0 w 3916592"/>
              <a:gd name="connsiteY8" fmla="*/ 2175155 h 2610196"/>
              <a:gd name="connsiteX9" fmla="*/ 0 w 3916592"/>
              <a:gd name="connsiteY9" fmla="*/ 435041 h 2610196"/>
              <a:gd name="connsiteX0" fmla="*/ 28229 w 3944821"/>
              <a:gd name="connsiteY0" fmla="*/ 435041 h 2610196"/>
              <a:gd name="connsiteX1" fmla="*/ 463270 w 3944821"/>
              <a:gd name="connsiteY1" fmla="*/ 0 h 2610196"/>
              <a:gd name="connsiteX2" fmla="*/ 3051283 w 3944821"/>
              <a:gd name="connsiteY2" fmla="*/ 8312 h 2610196"/>
              <a:gd name="connsiteX3" fmla="*/ 3635955 w 3944821"/>
              <a:gd name="connsiteY3" fmla="*/ 609606 h 2610196"/>
              <a:gd name="connsiteX4" fmla="*/ 3944821 w 3944821"/>
              <a:gd name="connsiteY4" fmla="*/ 1243358 h 2610196"/>
              <a:gd name="connsiteX5" fmla="*/ 3494637 w 3944821"/>
              <a:gd name="connsiteY5" fmla="*/ 2158529 h 2610196"/>
              <a:gd name="connsiteX6" fmla="*/ 3009719 w 3944821"/>
              <a:gd name="connsiteY6" fmla="*/ 2610196 h 2610196"/>
              <a:gd name="connsiteX7" fmla="*/ 463270 w 3944821"/>
              <a:gd name="connsiteY7" fmla="*/ 2610196 h 2610196"/>
              <a:gd name="connsiteX8" fmla="*/ 28229 w 3944821"/>
              <a:gd name="connsiteY8" fmla="*/ 2175155 h 2610196"/>
              <a:gd name="connsiteX9" fmla="*/ 0 w 3944821"/>
              <a:gd name="connsiteY9" fmla="*/ 641132 h 2610196"/>
              <a:gd name="connsiteX10" fmla="*/ 28229 w 3944821"/>
              <a:gd name="connsiteY10" fmla="*/ 435041 h 2610196"/>
              <a:gd name="connsiteX0" fmla="*/ 0 w 3916592"/>
              <a:gd name="connsiteY0" fmla="*/ 435041 h 2610196"/>
              <a:gd name="connsiteX1" fmla="*/ 435041 w 3916592"/>
              <a:gd name="connsiteY1" fmla="*/ 0 h 2610196"/>
              <a:gd name="connsiteX2" fmla="*/ 3023054 w 3916592"/>
              <a:gd name="connsiteY2" fmla="*/ 8312 h 2610196"/>
              <a:gd name="connsiteX3" fmla="*/ 3607726 w 3916592"/>
              <a:gd name="connsiteY3" fmla="*/ 609606 h 2610196"/>
              <a:gd name="connsiteX4" fmla="*/ 3916592 w 3916592"/>
              <a:gd name="connsiteY4" fmla="*/ 1243358 h 2610196"/>
              <a:gd name="connsiteX5" fmla="*/ 3466408 w 3916592"/>
              <a:gd name="connsiteY5" fmla="*/ 2158529 h 2610196"/>
              <a:gd name="connsiteX6" fmla="*/ 2981490 w 3916592"/>
              <a:gd name="connsiteY6" fmla="*/ 2610196 h 2610196"/>
              <a:gd name="connsiteX7" fmla="*/ 435041 w 3916592"/>
              <a:gd name="connsiteY7" fmla="*/ 2610196 h 2610196"/>
              <a:gd name="connsiteX8" fmla="*/ 0 w 3916592"/>
              <a:gd name="connsiteY8" fmla="*/ 2175155 h 2610196"/>
              <a:gd name="connsiteX9" fmla="*/ 0 w 3916592"/>
              <a:gd name="connsiteY9" fmla="*/ 435041 h 2610196"/>
              <a:gd name="connsiteX0" fmla="*/ 0 w 3916592"/>
              <a:gd name="connsiteY0" fmla="*/ 435041 h 2610196"/>
              <a:gd name="connsiteX1" fmla="*/ 435041 w 3916592"/>
              <a:gd name="connsiteY1" fmla="*/ 0 h 2610196"/>
              <a:gd name="connsiteX2" fmla="*/ 3023054 w 3916592"/>
              <a:gd name="connsiteY2" fmla="*/ 8312 h 2610196"/>
              <a:gd name="connsiteX3" fmla="*/ 3607726 w 3916592"/>
              <a:gd name="connsiteY3" fmla="*/ 609606 h 2610196"/>
              <a:gd name="connsiteX4" fmla="*/ 3916592 w 3916592"/>
              <a:gd name="connsiteY4" fmla="*/ 1243358 h 2610196"/>
              <a:gd name="connsiteX5" fmla="*/ 3466408 w 3916592"/>
              <a:gd name="connsiteY5" fmla="*/ 2158529 h 2610196"/>
              <a:gd name="connsiteX6" fmla="*/ 2981490 w 3916592"/>
              <a:gd name="connsiteY6" fmla="*/ 2610196 h 2610196"/>
              <a:gd name="connsiteX7" fmla="*/ 435041 w 3916592"/>
              <a:gd name="connsiteY7" fmla="*/ 2610196 h 2610196"/>
              <a:gd name="connsiteX8" fmla="*/ 0 w 3916592"/>
              <a:gd name="connsiteY8" fmla="*/ 2175155 h 2610196"/>
              <a:gd name="connsiteX9" fmla="*/ 0 w 3916592"/>
              <a:gd name="connsiteY9" fmla="*/ 435041 h 2610196"/>
              <a:gd name="connsiteX0" fmla="*/ 0 w 3954692"/>
              <a:gd name="connsiteY0" fmla="*/ 435041 h 2610196"/>
              <a:gd name="connsiteX1" fmla="*/ 473141 w 3954692"/>
              <a:gd name="connsiteY1" fmla="*/ 0 h 2610196"/>
              <a:gd name="connsiteX2" fmla="*/ 3061154 w 3954692"/>
              <a:gd name="connsiteY2" fmla="*/ 8312 h 2610196"/>
              <a:gd name="connsiteX3" fmla="*/ 3645826 w 3954692"/>
              <a:gd name="connsiteY3" fmla="*/ 609606 h 2610196"/>
              <a:gd name="connsiteX4" fmla="*/ 3954692 w 3954692"/>
              <a:gd name="connsiteY4" fmla="*/ 1243358 h 2610196"/>
              <a:gd name="connsiteX5" fmla="*/ 3504508 w 3954692"/>
              <a:gd name="connsiteY5" fmla="*/ 2158529 h 2610196"/>
              <a:gd name="connsiteX6" fmla="*/ 3019590 w 3954692"/>
              <a:gd name="connsiteY6" fmla="*/ 2610196 h 2610196"/>
              <a:gd name="connsiteX7" fmla="*/ 473141 w 3954692"/>
              <a:gd name="connsiteY7" fmla="*/ 2610196 h 2610196"/>
              <a:gd name="connsiteX8" fmla="*/ 38100 w 3954692"/>
              <a:gd name="connsiteY8" fmla="*/ 2175155 h 2610196"/>
              <a:gd name="connsiteX9" fmla="*/ 0 w 3954692"/>
              <a:gd name="connsiteY9" fmla="*/ 435041 h 2610196"/>
              <a:gd name="connsiteX0" fmla="*/ 0 w 3954692"/>
              <a:gd name="connsiteY0" fmla="*/ 435041 h 2610196"/>
              <a:gd name="connsiteX1" fmla="*/ 473141 w 3954692"/>
              <a:gd name="connsiteY1" fmla="*/ 0 h 2610196"/>
              <a:gd name="connsiteX2" fmla="*/ 3061154 w 3954692"/>
              <a:gd name="connsiteY2" fmla="*/ 8312 h 2610196"/>
              <a:gd name="connsiteX3" fmla="*/ 3645826 w 3954692"/>
              <a:gd name="connsiteY3" fmla="*/ 609606 h 2610196"/>
              <a:gd name="connsiteX4" fmla="*/ 3954692 w 3954692"/>
              <a:gd name="connsiteY4" fmla="*/ 1243358 h 2610196"/>
              <a:gd name="connsiteX5" fmla="*/ 3504508 w 3954692"/>
              <a:gd name="connsiteY5" fmla="*/ 2158529 h 2610196"/>
              <a:gd name="connsiteX6" fmla="*/ 3019590 w 3954692"/>
              <a:gd name="connsiteY6" fmla="*/ 2610196 h 2610196"/>
              <a:gd name="connsiteX7" fmla="*/ 473141 w 3954692"/>
              <a:gd name="connsiteY7" fmla="*/ 2610196 h 2610196"/>
              <a:gd name="connsiteX8" fmla="*/ 38100 w 3954692"/>
              <a:gd name="connsiteY8" fmla="*/ 2175155 h 2610196"/>
              <a:gd name="connsiteX9" fmla="*/ 0 w 3954692"/>
              <a:gd name="connsiteY9" fmla="*/ 435041 h 2610196"/>
              <a:gd name="connsiteX0" fmla="*/ 0 w 3916592"/>
              <a:gd name="connsiteY0" fmla="*/ 2175155 h 2610196"/>
              <a:gd name="connsiteX1" fmla="*/ 435041 w 3916592"/>
              <a:gd name="connsiteY1" fmla="*/ 0 h 2610196"/>
              <a:gd name="connsiteX2" fmla="*/ 3023054 w 3916592"/>
              <a:gd name="connsiteY2" fmla="*/ 8312 h 2610196"/>
              <a:gd name="connsiteX3" fmla="*/ 3607726 w 3916592"/>
              <a:gd name="connsiteY3" fmla="*/ 609606 h 2610196"/>
              <a:gd name="connsiteX4" fmla="*/ 3916592 w 3916592"/>
              <a:gd name="connsiteY4" fmla="*/ 1243358 h 2610196"/>
              <a:gd name="connsiteX5" fmla="*/ 3466408 w 3916592"/>
              <a:gd name="connsiteY5" fmla="*/ 2158529 h 2610196"/>
              <a:gd name="connsiteX6" fmla="*/ 2981490 w 3916592"/>
              <a:gd name="connsiteY6" fmla="*/ 2610196 h 2610196"/>
              <a:gd name="connsiteX7" fmla="*/ 435041 w 3916592"/>
              <a:gd name="connsiteY7" fmla="*/ 2610196 h 2610196"/>
              <a:gd name="connsiteX8" fmla="*/ 0 w 3916592"/>
              <a:gd name="connsiteY8" fmla="*/ 2175155 h 2610196"/>
              <a:gd name="connsiteX0" fmla="*/ 320910 w 3802461"/>
              <a:gd name="connsiteY0" fmla="*/ 2610196 h 2610196"/>
              <a:gd name="connsiteX1" fmla="*/ 320910 w 3802461"/>
              <a:gd name="connsiteY1" fmla="*/ 0 h 2610196"/>
              <a:gd name="connsiteX2" fmla="*/ 2908923 w 3802461"/>
              <a:gd name="connsiteY2" fmla="*/ 8312 h 2610196"/>
              <a:gd name="connsiteX3" fmla="*/ 3493595 w 3802461"/>
              <a:gd name="connsiteY3" fmla="*/ 609606 h 2610196"/>
              <a:gd name="connsiteX4" fmla="*/ 3802461 w 3802461"/>
              <a:gd name="connsiteY4" fmla="*/ 1243358 h 2610196"/>
              <a:gd name="connsiteX5" fmla="*/ 3352277 w 3802461"/>
              <a:gd name="connsiteY5" fmla="*/ 2158529 h 2610196"/>
              <a:gd name="connsiteX6" fmla="*/ 2867359 w 3802461"/>
              <a:gd name="connsiteY6" fmla="*/ 2610196 h 2610196"/>
              <a:gd name="connsiteX7" fmla="*/ 320910 w 3802461"/>
              <a:gd name="connsiteY7" fmla="*/ 2610196 h 2610196"/>
              <a:gd name="connsiteX0" fmla="*/ 188523 w 3670074"/>
              <a:gd name="connsiteY0" fmla="*/ 2610196 h 2610196"/>
              <a:gd name="connsiteX1" fmla="*/ 188523 w 3670074"/>
              <a:gd name="connsiteY1" fmla="*/ 0 h 2610196"/>
              <a:gd name="connsiteX2" fmla="*/ 2776536 w 3670074"/>
              <a:gd name="connsiteY2" fmla="*/ 8312 h 2610196"/>
              <a:gd name="connsiteX3" fmla="*/ 3361208 w 3670074"/>
              <a:gd name="connsiteY3" fmla="*/ 609606 h 2610196"/>
              <a:gd name="connsiteX4" fmla="*/ 3670074 w 3670074"/>
              <a:gd name="connsiteY4" fmla="*/ 1243358 h 2610196"/>
              <a:gd name="connsiteX5" fmla="*/ 3219890 w 3670074"/>
              <a:gd name="connsiteY5" fmla="*/ 2158529 h 2610196"/>
              <a:gd name="connsiteX6" fmla="*/ 2734972 w 3670074"/>
              <a:gd name="connsiteY6" fmla="*/ 2610196 h 2610196"/>
              <a:gd name="connsiteX7" fmla="*/ 188523 w 3670074"/>
              <a:gd name="connsiteY7" fmla="*/ 2610196 h 2610196"/>
              <a:gd name="connsiteX0" fmla="*/ 0 w 3481551"/>
              <a:gd name="connsiteY0" fmla="*/ 2610196 h 2610196"/>
              <a:gd name="connsiteX1" fmla="*/ 0 w 3481551"/>
              <a:gd name="connsiteY1" fmla="*/ 0 h 2610196"/>
              <a:gd name="connsiteX2" fmla="*/ 2588013 w 3481551"/>
              <a:gd name="connsiteY2" fmla="*/ 8312 h 2610196"/>
              <a:gd name="connsiteX3" fmla="*/ 3172685 w 3481551"/>
              <a:gd name="connsiteY3" fmla="*/ 609606 h 2610196"/>
              <a:gd name="connsiteX4" fmla="*/ 3481551 w 3481551"/>
              <a:gd name="connsiteY4" fmla="*/ 1243358 h 2610196"/>
              <a:gd name="connsiteX5" fmla="*/ 3031367 w 3481551"/>
              <a:gd name="connsiteY5" fmla="*/ 2158529 h 2610196"/>
              <a:gd name="connsiteX6" fmla="*/ 2546449 w 3481551"/>
              <a:gd name="connsiteY6" fmla="*/ 2610196 h 2610196"/>
              <a:gd name="connsiteX7" fmla="*/ 0 w 3481551"/>
              <a:gd name="connsiteY7" fmla="*/ 2610196 h 2610196"/>
              <a:gd name="connsiteX0" fmla="*/ 0 w 3481551"/>
              <a:gd name="connsiteY0" fmla="*/ 2610196 h 2610196"/>
              <a:gd name="connsiteX1" fmla="*/ 0 w 3481551"/>
              <a:gd name="connsiteY1" fmla="*/ 0 h 2610196"/>
              <a:gd name="connsiteX2" fmla="*/ 2588013 w 3481551"/>
              <a:gd name="connsiteY2" fmla="*/ 8312 h 2610196"/>
              <a:gd name="connsiteX3" fmla="*/ 3172685 w 3481551"/>
              <a:gd name="connsiteY3" fmla="*/ 609606 h 2610196"/>
              <a:gd name="connsiteX4" fmla="*/ 3481551 w 3481551"/>
              <a:gd name="connsiteY4" fmla="*/ 1243358 h 2610196"/>
              <a:gd name="connsiteX5" fmla="*/ 3031367 w 3481551"/>
              <a:gd name="connsiteY5" fmla="*/ 2158529 h 2610196"/>
              <a:gd name="connsiteX6" fmla="*/ 2546449 w 3481551"/>
              <a:gd name="connsiteY6" fmla="*/ 2610196 h 2610196"/>
              <a:gd name="connsiteX7" fmla="*/ 0 w 3481551"/>
              <a:gd name="connsiteY7" fmla="*/ 2610196 h 2610196"/>
              <a:gd name="connsiteX0" fmla="*/ 0 w 3481551"/>
              <a:gd name="connsiteY0" fmla="*/ 2610196 h 2610196"/>
              <a:gd name="connsiteX1" fmla="*/ 0 w 3481551"/>
              <a:gd name="connsiteY1" fmla="*/ 0 h 2610196"/>
              <a:gd name="connsiteX2" fmla="*/ 2588013 w 3481551"/>
              <a:gd name="connsiteY2" fmla="*/ 8312 h 2610196"/>
              <a:gd name="connsiteX3" fmla="*/ 3172685 w 3481551"/>
              <a:gd name="connsiteY3" fmla="*/ 609606 h 2610196"/>
              <a:gd name="connsiteX4" fmla="*/ 3481551 w 3481551"/>
              <a:gd name="connsiteY4" fmla="*/ 1243358 h 2610196"/>
              <a:gd name="connsiteX5" fmla="*/ 3031367 w 3481551"/>
              <a:gd name="connsiteY5" fmla="*/ 2158529 h 2610196"/>
              <a:gd name="connsiteX6" fmla="*/ 2546449 w 3481551"/>
              <a:gd name="connsiteY6" fmla="*/ 2610196 h 2610196"/>
              <a:gd name="connsiteX7" fmla="*/ 0 w 3481551"/>
              <a:gd name="connsiteY7" fmla="*/ 2610196 h 2610196"/>
              <a:gd name="connsiteX0" fmla="*/ 0 w 3481551"/>
              <a:gd name="connsiteY0" fmla="*/ 2610196 h 2610196"/>
              <a:gd name="connsiteX1" fmla="*/ 0 w 3481551"/>
              <a:gd name="connsiteY1" fmla="*/ 0 h 2610196"/>
              <a:gd name="connsiteX2" fmla="*/ 2588013 w 3481551"/>
              <a:gd name="connsiteY2" fmla="*/ 8312 h 2610196"/>
              <a:gd name="connsiteX3" fmla="*/ 3104962 w 3481551"/>
              <a:gd name="connsiteY3" fmla="*/ 661344 h 2610196"/>
              <a:gd name="connsiteX4" fmla="*/ 3481551 w 3481551"/>
              <a:gd name="connsiteY4" fmla="*/ 1243358 h 2610196"/>
              <a:gd name="connsiteX5" fmla="*/ 3031367 w 3481551"/>
              <a:gd name="connsiteY5" fmla="*/ 2158529 h 2610196"/>
              <a:gd name="connsiteX6" fmla="*/ 2546449 w 3481551"/>
              <a:gd name="connsiteY6" fmla="*/ 2610196 h 2610196"/>
              <a:gd name="connsiteX7" fmla="*/ 0 w 3481551"/>
              <a:gd name="connsiteY7" fmla="*/ 2610196 h 2610196"/>
              <a:gd name="connsiteX0" fmla="*/ 0 w 3481551"/>
              <a:gd name="connsiteY0" fmla="*/ 2610196 h 2610196"/>
              <a:gd name="connsiteX1" fmla="*/ 0 w 3481551"/>
              <a:gd name="connsiteY1" fmla="*/ 0 h 2610196"/>
              <a:gd name="connsiteX2" fmla="*/ 2588013 w 3481551"/>
              <a:gd name="connsiteY2" fmla="*/ 8312 h 2610196"/>
              <a:gd name="connsiteX3" fmla="*/ 3104962 w 3481551"/>
              <a:gd name="connsiteY3" fmla="*/ 661344 h 2610196"/>
              <a:gd name="connsiteX4" fmla="*/ 3481551 w 3481551"/>
              <a:gd name="connsiteY4" fmla="*/ 1243358 h 2610196"/>
              <a:gd name="connsiteX5" fmla="*/ 3031367 w 3481551"/>
              <a:gd name="connsiteY5" fmla="*/ 2158529 h 2610196"/>
              <a:gd name="connsiteX6" fmla="*/ 2546449 w 3481551"/>
              <a:gd name="connsiteY6" fmla="*/ 2610196 h 2610196"/>
              <a:gd name="connsiteX7" fmla="*/ 0 w 3481551"/>
              <a:gd name="connsiteY7" fmla="*/ 2610196 h 2610196"/>
              <a:gd name="connsiteX0" fmla="*/ 0 w 3392989"/>
              <a:gd name="connsiteY0" fmla="*/ 2610196 h 2610196"/>
              <a:gd name="connsiteX1" fmla="*/ 0 w 3392989"/>
              <a:gd name="connsiteY1" fmla="*/ 0 h 2610196"/>
              <a:gd name="connsiteX2" fmla="*/ 2588013 w 3392989"/>
              <a:gd name="connsiteY2" fmla="*/ 8312 h 2610196"/>
              <a:gd name="connsiteX3" fmla="*/ 3104962 w 3392989"/>
              <a:gd name="connsiteY3" fmla="*/ 661344 h 2610196"/>
              <a:gd name="connsiteX4" fmla="*/ 3392989 w 3392989"/>
              <a:gd name="connsiteY4" fmla="*/ 1266875 h 2610196"/>
              <a:gd name="connsiteX5" fmla="*/ 3031367 w 3392989"/>
              <a:gd name="connsiteY5" fmla="*/ 2158529 h 2610196"/>
              <a:gd name="connsiteX6" fmla="*/ 2546449 w 3392989"/>
              <a:gd name="connsiteY6" fmla="*/ 2610196 h 2610196"/>
              <a:gd name="connsiteX7" fmla="*/ 0 w 3392989"/>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04962 w 3486760"/>
              <a:gd name="connsiteY3" fmla="*/ 661344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04962 w 3486760"/>
              <a:gd name="connsiteY3" fmla="*/ 661344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04962 w 3486760"/>
              <a:gd name="connsiteY3" fmla="*/ 661344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15381 w 3486760"/>
              <a:gd name="connsiteY3" fmla="*/ 651937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15381 w 3486760"/>
              <a:gd name="connsiteY3" fmla="*/ 651937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15381 w 3486760"/>
              <a:gd name="connsiteY3" fmla="*/ 651937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15381 w 3486760"/>
              <a:gd name="connsiteY3" fmla="*/ 651937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068497 w 3486760"/>
              <a:gd name="connsiteY3" fmla="*/ 666048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068497 w 3486760"/>
              <a:gd name="connsiteY3" fmla="*/ 666048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10174 w 3486760"/>
              <a:gd name="connsiteY3" fmla="*/ 666048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10174 w 3486760"/>
              <a:gd name="connsiteY3" fmla="*/ 666048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10174 w 3486760"/>
              <a:gd name="connsiteY3" fmla="*/ 666048 h 2610196"/>
              <a:gd name="connsiteX4" fmla="*/ 3486760 w 3486760"/>
              <a:gd name="connsiteY4" fmla="*/ 1299800 h 2610196"/>
              <a:gd name="connsiteX5" fmla="*/ 2994900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46338 w 3486760"/>
              <a:gd name="connsiteY2" fmla="*/ 8312 h 2610196"/>
              <a:gd name="connsiteX3" fmla="*/ 3110174 w 3486760"/>
              <a:gd name="connsiteY3" fmla="*/ 666048 h 2610196"/>
              <a:gd name="connsiteX4" fmla="*/ 3486760 w 3486760"/>
              <a:gd name="connsiteY4" fmla="*/ 1299800 h 2610196"/>
              <a:gd name="connsiteX5" fmla="*/ 2994900 w 3486760"/>
              <a:gd name="connsiteY5" fmla="*/ 2158529 h 2610196"/>
              <a:gd name="connsiteX6" fmla="*/ 2546449 w 3486760"/>
              <a:gd name="connsiteY6" fmla="*/ 2610196 h 2610196"/>
              <a:gd name="connsiteX7" fmla="*/ 0 w 3486760"/>
              <a:gd name="connsiteY7" fmla="*/ 2610196 h 2610196"/>
              <a:gd name="connsiteX0" fmla="*/ 35548 w 3522308"/>
              <a:gd name="connsiteY0" fmla="*/ 2610196 h 2610196"/>
              <a:gd name="connsiteX1" fmla="*/ 3141879 w 3522308"/>
              <a:gd name="connsiteY1" fmla="*/ 1294107 h 2610196"/>
              <a:gd name="connsiteX2" fmla="*/ 35548 w 3522308"/>
              <a:gd name="connsiteY2" fmla="*/ 0 h 2610196"/>
              <a:gd name="connsiteX3" fmla="*/ 2581886 w 3522308"/>
              <a:gd name="connsiteY3" fmla="*/ 8312 h 2610196"/>
              <a:gd name="connsiteX4" fmla="*/ 3145722 w 3522308"/>
              <a:gd name="connsiteY4" fmla="*/ 666048 h 2610196"/>
              <a:gd name="connsiteX5" fmla="*/ 3522308 w 3522308"/>
              <a:gd name="connsiteY5" fmla="*/ 1299800 h 2610196"/>
              <a:gd name="connsiteX6" fmla="*/ 3030448 w 3522308"/>
              <a:gd name="connsiteY6" fmla="*/ 2158529 h 2610196"/>
              <a:gd name="connsiteX7" fmla="*/ 2581997 w 3522308"/>
              <a:gd name="connsiteY7" fmla="*/ 2610196 h 2610196"/>
              <a:gd name="connsiteX8" fmla="*/ 35548 w 3522308"/>
              <a:gd name="connsiteY8" fmla="*/ 2610196 h 2610196"/>
              <a:gd name="connsiteX0" fmla="*/ 35548 w 3522308"/>
              <a:gd name="connsiteY0" fmla="*/ 2610196 h 2610196"/>
              <a:gd name="connsiteX1" fmla="*/ 3141879 w 3522308"/>
              <a:gd name="connsiteY1" fmla="*/ 1294107 h 2610196"/>
              <a:gd name="connsiteX2" fmla="*/ 2390239 w 3522308"/>
              <a:gd name="connsiteY2" fmla="*/ 0 h 2610196"/>
              <a:gd name="connsiteX3" fmla="*/ 2581886 w 3522308"/>
              <a:gd name="connsiteY3" fmla="*/ 8312 h 2610196"/>
              <a:gd name="connsiteX4" fmla="*/ 3145722 w 3522308"/>
              <a:gd name="connsiteY4" fmla="*/ 666048 h 2610196"/>
              <a:gd name="connsiteX5" fmla="*/ 3522308 w 3522308"/>
              <a:gd name="connsiteY5" fmla="*/ 1299800 h 2610196"/>
              <a:gd name="connsiteX6" fmla="*/ 3030448 w 3522308"/>
              <a:gd name="connsiteY6" fmla="*/ 2158529 h 2610196"/>
              <a:gd name="connsiteX7" fmla="*/ 2581997 w 3522308"/>
              <a:gd name="connsiteY7" fmla="*/ 2610196 h 2610196"/>
              <a:gd name="connsiteX8" fmla="*/ 35548 w 3522308"/>
              <a:gd name="connsiteY8" fmla="*/ 2610196 h 2610196"/>
              <a:gd name="connsiteX0" fmla="*/ 35548 w 3522308"/>
              <a:gd name="connsiteY0" fmla="*/ 2601884 h 2601884"/>
              <a:gd name="connsiteX1" fmla="*/ 3141879 w 3522308"/>
              <a:gd name="connsiteY1" fmla="*/ 1285795 h 2601884"/>
              <a:gd name="connsiteX2" fmla="*/ 2275630 w 3522308"/>
              <a:gd name="connsiteY2" fmla="*/ 29316 h 2601884"/>
              <a:gd name="connsiteX3" fmla="*/ 2581886 w 3522308"/>
              <a:gd name="connsiteY3" fmla="*/ 0 h 2601884"/>
              <a:gd name="connsiteX4" fmla="*/ 3145722 w 3522308"/>
              <a:gd name="connsiteY4" fmla="*/ 657736 h 2601884"/>
              <a:gd name="connsiteX5" fmla="*/ 3522308 w 3522308"/>
              <a:gd name="connsiteY5" fmla="*/ 1291488 h 2601884"/>
              <a:gd name="connsiteX6" fmla="*/ 3030448 w 3522308"/>
              <a:gd name="connsiteY6" fmla="*/ 2150217 h 2601884"/>
              <a:gd name="connsiteX7" fmla="*/ 2581997 w 3522308"/>
              <a:gd name="connsiteY7" fmla="*/ 2601884 h 2601884"/>
              <a:gd name="connsiteX8" fmla="*/ 35548 w 3522308"/>
              <a:gd name="connsiteY8" fmla="*/ 2601884 h 2601884"/>
              <a:gd name="connsiteX0" fmla="*/ 35548 w 3522308"/>
              <a:gd name="connsiteY0" fmla="*/ 2601884 h 2601884"/>
              <a:gd name="connsiteX1" fmla="*/ 3141879 w 3522308"/>
              <a:gd name="connsiteY1" fmla="*/ 1285795 h 2601884"/>
              <a:gd name="connsiteX2" fmla="*/ 2327725 w 3522308"/>
              <a:gd name="connsiteY2" fmla="*/ 113980 h 2601884"/>
              <a:gd name="connsiteX3" fmla="*/ 2581886 w 3522308"/>
              <a:gd name="connsiteY3" fmla="*/ 0 h 2601884"/>
              <a:gd name="connsiteX4" fmla="*/ 3145722 w 3522308"/>
              <a:gd name="connsiteY4" fmla="*/ 657736 h 2601884"/>
              <a:gd name="connsiteX5" fmla="*/ 3522308 w 3522308"/>
              <a:gd name="connsiteY5" fmla="*/ 1291488 h 2601884"/>
              <a:gd name="connsiteX6" fmla="*/ 3030448 w 3522308"/>
              <a:gd name="connsiteY6" fmla="*/ 2150217 h 2601884"/>
              <a:gd name="connsiteX7" fmla="*/ 2581997 w 3522308"/>
              <a:gd name="connsiteY7" fmla="*/ 2601884 h 2601884"/>
              <a:gd name="connsiteX8" fmla="*/ 35548 w 3522308"/>
              <a:gd name="connsiteY8" fmla="*/ 2601884 h 2601884"/>
              <a:gd name="connsiteX0" fmla="*/ 35548 w 3522308"/>
              <a:gd name="connsiteY0" fmla="*/ 2610196 h 2610196"/>
              <a:gd name="connsiteX1" fmla="*/ 3141879 w 3522308"/>
              <a:gd name="connsiteY1" fmla="*/ 1294107 h 2610196"/>
              <a:gd name="connsiteX2" fmla="*/ 2438861 w 3522308"/>
              <a:gd name="connsiteY2" fmla="*/ 0 h 2610196"/>
              <a:gd name="connsiteX3" fmla="*/ 2581886 w 3522308"/>
              <a:gd name="connsiteY3" fmla="*/ 8312 h 2610196"/>
              <a:gd name="connsiteX4" fmla="*/ 3145722 w 3522308"/>
              <a:gd name="connsiteY4" fmla="*/ 666048 h 2610196"/>
              <a:gd name="connsiteX5" fmla="*/ 3522308 w 3522308"/>
              <a:gd name="connsiteY5" fmla="*/ 1299800 h 2610196"/>
              <a:gd name="connsiteX6" fmla="*/ 3030448 w 3522308"/>
              <a:gd name="connsiteY6" fmla="*/ 2158529 h 2610196"/>
              <a:gd name="connsiteX7" fmla="*/ 2581997 w 3522308"/>
              <a:gd name="connsiteY7" fmla="*/ 2610196 h 2610196"/>
              <a:gd name="connsiteX8" fmla="*/ 35548 w 3522308"/>
              <a:gd name="connsiteY8" fmla="*/ 2610196 h 2610196"/>
              <a:gd name="connsiteX0" fmla="*/ 35548 w 3522308"/>
              <a:gd name="connsiteY0" fmla="*/ 2610196 h 2610196"/>
              <a:gd name="connsiteX1" fmla="*/ 3141879 w 3522308"/>
              <a:gd name="connsiteY1" fmla="*/ 1294107 h 2610196"/>
              <a:gd name="connsiteX2" fmla="*/ 2438861 w 3522308"/>
              <a:gd name="connsiteY2" fmla="*/ 0 h 2610196"/>
              <a:gd name="connsiteX3" fmla="*/ 2581886 w 3522308"/>
              <a:gd name="connsiteY3" fmla="*/ 8312 h 2610196"/>
              <a:gd name="connsiteX4" fmla="*/ 3145722 w 3522308"/>
              <a:gd name="connsiteY4" fmla="*/ 666048 h 2610196"/>
              <a:gd name="connsiteX5" fmla="*/ 3522308 w 3522308"/>
              <a:gd name="connsiteY5" fmla="*/ 1299800 h 2610196"/>
              <a:gd name="connsiteX6" fmla="*/ 3030448 w 3522308"/>
              <a:gd name="connsiteY6" fmla="*/ 2158529 h 2610196"/>
              <a:gd name="connsiteX7" fmla="*/ 2581997 w 3522308"/>
              <a:gd name="connsiteY7" fmla="*/ 2610196 h 2610196"/>
              <a:gd name="connsiteX8" fmla="*/ 35548 w 3522308"/>
              <a:gd name="connsiteY8" fmla="*/ 2610196 h 2610196"/>
              <a:gd name="connsiteX0" fmla="*/ 35548 w 3522308"/>
              <a:gd name="connsiteY0" fmla="*/ 2601884 h 2601884"/>
              <a:gd name="connsiteX1" fmla="*/ 3141879 w 3522308"/>
              <a:gd name="connsiteY1" fmla="*/ 1285795 h 2601884"/>
              <a:gd name="connsiteX2" fmla="*/ 2376348 w 3522308"/>
              <a:gd name="connsiteY2" fmla="*/ 16773 h 2601884"/>
              <a:gd name="connsiteX3" fmla="*/ 2581886 w 3522308"/>
              <a:gd name="connsiteY3" fmla="*/ 0 h 2601884"/>
              <a:gd name="connsiteX4" fmla="*/ 3145722 w 3522308"/>
              <a:gd name="connsiteY4" fmla="*/ 657736 h 2601884"/>
              <a:gd name="connsiteX5" fmla="*/ 3522308 w 3522308"/>
              <a:gd name="connsiteY5" fmla="*/ 1291488 h 2601884"/>
              <a:gd name="connsiteX6" fmla="*/ 3030448 w 3522308"/>
              <a:gd name="connsiteY6" fmla="*/ 2150217 h 2601884"/>
              <a:gd name="connsiteX7" fmla="*/ 2581997 w 3522308"/>
              <a:gd name="connsiteY7" fmla="*/ 2601884 h 2601884"/>
              <a:gd name="connsiteX8" fmla="*/ 35548 w 3522308"/>
              <a:gd name="connsiteY8" fmla="*/ 2601884 h 2601884"/>
              <a:gd name="connsiteX0" fmla="*/ 35548 w 3522308"/>
              <a:gd name="connsiteY0" fmla="*/ 2601884 h 2601884"/>
              <a:gd name="connsiteX1" fmla="*/ 3141879 w 3522308"/>
              <a:gd name="connsiteY1" fmla="*/ 1285795 h 2601884"/>
              <a:gd name="connsiteX2" fmla="*/ 2376348 w 3522308"/>
              <a:gd name="connsiteY2" fmla="*/ 16773 h 2601884"/>
              <a:gd name="connsiteX3" fmla="*/ 2581886 w 3522308"/>
              <a:gd name="connsiteY3" fmla="*/ 0 h 2601884"/>
              <a:gd name="connsiteX4" fmla="*/ 3145722 w 3522308"/>
              <a:gd name="connsiteY4" fmla="*/ 657736 h 2601884"/>
              <a:gd name="connsiteX5" fmla="*/ 3522308 w 3522308"/>
              <a:gd name="connsiteY5" fmla="*/ 1291488 h 2601884"/>
              <a:gd name="connsiteX6" fmla="*/ 3030448 w 3522308"/>
              <a:gd name="connsiteY6" fmla="*/ 2150217 h 2601884"/>
              <a:gd name="connsiteX7" fmla="*/ 2581997 w 3522308"/>
              <a:gd name="connsiteY7" fmla="*/ 2601884 h 2601884"/>
              <a:gd name="connsiteX8" fmla="*/ 35548 w 3522308"/>
              <a:gd name="connsiteY8" fmla="*/ 2601884 h 2601884"/>
              <a:gd name="connsiteX0" fmla="*/ 35548 w 3522308"/>
              <a:gd name="connsiteY0" fmla="*/ 2603925 h 2603925"/>
              <a:gd name="connsiteX1" fmla="*/ 3141879 w 3522308"/>
              <a:gd name="connsiteY1" fmla="*/ 1287836 h 2603925"/>
              <a:gd name="connsiteX2" fmla="*/ 1990845 w 3522308"/>
              <a:gd name="connsiteY2" fmla="*/ 0 h 2603925"/>
              <a:gd name="connsiteX3" fmla="*/ 2581886 w 3522308"/>
              <a:gd name="connsiteY3" fmla="*/ 2041 h 2603925"/>
              <a:gd name="connsiteX4" fmla="*/ 3145722 w 3522308"/>
              <a:gd name="connsiteY4" fmla="*/ 659777 h 2603925"/>
              <a:gd name="connsiteX5" fmla="*/ 3522308 w 3522308"/>
              <a:gd name="connsiteY5" fmla="*/ 1293529 h 2603925"/>
              <a:gd name="connsiteX6" fmla="*/ 3030448 w 3522308"/>
              <a:gd name="connsiteY6" fmla="*/ 2152258 h 2603925"/>
              <a:gd name="connsiteX7" fmla="*/ 2581997 w 3522308"/>
              <a:gd name="connsiteY7" fmla="*/ 2603925 h 2603925"/>
              <a:gd name="connsiteX8" fmla="*/ 35548 w 3522308"/>
              <a:gd name="connsiteY8" fmla="*/ 2603925 h 2603925"/>
              <a:gd name="connsiteX0" fmla="*/ 35548 w 3522308"/>
              <a:gd name="connsiteY0" fmla="*/ 2607061 h 2607061"/>
              <a:gd name="connsiteX1" fmla="*/ 3141879 w 3522308"/>
              <a:gd name="connsiteY1" fmla="*/ 1290972 h 2607061"/>
              <a:gd name="connsiteX2" fmla="*/ 2352037 w 3522308"/>
              <a:gd name="connsiteY2" fmla="*/ 0 h 2607061"/>
              <a:gd name="connsiteX3" fmla="*/ 2581886 w 3522308"/>
              <a:gd name="connsiteY3" fmla="*/ 5177 h 2607061"/>
              <a:gd name="connsiteX4" fmla="*/ 3145722 w 3522308"/>
              <a:gd name="connsiteY4" fmla="*/ 662913 h 2607061"/>
              <a:gd name="connsiteX5" fmla="*/ 3522308 w 3522308"/>
              <a:gd name="connsiteY5" fmla="*/ 1296665 h 2607061"/>
              <a:gd name="connsiteX6" fmla="*/ 3030448 w 3522308"/>
              <a:gd name="connsiteY6" fmla="*/ 2155394 h 2607061"/>
              <a:gd name="connsiteX7" fmla="*/ 2581997 w 3522308"/>
              <a:gd name="connsiteY7" fmla="*/ 2607061 h 2607061"/>
              <a:gd name="connsiteX8" fmla="*/ 35548 w 3522308"/>
              <a:gd name="connsiteY8" fmla="*/ 2607061 h 2607061"/>
              <a:gd name="connsiteX0" fmla="*/ 35548 w 3522308"/>
              <a:gd name="connsiteY0" fmla="*/ 2607061 h 2607061"/>
              <a:gd name="connsiteX1" fmla="*/ 3141879 w 3522308"/>
              <a:gd name="connsiteY1" fmla="*/ 1290972 h 2607061"/>
              <a:gd name="connsiteX2" fmla="*/ 2352037 w 3522308"/>
              <a:gd name="connsiteY2" fmla="*/ 0 h 2607061"/>
              <a:gd name="connsiteX3" fmla="*/ 2581886 w 3522308"/>
              <a:gd name="connsiteY3" fmla="*/ 5177 h 2607061"/>
              <a:gd name="connsiteX4" fmla="*/ 3145722 w 3522308"/>
              <a:gd name="connsiteY4" fmla="*/ 662913 h 2607061"/>
              <a:gd name="connsiteX5" fmla="*/ 3522308 w 3522308"/>
              <a:gd name="connsiteY5" fmla="*/ 1296665 h 2607061"/>
              <a:gd name="connsiteX6" fmla="*/ 3030448 w 3522308"/>
              <a:gd name="connsiteY6" fmla="*/ 2155394 h 2607061"/>
              <a:gd name="connsiteX7" fmla="*/ 2581997 w 3522308"/>
              <a:gd name="connsiteY7" fmla="*/ 2607061 h 2607061"/>
              <a:gd name="connsiteX8" fmla="*/ 35548 w 3522308"/>
              <a:gd name="connsiteY8" fmla="*/ 2607061 h 2607061"/>
              <a:gd name="connsiteX0" fmla="*/ 91357 w 1244264"/>
              <a:gd name="connsiteY0" fmla="*/ 2600790 h 2607061"/>
              <a:gd name="connsiteX1" fmla="*/ 863835 w 1244264"/>
              <a:gd name="connsiteY1" fmla="*/ 1290972 h 2607061"/>
              <a:gd name="connsiteX2" fmla="*/ 73993 w 1244264"/>
              <a:gd name="connsiteY2" fmla="*/ 0 h 2607061"/>
              <a:gd name="connsiteX3" fmla="*/ 303842 w 1244264"/>
              <a:gd name="connsiteY3" fmla="*/ 5177 h 2607061"/>
              <a:gd name="connsiteX4" fmla="*/ 867678 w 1244264"/>
              <a:gd name="connsiteY4" fmla="*/ 662913 h 2607061"/>
              <a:gd name="connsiteX5" fmla="*/ 1244264 w 1244264"/>
              <a:gd name="connsiteY5" fmla="*/ 1296665 h 2607061"/>
              <a:gd name="connsiteX6" fmla="*/ 752404 w 1244264"/>
              <a:gd name="connsiteY6" fmla="*/ 2155394 h 2607061"/>
              <a:gd name="connsiteX7" fmla="*/ 303953 w 1244264"/>
              <a:gd name="connsiteY7" fmla="*/ 2607061 h 2607061"/>
              <a:gd name="connsiteX8" fmla="*/ 91357 w 1244264"/>
              <a:gd name="connsiteY8" fmla="*/ 2600790 h 2607061"/>
              <a:gd name="connsiteX0" fmla="*/ 17364 w 1170271"/>
              <a:gd name="connsiteY0" fmla="*/ 2600790 h 2607061"/>
              <a:gd name="connsiteX1" fmla="*/ 789842 w 1170271"/>
              <a:gd name="connsiteY1" fmla="*/ 1290972 h 2607061"/>
              <a:gd name="connsiteX2" fmla="*/ 0 w 1170271"/>
              <a:gd name="connsiteY2" fmla="*/ 0 h 2607061"/>
              <a:gd name="connsiteX3" fmla="*/ 229849 w 1170271"/>
              <a:gd name="connsiteY3" fmla="*/ 5177 h 2607061"/>
              <a:gd name="connsiteX4" fmla="*/ 793685 w 1170271"/>
              <a:gd name="connsiteY4" fmla="*/ 662913 h 2607061"/>
              <a:gd name="connsiteX5" fmla="*/ 1170271 w 1170271"/>
              <a:gd name="connsiteY5" fmla="*/ 1296665 h 2607061"/>
              <a:gd name="connsiteX6" fmla="*/ 678411 w 1170271"/>
              <a:gd name="connsiteY6" fmla="*/ 2155394 h 2607061"/>
              <a:gd name="connsiteX7" fmla="*/ 229960 w 1170271"/>
              <a:gd name="connsiteY7" fmla="*/ 2607061 h 2607061"/>
              <a:gd name="connsiteX8" fmla="*/ 17364 w 1170271"/>
              <a:gd name="connsiteY8" fmla="*/ 2600790 h 2607061"/>
              <a:gd name="connsiteX0" fmla="*/ 17364 w 1170271"/>
              <a:gd name="connsiteY0" fmla="*/ 2600790 h 2607061"/>
              <a:gd name="connsiteX1" fmla="*/ 789842 w 1170271"/>
              <a:gd name="connsiteY1" fmla="*/ 1290972 h 2607061"/>
              <a:gd name="connsiteX2" fmla="*/ 0 w 1170271"/>
              <a:gd name="connsiteY2" fmla="*/ 0 h 2607061"/>
              <a:gd name="connsiteX3" fmla="*/ 229849 w 1170271"/>
              <a:gd name="connsiteY3" fmla="*/ 5177 h 2607061"/>
              <a:gd name="connsiteX4" fmla="*/ 793685 w 1170271"/>
              <a:gd name="connsiteY4" fmla="*/ 662913 h 2607061"/>
              <a:gd name="connsiteX5" fmla="*/ 1170271 w 1170271"/>
              <a:gd name="connsiteY5" fmla="*/ 1296665 h 2607061"/>
              <a:gd name="connsiteX6" fmla="*/ 678411 w 1170271"/>
              <a:gd name="connsiteY6" fmla="*/ 2155394 h 2607061"/>
              <a:gd name="connsiteX7" fmla="*/ 229960 w 1170271"/>
              <a:gd name="connsiteY7" fmla="*/ 2607061 h 2607061"/>
              <a:gd name="connsiteX8" fmla="*/ 17364 w 1170271"/>
              <a:gd name="connsiteY8" fmla="*/ 2600790 h 260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71" h="2607061">
                <a:moveTo>
                  <a:pt x="17364" y="2600790"/>
                </a:moveTo>
                <a:cubicBezTo>
                  <a:pt x="8803" y="2597803"/>
                  <a:pt x="817626" y="1327774"/>
                  <a:pt x="789842" y="1290972"/>
                </a:cubicBezTo>
                <a:cubicBezTo>
                  <a:pt x="789842" y="1272984"/>
                  <a:pt x="310973" y="543546"/>
                  <a:pt x="0" y="0"/>
                </a:cubicBezTo>
                <a:lnTo>
                  <a:pt x="229849" y="5177"/>
                </a:lnTo>
                <a:cubicBezTo>
                  <a:pt x="470116" y="5177"/>
                  <a:pt x="468266" y="117916"/>
                  <a:pt x="793685" y="662913"/>
                </a:cubicBezTo>
                <a:cubicBezTo>
                  <a:pt x="1098375" y="1163195"/>
                  <a:pt x="1157023" y="1223555"/>
                  <a:pt x="1170271" y="1296665"/>
                </a:cubicBezTo>
                <a:cubicBezTo>
                  <a:pt x="1168886" y="1383110"/>
                  <a:pt x="1000613" y="1617343"/>
                  <a:pt x="678411" y="2155394"/>
                </a:cubicBezTo>
                <a:cubicBezTo>
                  <a:pt x="445655" y="2545290"/>
                  <a:pt x="470227" y="2607061"/>
                  <a:pt x="229960" y="2607061"/>
                </a:cubicBezTo>
                <a:lnTo>
                  <a:pt x="17364" y="2600790"/>
                </a:lnTo>
                <a:close/>
              </a:path>
            </a:pathLst>
          </a:custGeom>
          <a:solidFill>
            <a:srgbClr val="7E9C3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3" name="Rectangle 12">
            <a:extLst>
              <a:ext uri="{FF2B5EF4-FFF2-40B4-BE49-F238E27FC236}">
                <a16:creationId xmlns:a16="http://schemas.microsoft.com/office/drawing/2014/main" id="{C8FFE3C3-3268-4870-AC94-AC5189296721}"/>
              </a:ext>
            </a:extLst>
          </p:cNvPr>
          <p:cNvSpPr/>
          <p:nvPr userDrawn="1"/>
        </p:nvSpPr>
        <p:spPr>
          <a:xfrm>
            <a:off x="0" y="4796473"/>
            <a:ext cx="9144000" cy="356686"/>
          </a:xfrm>
          <a:prstGeom prst="rect">
            <a:avLst/>
          </a:prstGeom>
          <a:solidFill>
            <a:srgbClr val="33619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16" name="Picture 15">
            <a:extLst>
              <a:ext uri="{FF2B5EF4-FFF2-40B4-BE49-F238E27FC236}">
                <a16:creationId xmlns:a16="http://schemas.microsoft.com/office/drawing/2014/main" id="{CFFE0A7E-2C7D-4190-A9D8-3BFF4238A3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11" y="153955"/>
            <a:ext cx="2338037" cy="926914"/>
          </a:xfrm>
          <a:prstGeom prst="rect">
            <a:avLst/>
          </a:prstGeom>
        </p:spPr>
      </p:pic>
      <p:sp>
        <p:nvSpPr>
          <p:cNvPr id="9" name="Rectangle: Rounded Corners 3">
            <a:extLst>
              <a:ext uri="{FF2B5EF4-FFF2-40B4-BE49-F238E27FC236}">
                <a16:creationId xmlns:a16="http://schemas.microsoft.com/office/drawing/2014/main" id="{97A6309D-C8D4-4CD2-B89F-6F18A75E5C35}"/>
              </a:ext>
            </a:extLst>
          </p:cNvPr>
          <p:cNvSpPr/>
          <p:nvPr userDrawn="1"/>
        </p:nvSpPr>
        <p:spPr>
          <a:xfrm>
            <a:off x="0" y="2215742"/>
            <a:ext cx="2350387" cy="1982197"/>
          </a:xfrm>
          <a:custGeom>
            <a:avLst/>
            <a:gdLst>
              <a:gd name="connsiteX0" fmla="*/ 0 w 3283528"/>
              <a:gd name="connsiteY0" fmla="*/ 435041 h 2610196"/>
              <a:gd name="connsiteX1" fmla="*/ 435041 w 3283528"/>
              <a:gd name="connsiteY1" fmla="*/ 0 h 2610196"/>
              <a:gd name="connsiteX2" fmla="*/ 2848487 w 3283528"/>
              <a:gd name="connsiteY2" fmla="*/ 0 h 2610196"/>
              <a:gd name="connsiteX3" fmla="*/ 3283528 w 3283528"/>
              <a:gd name="connsiteY3" fmla="*/ 435041 h 2610196"/>
              <a:gd name="connsiteX4" fmla="*/ 3283528 w 3283528"/>
              <a:gd name="connsiteY4" fmla="*/ 2175155 h 2610196"/>
              <a:gd name="connsiteX5" fmla="*/ 2848487 w 3283528"/>
              <a:gd name="connsiteY5" fmla="*/ 2610196 h 2610196"/>
              <a:gd name="connsiteX6" fmla="*/ 435041 w 3283528"/>
              <a:gd name="connsiteY6" fmla="*/ 2610196 h 2610196"/>
              <a:gd name="connsiteX7" fmla="*/ 0 w 3283528"/>
              <a:gd name="connsiteY7" fmla="*/ 2175155 h 2610196"/>
              <a:gd name="connsiteX8" fmla="*/ 0 w 3283528"/>
              <a:gd name="connsiteY8"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283528 w 3882043"/>
              <a:gd name="connsiteY3" fmla="*/ 435041 h 2610196"/>
              <a:gd name="connsiteX4" fmla="*/ 3882043 w 3882043"/>
              <a:gd name="connsiteY4" fmla="*/ 1313411 h 2610196"/>
              <a:gd name="connsiteX5" fmla="*/ 3283528 w 3882043"/>
              <a:gd name="connsiteY5" fmla="*/ 2175155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283528 w 3882043"/>
              <a:gd name="connsiteY5" fmla="*/ 2175155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283528 w 3882043"/>
              <a:gd name="connsiteY5" fmla="*/ 2175155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283528 w 3882043"/>
              <a:gd name="connsiteY5" fmla="*/ 2175155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283528 w 3882043"/>
              <a:gd name="connsiteY5" fmla="*/ 2175155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408219 w 3882043"/>
              <a:gd name="connsiteY5" fmla="*/ 2150217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408219 w 3882043"/>
              <a:gd name="connsiteY5" fmla="*/ 2150217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408219 w 3882043"/>
              <a:gd name="connsiteY5" fmla="*/ 2150217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82043"/>
              <a:gd name="connsiteY0" fmla="*/ 435041 h 2610196"/>
              <a:gd name="connsiteX1" fmla="*/ 435041 w 3882043"/>
              <a:gd name="connsiteY1" fmla="*/ 0 h 2610196"/>
              <a:gd name="connsiteX2" fmla="*/ 2848487 w 3882043"/>
              <a:gd name="connsiteY2" fmla="*/ 0 h 2610196"/>
              <a:gd name="connsiteX3" fmla="*/ 3483034 w 3882043"/>
              <a:gd name="connsiteY3" fmla="*/ 493230 h 2610196"/>
              <a:gd name="connsiteX4" fmla="*/ 3882043 w 3882043"/>
              <a:gd name="connsiteY4" fmla="*/ 1313411 h 2610196"/>
              <a:gd name="connsiteX5" fmla="*/ 3408219 w 3882043"/>
              <a:gd name="connsiteY5" fmla="*/ 2150217 h 2610196"/>
              <a:gd name="connsiteX6" fmla="*/ 2848487 w 3882043"/>
              <a:gd name="connsiteY6" fmla="*/ 2610196 h 2610196"/>
              <a:gd name="connsiteX7" fmla="*/ 435041 w 3882043"/>
              <a:gd name="connsiteY7" fmla="*/ 2610196 h 2610196"/>
              <a:gd name="connsiteX8" fmla="*/ 0 w 3882043"/>
              <a:gd name="connsiteY8" fmla="*/ 2175155 h 2610196"/>
              <a:gd name="connsiteX9" fmla="*/ 0 w 3882043"/>
              <a:gd name="connsiteY9" fmla="*/ 435041 h 2610196"/>
              <a:gd name="connsiteX0" fmla="*/ 0 w 3873730"/>
              <a:gd name="connsiteY0" fmla="*/ 435041 h 2610196"/>
              <a:gd name="connsiteX1" fmla="*/ 435041 w 3873730"/>
              <a:gd name="connsiteY1" fmla="*/ 0 h 2610196"/>
              <a:gd name="connsiteX2" fmla="*/ 2848487 w 3873730"/>
              <a:gd name="connsiteY2" fmla="*/ 0 h 2610196"/>
              <a:gd name="connsiteX3" fmla="*/ 3483034 w 3873730"/>
              <a:gd name="connsiteY3" fmla="*/ 493230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2848487 w 3873730"/>
              <a:gd name="connsiteY2" fmla="*/ 0 h 2610196"/>
              <a:gd name="connsiteX3" fmla="*/ 3483034 w 3873730"/>
              <a:gd name="connsiteY3" fmla="*/ 493230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2848487 w 3873730"/>
              <a:gd name="connsiteY2" fmla="*/ 0 h 2610196"/>
              <a:gd name="connsiteX3" fmla="*/ 3474721 w 3873730"/>
              <a:gd name="connsiteY3" fmla="*/ 53479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2848487 w 3873730"/>
              <a:gd name="connsiteY2" fmla="*/ 0 h 2610196"/>
              <a:gd name="connsiteX3" fmla="*/ 3474721 w 3873730"/>
              <a:gd name="connsiteY3" fmla="*/ 53479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139433 w 3873730"/>
              <a:gd name="connsiteY2" fmla="*/ 8312 h 2610196"/>
              <a:gd name="connsiteX3" fmla="*/ 3474721 w 3873730"/>
              <a:gd name="connsiteY3" fmla="*/ 53479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139433 w 3873730"/>
              <a:gd name="connsiteY2" fmla="*/ 8312 h 2610196"/>
              <a:gd name="connsiteX3" fmla="*/ 3632663 w 3873730"/>
              <a:gd name="connsiteY3" fmla="*/ 62623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139433 w 3873730"/>
              <a:gd name="connsiteY2" fmla="*/ 8312 h 2610196"/>
              <a:gd name="connsiteX3" fmla="*/ 3632663 w 3873730"/>
              <a:gd name="connsiteY3" fmla="*/ 62623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139433 w 3873730"/>
              <a:gd name="connsiteY2" fmla="*/ 8312 h 2610196"/>
              <a:gd name="connsiteX3" fmla="*/ 3632663 w 3873730"/>
              <a:gd name="connsiteY3" fmla="*/ 62623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139433 w 3873730"/>
              <a:gd name="connsiteY2" fmla="*/ 8312 h 2610196"/>
              <a:gd name="connsiteX3" fmla="*/ 3532910 w 3873730"/>
              <a:gd name="connsiteY3" fmla="*/ 667796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532910 w 3873730"/>
              <a:gd name="connsiteY3" fmla="*/ 667796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591100 w 3873730"/>
              <a:gd name="connsiteY3" fmla="*/ 65948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591100 w 3873730"/>
              <a:gd name="connsiteY3" fmla="*/ 65948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591100 w 3873730"/>
              <a:gd name="connsiteY3" fmla="*/ 659483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08219 w 3873730"/>
              <a:gd name="connsiteY5" fmla="*/ 2150217 h 2610196"/>
              <a:gd name="connsiteX6" fmla="*/ 2848487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08219 w 3873730"/>
              <a:gd name="connsiteY5" fmla="*/ 2150217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08219 w 3873730"/>
              <a:gd name="connsiteY5" fmla="*/ 2150217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66408 w 3873730"/>
              <a:gd name="connsiteY5" fmla="*/ 2158529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66408 w 3873730"/>
              <a:gd name="connsiteY5" fmla="*/ 2158529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66408 w 3873730"/>
              <a:gd name="connsiteY5" fmla="*/ 2158529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66408 w 3873730"/>
              <a:gd name="connsiteY5" fmla="*/ 2158529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66408 w 3873730"/>
              <a:gd name="connsiteY5" fmla="*/ 2158529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3730"/>
              <a:gd name="connsiteY0" fmla="*/ 435041 h 2610196"/>
              <a:gd name="connsiteX1" fmla="*/ 435041 w 3873730"/>
              <a:gd name="connsiteY1" fmla="*/ 0 h 2610196"/>
              <a:gd name="connsiteX2" fmla="*/ 3023054 w 3873730"/>
              <a:gd name="connsiteY2" fmla="*/ 8312 h 2610196"/>
              <a:gd name="connsiteX3" fmla="*/ 3607726 w 3873730"/>
              <a:gd name="connsiteY3" fmla="*/ 609606 h 2610196"/>
              <a:gd name="connsiteX4" fmla="*/ 3873730 w 3873730"/>
              <a:gd name="connsiteY4" fmla="*/ 1238596 h 2610196"/>
              <a:gd name="connsiteX5" fmla="*/ 3466408 w 3873730"/>
              <a:gd name="connsiteY5" fmla="*/ 2158529 h 2610196"/>
              <a:gd name="connsiteX6" fmla="*/ 2981490 w 3873730"/>
              <a:gd name="connsiteY6" fmla="*/ 2610196 h 2610196"/>
              <a:gd name="connsiteX7" fmla="*/ 435041 w 3873730"/>
              <a:gd name="connsiteY7" fmla="*/ 2610196 h 2610196"/>
              <a:gd name="connsiteX8" fmla="*/ 0 w 3873730"/>
              <a:gd name="connsiteY8" fmla="*/ 2175155 h 2610196"/>
              <a:gd name="connsiteX9" fmla="*/ 0 w 3873730"/>
              <a:gd name="connsiteY9" fmla="*/ 435041 h 2610196"/>
              <a:gd name="connsiteX0" fmla="*/ 0 w 3874488"/>
              <a:gd name="connsiteY0" fmla="*/ 435041 h 2610196"/>
              <a:gd name="connsiteX1" fmla="*/ 435041 w 3874488"/>
              <a:gd name="connsiteY1" fmla="*/ 0 h 2610196"/>
              <a:gd name="connsiteX2" fmla="*/ 3023054 w 3874488"/>
              <a:gd name="connsiteY2" fmla="*/ 8312 h 2610196"/>
              <a:gd name="connsiteX3" fmla="*/ 3607726 w 3874488"/>
              <a:gd name="connsiteY3" fmla="*/ 609606 h 2610196"/>
              <a:gd name="connsiteX4" fmla="*/ 3873730 w 3874488"/>
              <a:gd name="connsiteY4" fmla="*/ 1238596 h 2610196"/>
              <a:gd name="connsiteX5" fmla="*/ 3466408 w 3874488"/>
              <a:gd name="connsiteY5" fmla="*/ 2158529 h 2610196"/>
              <a:gd name="connsiteX6" fmla="*/ 2981490 w 3874488"/>
              <a:gd name="connsiteY6" fmla="*/ 2610196 h 2610196"/>
              <a:gd name="connsiteX7" fmla="*/ 435041 w 3874488"/>
              <a:gd name="connsiteY7" fmla="*/ 2610196 h 2610196"/>
              <a:gd name="connsiteX8" fmla="*/ 0 w 3874488"/>
              <a:gd name="connsiteY8" fmla="*/ 2175155 h 2610196"/>
              <a:gd name="connsiteX9" fmla="*/ 0 w 3874488"/>
              <a:gd name="connsiteY9" fmla="*/ 435041 h 2610196"/>
              <a:gd name="connsiteX0" fmla="*/ 0 w 3890007"/>
              <a:gd name="connsiteY0" fmla="*/ 435041 h 2610196"/>
              <a:gd name="connsiteX1" fmla="*/ 435041 w 3890007"/>
              <a:gd name="connsiteY1" fmla="*/ 0 h 2610196"/>
              <a:gd name="connsiteX2" fmla="*/ 3023054 w 3890007"/>
              <a:gd name="connsiteY2" fmla="*/ 8312 h 2610196"/>
              <a:gd name="connsiteX3" fmla="*/ 3607726 w 3890007"/>
              <a:gd name="connsiteY3" fmla="*/ 609606 h 2610196"/>
              <a:gd name="connsiteX4" fmla="*/ 3873730 w 3890007"/>
              <a:gd name="connsiteY4" fmla="*/ 1238596 h 2610196"/>
              <a:gd name="connsiteX5" fmla="*/ 3466408 w 3890007"/>
              <a:gd name="connsiteY5" fmla="*/ 2158529 h 2610196"/>
              <a:gd name="connsiteX6" fmla="*/ 2981490 w 3890007"/>
              <a:gd name="connsiteY6" fmla="*/ 2610196 h 2610196"/>
              <a:gd name="connsiteX7" fmla="*/ 435041 w 3890007"/>
              <a:gd name="connsiteY7" fmla="*/ 2610196 h 2610196"/>
              <a:gd name="connsiteX8" fmla="*/ 0 w 3890007"/>
              <a:gd name="connsiteY8" fmla="*/ 2175155 h 2610196"/>
              <a:gd name="connsiteX9" fmla="*/ 0 w 3890007"/>
              <a:gd name="connsiteY9" fmla="*/ 435041 h 2610196"/>
              <a:gd name="connsiteX0" fmla="*/ 0 w 3890007"/>
              <a:gd name="connsiteY0" fmla="*/ 435041 h 2610196"/>
              <a:gd name="connsiteX1" fmla="*/ 435041 w 3890007"/>
              <a:gd name="connsiteY1" fmla="*/ 0 h 2610196"/>
              <a:gd name="connsiteX2" fmla="*/ 3023054 w 3890007"/>
              <a:gd name="connsiteY2" fmla="*/ 8312 h 2610196"/>
              <a:gd name="connsiteX3" fmla="*/ 3607726 w 3890007"/>
              <a:gd name="connsiteY3" fmla="*/ 609606 h 2610196"/>
              <a:gd name="connsiteX4" fmla="*/ 3873730 w 3890007"/>
              <a:gd name="connsiteY4" fmla="*/ 1238596 h 2610196"/>
              <a:gd name="connsiteX5" fmla="*/ 3466408 w 3890007"/>
              <a:gd name="connsiteY5" fmla="*/ 2158529 h 2610196"/>
              <a:gd name="connsiteX6" fmla="*/ 2981490 w 3890007"/>
              <a:gd name="connsiteY6" fmla="*/ 2610196 h 2610196"/>
              <a:gd name="connsiteX7" fmla="*/ 435041 w 3890007"/>
              <a:gd name="connsiteY7" fmla="*/ 2610196 h 2610196"/>
              <a:gd name="connsiteX8" fmla="*/ 0 w 3890007"/>
              <a:gd name="connsiteY8" fmla="*/ 2175155 h 2610196"/>
              <a:gd name="connsiteX9" fmla="*/ 0 w 3890007"/>
              <a:gd name="connsiteY9" fmla="*/ 435041 h 2610196"/>
              <a:gd name="connsiteX0" fmla="*/ 0 w 3908004"/>
              <a:gd name="connsiteY0" fmla="*/ 435041 h 2610196"/>
              <a:gd name="connsiteX1" fmla="*/ 435041 w 3908004"/>
              <a:gd name="connsiteY1" fmla="*/ 0 h 2610196"/>
              <a:gd name="connsiteX2" fmla="*/ 3023054 w 3908004"/>
              <a:gd name="connsiteY2" fmla="*/ 8312 h 2610196"/>
              <a:gd name="connsiteX3" fmla="*/ 3607726 w 3908004"/>
              <a:gd name="connsiteY3" fmla="*/ 609606 h 2610196"/>
              <a:gd name="connsiteX4" fmla="*/ 3892780 w 3908004"/>
              <a:gd name="connsiteY4" fmla="*/ 1243358 h 2610196"/>
              <a:gd name="connsiteX5" fmla="*/ 3466408 w 3908004"/>
              <a:gd name="connsiteY5" fmla="*/ 2158529 h 2610196"/>
              <a:gd name="connsiteX6" fmla="*/ 2981490 w 3908004"/>
              <a:gd name="connsiteY6" fmla="*/ 2610196 h 2610196"/>
              <a:gd name="connsiteX7" fmla="*/ 435041 w 3908004"/>
              <a:gd name="connsiteY7" fmla="*/ 2610196 h 2610196"/>
              <a:gd name="connsiteX8" fmla="*/ 0 w 3908004"/>
              <a:gd name="connsiteY8" fmla="*/ 2175155 h 2610196"/>
              <a:gd name="connsiteX9" fmla="*/ 0 w 3908004"/>
              <a:gd name="connsiteY9" fmla="*/ 435041 h 2610196"/>
              <a:gd name="connsiteX0" fmla="*/ 0 w 3908004"/>
              <a:gd name="connsiteY0" fmla="*/ 435041 h 2610196"/>
              <a:gd name="connsiteX1" fmla="*/ 435041 w 3908004"/>
              <a:gd name="connsiteY1" fmla="*/ 0 h 2610196"/>
              <a:gd name="connsiteX2" fmla="*/ 3023054 w 3908004"/>
              <a:gd name="connsiteY2" fmla="*/ 8312 h 2610196"/>
              <a:gd name="connsiteX3" fmla="*/ 3607726 w 3908004"/>
              <a:gd name="connsiteY3" fmla="*/ 609606 h 2610196"/>
              <a:gd name="connsiteX4" fmla="*/ 3892780 w 3908004"/>
              <a:gd name="connsiteY4" fmla="*/ 1243358 h 2610196"/>
              <a:gd name="connsiteX5" fmla="*/ 3466408 w 3908004"/>
              <a:gd name="connsiteY5" fmla="*/ 2158529 h 2610196"/>
              <a:gd name="connsiteX6" fmla="*/ 2981490 w 3908004"/>
              <a:gd name="connsiteY6" fmla="*/ 2610196 h 2610196"/>
              <a:gd name="connsiteX7" fmla="*/ 435041 w 3908004"/>
              <a:gd name="connsiteY7" fmla="*/ 2610196 h 2610196"/>
              <a:gd name="connsiteX8" fmla="*/ 0 w 3908004"/>
              <a:gd name="connsiteY8" fmla="*/ 2175155 h 2610196"/>
              <a:gd name="connsiteX9" fmla="*/ 0 w 3908004"/>
              <a:gd name="connsiteY9" fmla="*/ 435041 h 2610196"/>
              <a:gd name="connsiteX0" fmla="*/ 0 w 3897683"/>
              <a:gd name="connsiteY0" fmla="*/ 435041 h 2610196"/>
              <a:gd name="connsiteX1" fmla="*/ 435041 w 3897683"/>
              <a:gd name="connsiteY1" fmla="*/ 0 h 2610196"/>
              <a:gd name="connsiteX2" fmla="*/ 3023054 w 3897683"/>
              <a:gd name="connsiteY2" fmla="*/ 8312 h 2610196"/>
              <a:gd name="connsiteX3" fmla="*/ 3607726 w 3897683"/>
              <a:gd name="connsiteY3" fmla="*/ 609606 h 2610196"/>
              <a:gd name="connsiteX4" fmla="*/ 3892780 w 3897683"/>
              <a:gd name="connsiteY4" fmla="*/ 1243358 h 2610196"/>
              <a:gd name="connsiteX5" fmla="*/ 3466408 w 3897683"/>
              <a:gd name="connsiteY5" fmla="*/ 2158529 h 2610196"/>
              <a:gd name="connsiteX6" fmla="*/ 2981490 w 3897683"/>
              <a:gd name="connsiteY6" fmla="*/ 2610196 h 2610196"/>
              <a:gd name="connsiteX7" fmla="*/ 435041 w 3897683"/>
              <a:gd name="connsiteY7" fmla="*/ 2610196 h 2610196"/>
              <a:gd name="connsiteX8" fmla="*/ 0 w 3897683"/>
              <a:gd name="connsiteY8" fmla="*/ 2175155 h 2610196"/>
              <a:gd name="connsiteX9" fmla="*/ 0 w 3897683"/>
              <a:gd name="connsiteY9" fmla="*/ 435041 h 2610196"/>
              <a:gd name="connsiteX0" fmla="*/ 0 w 3921007"/>
              <a:gd name="connsiteY0" fmla="*/ 435041 h 2610196"/>
              <a:gd name="connsiteX1" fmla="*/ 435041 w 3921007"/>
              <a:gd name="connsiteY1" fmla="*/ 0 h 2610196"/>
              <a:gd name="connsiteX2" fmla="*/ 3023054 w 3921007"/>
              <a:gd name="connsiteY2" fmla="*/ 8312 h 2610196"/>
              <a:gd name="connsiteX3" fmla="*/ 3607726 w 3921007"/>
              <a:gd name="connsiteY3" fmla="*/ 609606 h 2610196"/>
              <a:gd name="connsiteX4" fmla="*/ 3916592 w 3921007"/>
              <a:gd name="connsiteY4" fmla="*/ 1243358 h 2610196"/>
              <a:gd name="connsiteX5" fmla="*/ 3466408 w 3921007"/>
              <a:gd name="connsiteY5" fmla="*/ 2158529 h 2610196"/>
              <a:gd name="connsiteX6" fmla="*/ 2981490 w 3921007"/>
              <a:gd name="connsiteY6" fmla="*/ 2610196 h 2610196"/>
              <a:gd name="connsiteX7" fmla="*/ 435041 w 3921007"/>
              <a:gd name="connsiteY7" fmla="*/ 2610196 h 2610196"/>
              <a:gd name="connsiteX8" fmla="*/ 0 w 3921007"/>
              <a:gd name="connsiteY8" fmla="*/ 2175155 h 2610196"/>
              <a:gd name="connsiteX9" fmla="*/ 0 w 3921007"/>
              <a:gd name="connsiteY9" fmla="*/ 435041 h 2610196"/>
              <a:gd name="connsiteX0" fmla="*/ 0 w 3921007"/>
              <a:gd name="connsiteY0" fmla="*/ 435041 h 2610196"/>
              <a:gd name="connsiteX1" fmla="*/ 435041 w 3921007"/>
              <a:gd name="connsiteY1" fmla="*/ 0 h 2610196"/>
              <a:gd name="connsiteX2" fmla="*/ 3023054 w 3921007"/>
              <a:gd name="connsiteY2" fmla="*/ 8312 h 2610196"/>
              <a:gd name="connsiteX3" fmla="*/ 3607726 w 3921007"/>
              <a:gd name="connsiteY3" fmla="*/ 609606 h 2610196"/>
              <a:gd name="connsiteX4" fmla="*/ 3916592 w 3921007"/>
              <a:gd name="connsiteY4" fmla="*/ 1243358 h 2610196"/>
              <a:gd name="connsiteX5" fmla="*/ 3466408 w 3921007"/>
              <a:gd name="connsiteY5" fmla="*/ 2158529 h 2610196"/>
              <a:gd name="connsiteX6" fmla="*/ 2981490 w 3921007"/>
              <a:gd name="connsiteY6" fmla="*/ 2610196 h 2610196"/>
              <a:gd name="connsiteX7" fmla="*/ 435041 w 3921007"/>
              <a:gd name="connsiteY7" fmla="*/ 2610196 h 2610196"/>
              <a:gd name="connsiteX8" fmla="*/ 0 w 3921007"/>
              <a:gd name="connsiteY8" fmla="*/ 2175155 h 2610196"/>
              <a:gd name="connsiteX9" fmla="*/ 0 w 3921007"/>
              <a:gd name="connsiteY9" fmla="*/ 435041 h 2610196"/>
              <a:gd name="connsiteX0" fmla="*/ 0 w 3916592"/>
              <a:gd name="connsiteY0" fmla="*/ 435041 h 2610196"/>
              <a:gd name="connsiteX1" fmla="*/ 435041 w 3916592"/>
              <a:gd name="connsiteY1" fmla="*/ 0 h 2610196"/>
              <a:gd name="connsiteX2" fmla="*/ 3023054 w 3916592"/>
              <a:gd name="connsiteY2" fmla="*/ 8312 h 2610196"/>
              <a:gd name="connsiteX3" fmla="*/ 3607726 w 3916592"/>
              <a:gd name="connsiteY3" fmla="*/ 609606 h 2610196"/>
              <a:gd name="connsiteX4" fmla="*/ 3916592 w 3916592"/>
              <a:gd name="connsiteY4" fmla="*/ 1243358 h 2610196"/>
              <a:gd name="connsiteX5" fmla="*/ 3466408 w 3916592"/>
              <a:gd name="connsiteY5" fmla="*/ 2158529 h 2610196"/>
              <a:gd name="connsiteX6" fmla="*/ 2981490 w 3916592"/>
              <a:gd name="connsiteY6" fmla="*/ 2610196 h 2610196"/>
              <a:gd name="connsiteX7" fmla="*/ 435041 w 3916592"/>
              <a:gd name="connsiteY7" fmla="*/ 2610196 h 2610196"/>
              <a:gd name="connsiteX8" fmla="*/ 0 w 3916592"/>
              <a:gd name="connsiteY8" fmla="*/ 2175155 h 2610196"/>
              <a:gd name="connsiteX9" fmla="*/ 0 w 3916592"/>
              <a:gd name="connsiteY9" fmla="*/ 435041 h 2610196"/>
              <a:gd name="connsiteX0" fmla="*/ 0 w 3916592"/>
              <a:gd name="connsiteY0" fmla="*/ 435041 h 2610196"/>
              <a:gd name="connsiteX1" fmla="*/ 435041 w 3916592"/>
              <a:gd name="connsiteY1" fmla="*/ 0 h 2610196"/>
              <a:gd name="connsiteX2" fmla="*/ 3023054 w 3916592"/>
              <a:gd name="connsiteY2" fmla="*/ 8312 h 2610196"/>
              <a:gd name="connsiteX3" fmla="*/ 3607726 w 3916592"/>
              <a:gd name="connsiteY3" fmla="*/ 609606 h 2610196"/>
              <a:gd name="connsiteX4" fmla="*/ 3916592 w 3916592"/>
              <a:gd name="connsiteY4" fmla="*/ 1243358 h 2610196"/>
              <a:gd name="connsiteX5" fmla="*/ 3466408 w 3916592"/>
              <a:gd name="connsiteY5" fmla="*/ 2158529 h 2610196"/>
              <a:gd name="connsiteX6" fmla="*/ 2981490 w 3916592"/>
              <a:gd name="connsiteY6" fmla="*/ 2610196 h 2610196"/>
              <a:gd name="connsiteX7" fmla="*/ 435041 w 3916592"/>
              <a:gd name="connsiteY7" fmla="*/ 2610196 h 2610196"/>
              <a:gd name="connsiteX8" fmla="*/ 0 w 3916592"/>
              <a:gd name="connsiteY8" fmla="*/ 2175155 h 2610196"/>
              <a:gd name="connsiteX9" fmla="*/ 0 w 3916592"/>
              <a:gd name="connsiteY9" fmla="*/ 435041 h 2610196"/>
              <a:gd name="connsiteX0" fmla="*/ 0 w 3916592"/>
              <a:gd name="connsiteY0" fmla="*/ 435041 h 2610196"/>
              <a:gd name="connsiteX1" fmla="*/ 435041 w 3916592"/>
              <a:gd name="connsiteY1" fmla="*/ 0 h 2610196"/>
              <a:gd name="connsiteX2" fmla="*/ 3023054 w 3916592"/>
              <a:gd name="connsiteY2" fmla="*/ 8312 h 2610196"/>
              <a:gd name="connsiteX3" fmla="*/ 3607726 w 3916592"/>
              <a:gd name="connsiteY3" fmla="*/ 609606 h 2610196"/>
              <a:gd name="connsiteX4" fmla="*/ 3916592 w 3916592"/>
              <a:gd name="connsiteY4" fmla="*/ 1243358 h 2610196"/>
              <a:gd name="connsiteX5" fmla="*/ 3466408 w 3916592"/>
              <a:gd name="connsiteY5" fmla="*/ 2158529 h 2610196"/>
              <a:gd name="connsiteX6" fmla="*/ 2981490 w 3916592"/>
              <a:gd name="connsiteY6" fmla="*/ 2610196 h 2610196"/>
              <a:gd name="connsiteX7" fmla="*/ 435041 w 3916592"/>
              <a:gd name="connsiteY7" fmla="*/ 2610196 h 2610196"/>
              <a:gd name="connsiteX8" fmla="*/ 0 w 3916592"/>
              <a:gd name="connsiteY8" fmla="*/ 2175155 h 2610196"/>
              <a:gd name="connsiteX9" fmla="*/ 0 w 3916592"/>
              <a:gd name="connsiteY9" fmla="*/ 435041 h 2610196"/>
              <a:gd name="connsiteX0" fmla="*/ 28229 w 3944821"/>
              <a:gd name="connsiteY0" fmla="*/ 435041 h 2610196"/>
              <a:gd name="connsiteX1" fmla="*/ 463270 w 3944821"/>
              <a:gd name="connsiteY1" fmla="*/ 0 h 2610196"/>
              <a:gd name="connsiteX2" fmla="*/ 3051283 w 3944821"/>
              <a:gd name="connsiteY2" fmla="*/ 8312 h 2610196"/>
              <a:gd name="connsiteX3" fmla="*/ 3635955 w 3944821"/>
              <a:gd name="connsiteY3" fmla="*/ 609606 h 2610196"/>
              <a:gd name="connsiteX4" fmla="*/ 3944821 w 3944821"/>
              <a:gd name="connsiteY4" fmla="*/ 1243358 h 2610196"/>
              <a:gd name="connsiteX5" fmla="*/ 3494637 w 3944821"/>
              <a:gd name="connsiteY5" fmla="*/ 2158529 h 2610196"/>
              <a:gd name="connsiteX6" fmla="*/ 3009719 w 3944821"/>
              <a:gd name="connsiteY6" fmla="*/ 2610196 h 2610196"/>
              <a:gd name="connsiteX7" fmla="*/ 463270 w 3944821"/>
              <a:gd name="connsiteY7" fmla="*/ 2610196 h 2610196"/>
              <a:gd name="connsiteX8" fmla="*/ 28229 w 3944821"/>
              <a:gd name="connsiteY8" fmla="*/ 2175155 h 2610196"/>
              <a:gd name="connsiteX9" fmla="*/ 0 w 3944821"/>
              <a:gd name="connsiteY9" fmla="*/ 641132 h 2610196"/>
              <a:gd name="connsiteX10" fmla="*/ 28229 w 3944821"/>
              <a:gd name="connsiteY10" fmla="*/ 435041 h 2610196"/>
              <a:gd name="connsiteX0" fmla="*/ 0 w 3916592"/>
              <a:gd name="connsiteY0" fmla="*/ 435041 h 2610196"/>
              <a:gd name="connsiteX1" fmla="*/ 435041 w 3916592"/>
              <a:gd name="connsiteY1" fmla="*/ 0 h 2610196"/>
              <a:gd name="connsiteX2" fmla="*/ 3023054 w 3916592"/>
              <a:gd name="connsiteY2" fmla="*/ 8312 h 2610196"/>
              <a:gd name="connsiteX3" fmla="*/ 3607726 w 3916592"/>
              <a:gd name="connsiteY3" fmla="*/ 609606 h 2610196"/>
              <a:gd name="connsiteX4" fmla="*/ 3916592 w 3916592"/>
              <a:gd name="connsiteY4" fmla="*/ 1243358 h 2610196"/>
              <a:gd name="connsiteX5" fmla="*/ 3466408 w 3916592"/>
              <a:gd name="connsiteY5" fmla="*/ 2158529 h 2610196"/>
              <a:gd name="connsiteX6" fmla="*/ 2981490 w 3916592"/>
              <a:gd name="connsiteY6" fmla="*/ 2610196 h 2610196"/>
              <a:gd name="connsiteX7" fmla="*/ 435041 w 3916592"/>
              <a:gd name="connsiteY7" fmla="*/ 2610196 h 2610196"/>
              <a:gd name="connsiteX8" fmla="*/ 0 w 3916592"/>
              <a:gd name="connsiteY8" fmla="*/ 2175155 h 2610196"/>
              <a:gd name="connsiteX9" fmla="*/ 0 w 3916592"/>
              <a:gd name="connsiteY9" fmla="*/ 435041 h 2610196"/>
              <a:gd name="connsiteX0" fmla="*/ 0 w 3916592"/>
              <a:gd name="connsiteY0" fmla="*/ 435041 h 2610196"/>
              <a:gd name="connsiteX1" fmla="*/ 435041 w 3916592"/>
              <a:gd name="connsiteY1" fmla="*/ 0 h 2610196"/>
              <a:gd name="connsiteX2" fmla="*/ 3023054 w 3916592"/>
              <a:gd name="connsiteY2" fmla="*/ 8312 h 2610196"/>
              <a:gd name="connsiteX3" fmla="*/ 3607726 w 3916592"/>
              <a:gd name="connsiteY3" fmla="*/ 609606 h 2610196"/>
              <a:gd name="connsiteX4" fmla="*/ 3916592 w 3916592"/>
              <a:gd name="connsiteY4" fmla="*/ 1243358 h 2610196"/>
              <a:gd name="connsiteX5" fmla="*/ 3466408 w 3916592"/>
              <a:gd name="connsiteY5" fmla="*/ 2158529 h 2610196"/>
              <a:gd name="connsiteX6" fmla="*/ 2981490 w 3916592"/>
              <a:gd name="connsiteY6" fmla="*/ 2610196 h 2610196"/>
              <a:gd name="connsiteX7" fmla="*/ 435041 w 3916592"/>
              <a:gd name="connsiteY7" fmla="*/ 2610196 h 2610196"/>
              <a:gd name="connsiteX8" fmla="*/ 0 w 3916592"/>
              <a:gd name="connsiteY8" fmla="*/ 2175155 h 2610196"/>
              <a:gd name="connsiteX9" fmla="*/ 0 w 3916592"/>
              <a:gd name="connsiteY9" fmla="*/ 435041 h 2610196"/>
              <a:gd name="connsiteX0" fmla="*/ 0 w 3954692"/>
              <a:gd name="connsiteY0" fmla="*/ 435041 h 2610196"/>
              <a:gd name="connsiteX1" fmla="*/ 473141 w 3954692"/>
              <a:gd name="connsiteY1" fmla="*/ 0 h 2610196"/>
              <a:gd name="connsiteX2" fmla="*/ 3061154 w 3954692"/>
              <a:gd name="connsiteY2" fmla="*/ 8312 h 2610196"/>
              <a:gd name="connsiteX3" fmla="*/ 3645826 w 3954692"/>
              <a:gd name="connsiteY3" fmla="*/ 609606 h 2610196"/>
              <a:gd name="connsiteX4" fmla="*/ 3954692 w 3954692"/>
              <a:gd name="connsiteY4" fmla="*/ 1243358 h 2610196"/>
              <a:gd name="connsiteX5" fmla="*/ 3504508 w 3954692"/>
              <a:gd name="connsiteY5" fmla="*/ 2158529 h 2610196"/>
              <a:gd name="connsiteX6" fmla="*/ 3019590 w 3954692"/>
              <a:gd name="connsiteY6" fmla="*/ 2610196 h 2610196"/>
              <a:gd name="connsiteX7" fmla="*/ 473141 w 3954692"/>
              <a:gd name="connsiteY7" fmla="*/ 2610196 h 2610196"/>
              <a:gd name="connsiteX8" fmla="*/ 38100 w 3954692"/>
              <a:gd name="connsiteY8" fmla="*/ 2175155 h 2610196"/>
              <a:gd name="connsiteX9" fmla="*/ 0 w 3954692"/>
              <a:gd name="connsiteY9" fmla="*/ 435041 h 2610196"/>
              <a:gd name="connsiteX0" fmla="*/ 0 w 3954692"/>
              <a:gd name="connsiteY0" fmla="*/ 435041 h 2610196"/>
              <a:gd name="connsiteX1" fmla="*/ 473141 w 3954692"/>
              <a:gd name="connsiteY1" fmla="*/ 0 h 2610196"/>
              <a:gd name="connsiteX2" fmla="*/ 3061154 w 3954692"/>
              <a:gd name="connsiteY2" fmla="*/ 8312 h 2610196"/>
              <a:gd name="connsiteX3" fmla="*/ 3645826 w 3954692"/>
              <a:gd name="connsiteY3" fmla="*/ 609606 h 2610196"/>
              <a:gd name="connsiteX4" fmla="*/ 3954692 w 3954692"/>
              <a:gd name="connsiteY4" fmla="*/ 1243358 h 2610196"/>
              <a:gd name="connsiteX5" fmla="*/ 3504508 w 3954692"/>
              <a:gd name="connsiteY5" fmla="*/ 2158529 h 2610196"/>
              <a:gd name="connsiteX6" fmla="*/ 3019590 w 3954692"/>
              <a:gd name="connsiteY6" fmla="*/ 2610196 h 2610196"/>
              <a:gd name="connsiteX7" fmla="*/ 473141 w 3954692"/>
              <a:gd name="connsiteY7" fmla="*/ 2610196 h 2610196"/>
              <a:gd name="connsiteX8" fmla="*/ 38100 w 3954692"/>
              <a:gd name="connsiteY8" fmla="*/ 2175155 h 2610196"/>
              <a:gd name="connsiteX9" fmla="*/ 0 w 3954692"/>
              <a:gd name="connsiteY9" fmla="*/ 435041 h 2610196"/>
              <a:gd name="connsiteX0" fmla="*/ 0 w 3916592"/>
              <a:gd name="connsiteY0" fmla="*/ 2175155 h 2610196"/>
              <a:gd name="connsiteX1" fmla="*/ 435041 w 3916592"/>
              <a:gd name="connsiteY1" fmla="*/ 0 h 2610196"/>
              <a:gd name="connsiteX2" fmla="*/ 3023054 w 3916592"/>
              <a:gd name="connsiteY2" fmla="*/ 8312 h 2610196"/>
              <a:gd name="connsiteX3" fmla="*/ 3607726 w 3916592"/>
              <a:gd name="connsiteY3" fmla="*/ 609606 h 2610196"/>
              <a:gd name="connsiteX4" fmla="*/ 3916592 w 3916592"/>
              <a:gd name="connsiteY4" fmla="*/ 1243358 h 2610196"/>
              <a:gd name="connsiteX5" fmla="*/ 3466408 w 3916592"/>
              <a:gd name="connsiteY5" fmla="*/ 2158529 h 2610196"/>
              <a:gd name="connsiteX6" fmla="*/ 2981490 w 3916592"/>
              <a:gd name="connsiteY6" fmla="*/ 2610196 h 2610196"/>
              <a:gd name="connsiteX7" fmla="*/ 435041 w 3916592"/>
              <a:gd name="connsiteY7" fmla="*/ 2610196 h 2610196"/>
              <a:gd name="connsiteX8" fmla="*/ 0 w 3916592"/>
              <a:gd name="connsiteY8" fmla="*/ 2175155 h 2610196"/>
              <a:gd name="connsiteX0" fmla="*/ 320910 w 3802461"/>
              <a:gd name="connsiteY0" fmla="*/ 2610196 h 2610196"/>
              <a:gd name="connsiteX1" fmla="*/ 320910 w 3802461"/>
              <a:gd name="connsiteY1" fmla="*/ 0 h 2610196"/>
              <a:gd name="connsiteX2" fmla="*/ 2908923 w 3802461"/>
              <a:gd name="connsiteY2" fmla="*/ 8312 h 2610196"/>
              <a:gd name="connsiteX3" fmla="*/ 3493595 w 3802461"/>
              <a:gd name="connsiteY3" fmla="*/ 609606 h 2610196"/>
              <a:gd name="connsiteX4" fmla="*/ 3802461 w 3802461"/>
              <a:gd name="connsiteY4" fmla="*/ 1243358 h 2610196"/>
              <a:gd name="connsiteX5" fmla="*/ 3352277 w 3802461"/>
              <a:gd name="connsiteY5" fmla="*/ 2158529 h 2610196"/>
              <a:gd name="connsiteX6" fmla="*/ 2867359 w 3802461"/>
              <a:gd name="connsiteY6" fmla="*/ 2610196 h 2610196"/>
              <a:gd name="connsiteX7" fmla="*/ 320910 w 3802461"/>
              <a:gd name="connsiteY7" fmla="*/ 2610196 h 2610196"/>
              <a:gd name="connsiteX0" fmla="*/ 188523 w 3670074"/>
              <a:gd name="connsiteY0" fmla="*/ 2610196 h 2610196"/>
              <a:gd name="connsiteX1" fmla="*/ 188523 w 3670074"/>
              <a:gd name="connsiteY1" fmla="*/ 0 h 2610196"/>
              <a:gd name="connsiteX2" fmla="*/ 2776536 w 3670074"/>
              <a:gd name="connsiteY2" fmla="*/ 8312 h 2610196"/>
              <a:gd name="connsiteX3" fmla="*/ 3361208 w 3670074"/>
              <a:gd name="connsiteY3" fmla="*/ 609606 h 2610196"/>
              <a:gd name="connsiteX4" fmla="*/ 3670074 w 3670074"/>
              <a:gd name="connsiteY4" fmla="*/ 1243358 h 2610196"/>
              <a:gd name="connsiteX5" fmla="*/ 3219890 w 3670074"/>
              <a:gd name="connsiteY5" fmla="*/ 2158529 h 2610196"/>
              <a:gd name="connsiteX6" fmla="*/ 2734972 w 3670074"/>
              <a:gd name="connsiteY6" fmla="*/ 2610196 h 2610196"/>
              <a:gd name="connsiteX7" fmla="*/ 188523 w 3670074"/>
              <a:gd name="connsiteY7" fmla="*/ 2610196 h 2610196"/>
              <a:gd name="connsiteX0" fmla="*/ 0 w 3481551"/>
              <a:gd name="connsiteY0" fmla="*/ 2610196 h 2610196"/>
              <a:gd name="connsiteX1" fmla="*/ 0 w 3481551"/>
              <a:gd name="connsiteY1" fmla="*/ 0 h 2610196"/>
              <a:gd name="connsiteX2" fmla="*/ 2588013 w 3481551"/>
              <a:gd name="connsiteY2" fmla="*/ 8312 h 2610196"/>
              <a:gd name="connsiteX3" fmla="*/ 3172685 w 3481551"/>
              <a:gd name="connsiteY3" fmla="*/ 609606 h 2610196"/>
              <a:gd name="connsiteX4" fmla="*/ 3481551 w 3481551"/>
              <a:gd name="connsiteY4" fmla="*/ 1243358 h 2610196"/>
              <a:gd name="connsiteX5" fmla="*/ 3031367 w 3481551"/>
              <a:gd name="connsiteY5" fmla="*/ 2158529 h 2610196"/>
              <a:gd name="connsiteX6" fmla="*/ 2546449 w 3481551"/>
              <a:gd name="connsiteY6" fmla="*/ 2610196 h 2610196"/>
              <a:gd name="connsiteX7" fmla="*/ 0 w 3481551"/>
              <a:gd name="connsiteY7" fmla="*/ 2610196 h 2610196"/>
              <a:gd name="connsiteX0" fmla="*/ 0 w 3481551"/>
              <a:gd name="connsiteY0" fmla="*/ 2610196 h 2610196"/>
              <a:gd name="connsiteX1" fmla="*/ 0 w 3481551"/>
              <a:gd name="connsiteY1" fmla="*/ 0 h 2610196"/>
              <a:gd name="connsiteX2" fmla="*/ 2588013 w 3481551"/>
              <a:gd name="connsiteY2" fmla="*/ 8312 h 2610196"/>
              <a:gd name="connsiteX3" fmla="*/ 3172685 w 3481551"/>
              <a:gd name="connsiteY3" fmla="*/ 609606 h 2610196"/>
              <a:gd name="connsiteX4" fmla="*/ 3481551 w 3481551"/>
              <a:gd name="connsiteY4" fmla="*/ 1243358 h 2610196"/>
              <a:gd name="connsiteX5" fmla="*/ 3031367 w 3481551"/>
              <a:gd name="connsiteY5" fmla="*/ 2158529 h 2610196"/>
              <a:gd name="connsiteX6" fmla="*/ 2546449 w 3481551"/>
              <a:gd name="connsiteY6" fmla="*/ 2610196 h 2610196"/>
              <a:gd name="connsiteX7" fmla="*/ 0 w 3481551"/>
              <a:gd name="connsiteY7" fmla="*/ 2610196 h 2610196"/>
              <a:gd name="connsiteX0" fmla="*/ 0 w 3481551"/>
              <a:gd name="connsiteY0" fmla="*/ 2610196 h 2610196"/>
              <a:gd name="connsiteX1" fmla="*/ 0 w 3481551"/>
              <a:gd name="connsiteY1" fmla="*/ 0 h 2610196"/>
              <a:gd name="connsiteX2" fmla="*/ 2588013 w 3481551"/>
              <a:gd name="connsiteY2" fmla="*/ 8312 h 2610196"/>
              <a:gd name="connsiteX3" fmla="*/ 3172685 w 3481551"/>
              <a:gd name="connsiteY3" fmla="*/ 609606 h 2610196"/>
              <a:gd name="connsiteX4" fmla="*/ 3481551 w 3481551"/>
              <a:gd name="connsiteY4" fmla="*/ 1243358 h 2610196"/>
              <a:gd name="connsiteX5" fmla="*/ 3031367 w 3481551"/>
              <a:gd name="connsiteY5" fmla="*/ 2158529 h 2610196"/>
              <a:gd name="connsiteX6" fmla="*/ 2546449 w 3481551"/>
              <a:gd name="connsiteY6" fmla="*/ 2610196 h 2610196"/>
              <a:gd name="connsiteX7" fmla="*/ 0 w 3481551"/>
              <a:gd name="connsiteY7" fmla="*/ 2610196 h 2610196"/>
              <a:gd name="connsiteX0" fmla="*/ 0 w 3481551"/>
              <a:gd name="connsiteY0" fmla="*/ 2610196 h 2610196"/>
              <a:gd name="connsiteX1" fmla="*/ 0 w 3481551"/>
              <a:gd name="connsiteY1" fmla="*/ 0 h 2610196"/>
              <a:gd name="connsiteX2" fmla="*/ 2588013 w 3481551"/>
              <a:gd name="connsiteY2" fmla="*/ 8312 h 2610196"/>
              <a:gd name="connsiteX3" fmla="*/ 3104962 w 3481551"/>
              <a:gd name="connsiteY3" fmla="*/ 661344 h 2610196"/>
              <a:gd name="connsiteX4" fmla="*/ 3481551 w 3481551"/>
              <a:gd name="connsiteY4" fmla="*/ 1243358 h 2610196"/>
              <a:gd name="connsiteX5" fmla="*/ 3031367 w 3481551"/>
              <a:gd name="connsiteY5" fmla="*/ 2158529 h 2610196"/>
              <a:gd name="connsiteX6" fmla="*/ 2546449 w 3481551"/>
              <a:gd name="connsiteY6" fmla="*/ 2610196 h 2610196"/>
              <a:gd name="connsiteX7" fmla="*/ 0 w 3481551"/>
              <a:gd name="connsiteY7" fmla="*/ 2610196 h 2610196"/>
              <a:gd name="connsiteX0" fmla="*/ 0 w 3481551"/>
              <a:gd name="connsiteY0" fmla="*/ 2610196 h 2610196"/>
              <a:gd name="connsiteX1" fmla="*/ 0 w 3481551"/>
              <a:gd name="connsiteY1" fmla="*/ 0 h 2610196"/>
              <a:gd name="connsiteX2" fmla="*/ 2588013 w 3481551"/>
              <a:gd name="connsiteY2" fmla="*/ 8312 h 2610196"/>
              <a:gd name="connsiteX3" fmla="*/ 3104962 w 3481551"/>
              <a:gd name="connsiteY3" fmla="*/ 661344 h 2610196"/>
              <a:gd name="connsiteX4" fmla="*/ 3481551 w 3481551"/>
              <a:gd name="connsiteY4" fmla="*/ 1243358 h 2610196"/>
              <a:gd name="connsiteX5" fmla="*/ 3031367 w 3481551"/>
              <a:gd name="connsiteY5" fmla="*/ 2158529 h 2610196"/>
              <a:gd name="connsiteX6" fmla="*/ 2546449 w 3481551"/>
              <a:gd name="connsiteY6" fmla="*/ 2610196 h 2610196"/>
              <a:gd name="connsiteX7" fmla="*/ 0 w 3481551"/>
              <a:gd name="connsiteY7" fmla="*/ 2610196 h 2610196"/>
              <a:gd name="connsiteX0" fmla="*/ 0 w 3392989"/>
              <a:gd name="connsiteY0" fmla="*/ 2610196 h 2610196"/>
              <a:gd name="connsiteX1" fmla="*/ 0 w 3392989"/>
              <a:gd name="connsiteY1" fmla="*/ 0 h 2610196"/>
              <a:gd name="connsiteX2" fmla="*/ 2588013 w 3392989"/>
              <a:gd name="connsiteY2" fmla="*/ 8312 h 2610196"/>
              <a:gd name="connsiteX3" fmla="*/ 3104962 w 3392989"/>
              <a:gd name="connsiteY3" fmla="*/ 661344 h 2610196"/>
              <a:gd name="connsiteX4" fmla="*/ 3392989 w 3392989"/>
              <a:gd name="connsiteY4" fmla="*/ 1266875 h 2610196"/>
              <a:gd name="connsiteX5" fmla="*/ 3031367 w 3392989"/>
              <a:gd name="connsiteY5" fmla="*/ 2158529 h 2610196"/>
              <a:gd name="connsiteX6" fmla="*/ 2546449 w 3392989"/>
              <a:gd name="connsiteY6" fmla="*/ 2610196 h 2610196"/>
              <a:gd name="connsiteX7" fmla="*/ 0 w 3392989"/>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04962 w 3486760"/>
              <a:gd name="connsiteY3" fmla="*/ 661344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04962 w 3486760"/>
              <a:gd name="connsiteY3" fmla="*/ 661344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04962 w 3486760"/>
              <a:gd name="connsiteY3" fmla="*/ 661344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15381 w 3486760"/>
              <a:gd name="connsiteY3" fmla="*/ 651937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15381 w 3486760"/>
              <a:gd name="connsiteY3" fmla="*/ 651937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15381 w 3486760"/>
              <a:gd name="connsiteY3" fmla="*/ 651937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15381 w 3486760"/>
              <a:gd name="connsiteY3" fmla="*/ 651937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068497 w 3486760"/>
              <a:gd name="connsiteY3" fmla="*/ 666048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068497 w 3486760"/>
              <a:gd name="connsiteY3" fmla="*/ 666048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10174 w 3486760"/>
              <a:gd name="connsiteY3" fmla="*/ 666048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10174 w 3486760"/>
              <a:gd name="connsiteY3" fmla="*/ 666048 h 2610196"/>
              <a:gd name="connsiteX4" fmla="*/ 3486760 w 3486760"/>
              <a:gd name="connsiteY4" fmla="*/ 1299800 h 2610196"/>
              <a:gd name="connsiteX5" fmla="*/ 3031367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88013 w 3486760"/>
              <a:gd name="connsiteY2" fmla="*/ 8312 h 2610196"/>
              <a:gd name="connsiteX3" fmla="*/ 3110174 w 3486760"/>
              <a:gd name="connsiteY3" fmla="*/ 666048 h 2610196"/>
              <a:gd name="connsiteX4" fmla="*/ 3486760 w 3486760"/>
              <a:gd name="connsiteY4" fmla="*/ 1299800 h 2610196"/>
              <a:gd name="connsiteX5" fmla="*/ 2994900 w 3486760"/>
              <a:gd name="connsiteY5" fmla="*/ 2158529 h 2610196"/>
              <a:gd name="connsiteX6" fmla="*/ 2546449 w 3486760"/>
              <a:gd name="connsiteY6" fmla="*/ 2610196 h 2610196"/>
              <a:gd name="connsiteX7" fmla="*/ 0 w 3486760"/>
              <a:gd name="connsiteY7" fmla="*/ 2610196 h 2610196"/>
              <a:gd name="connsiteX0" fmla="*/ 0 w 3486760"/>
              <a:gd name="connsiteY0" fmla="*/ 2610196 h 2610196"/>
              <a:gd name="connsiteX1" fmla="*/ 0 w 3486760"/>
              <a:gd name="connsiteY1" fmla="*/ 0 h 2610196"/>
              <a:gd name="connsiteX2" fmla="*/ 2546338 w 3486760"/>
              <a:gd name="connsiteY2" fmla="*/ 8312 h 2610196"/>
              <a:gd name="connsiteX3" fmla="*/ 3110174 w 3486760"/>
              <a:gd name="connsiteY3" fmla="*/ 666048 h 2610196"/>
              <a:gd name="connsiteX4" fmla="*/ 3486760 w 3486760"/>
              <a:gd name="connsiteY4" fmla="*/ 1299800 h 2610196"/>
              <a:gd name="connsiteX5" fmla="*/ 2994900 w 3486760"/>
              <a:gd name="connsiteY5" fmla="*/ 2158529 h 2610196"/>
              <a:gd name="connsiteX6" fmla="*/ 2546449 w 3486760"/>
              <a:gd name="connsiteY6" fmla="*/ 2610196 h 2610196"/>
              <a:gd name="connsiteX7" fmla="*/ 0 w 3486760"/>
              <a:gd name="connsiteY7" fmla="*/ 2610196 h 261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60" h="2610196">
                <a:moveTo>
                  <a:pt x="0" y="2610196"/>
                </a:moveTo>
                <a:cubicBezTo>
                  <a:pt x="446" y="2041813"/>
                  <a:pt x="464" y="547947"/>
                  <a:pt x="0" y="0"/>
                </a:cubicBezTo>
                <a:lnTo>
                  <a:pt x="2546338" y="8312"/>
                </a:lnTo>
                <a:cubicBezTo>
                  <a:pt x="2786605" y="8312"/>
                  <a:pt x="2784755" y="121051"/>
                  <a:pt x="3110174" y="666048"/>
                </a:cubicBezTo>
                <a:cubicBezTo>
                  <a:pt x="3414864" y="1166330"/>
                  <a:pt x="3473512" y="1226690"/>
                  <a:pt x="3486760" y="1299800"/>
                </a:cubicBezTo>
                <a:cubicBezTo>
                  <a:pt x="3485375" y="1386245"/>
                  <a:pt x="3317102" y="1620478"/>
                  <a:pt x="2994900" y="2158529"/>
                </a:cubicBezTo>
                <a:cubicBezTo>
                  <a:pt x="2762144" y="2548425"/>
                  <a:pt x="2786716" y="2610196"/>
                  <a:pt x="2546449" y="2610196"/>
                </a:cubicBezTo>
                <a:lnTo>
                  <a:pt x="0" y="2610196"/>
                </a:lnTo>
                <a:close/>
              </a:path>
            </a:pathLst>
          </a:custGeom>
          <a:solidFill>
            <a:srgbClr val="65666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4" name="Rectangle 13">
            <a:extLst>
              <a:ext uri="{FF2B5EF4-FFF2-40B4-BE49-F238E27FC236}">
                <a16:creationId xmlns:a16="http://schemas.microsoft.com/office/drawing/2014/main" id="{C8FFE3C3-3268-4870-AC94-AC5189296721}"/>
              </a:ext>
            </a:extLst>
          </p:cNvPr>
          <p:cNvSpPr/>
          <p:nvPr userDrawn="1"/>
        </p:nvSpPr>
        <p:spPr>
          <a:xfrm>
            <a:off x="1" y="1249917"/>
            <a:ext cx="9152048" cy="356686"/>
          </a:xfrm>
          <a:prstGeom prst="rect">
            <a:avLst/>
          </a:prstGeom>
          <a:solidFill>
            <a:srgbClr val="7E9C3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3148108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DEEB56-F2F1-4774-BB60-E25A69EE533E}"/>
              </a:ext>
            </a:extLst>
          </p:cNvPr>
          <p:cNvSpPr txBox="1">
            <a:spLocks/>
          </p:cNvSpPr>
          <p:nvPr userDrawn="1"/>
        </p:nvSpPr>
        <p:spPr>
          <a:xfrm>
            <a:off x="8682134" y="4795251"/>
            <a:ext cx="415119" cy="245063"/>
          </a:xfrm>
          <a:prstGeom prst="rect">
            <a:avLst/>
          </a:prstGeom>
        </p:spPr>
        <p:txBody>
          <a:bodyPr lIns="64294" tIns="32147" rIns="64294" bIns="32147"/>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ctr">
              <a:defRPr/>
            </a:pPr>
            <a:fld id="{E706F90A-6013-4415-B906-4E65E6F55155}" type="slidenum">
              <a:rPr lang="en-US" sz="900">
                <a:solidFill>
                  <a:srgbClr val="7E9C3C"/>
                </a:solidFill>
                <a:latin typeface="Lato Light" panose="020F0502020204030203" pitchFamily="34" charset="0"/>
                <a:ea typeface="Lato Light" panose="020F0502020204030203" pitchFamily="34" charset="0"/>
                <a:cs typeface="Lato Light" panose="020F0502020204030203" pitchFamily="34" charset="0"/>
              </a:rPr>
              <a:pPr algn="ctr">
                <a:defRPr/>
              </a:pPr>
              <a:t>‹#›</a:t>
            </a:fld>
            <a:endParaRPr lang="en-US" sz="900">
              <a:solidFill>
                <a:srgbClr val="7E9C3C"/>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 name="Oval 5">
            <a:extLst>
              <a:ext uri="{FF2B5EF4-FFF2-40B4-BE49-F238E27FC236}">
                <a16:creationId xmlns:a16="http://schemas.microsoft.com/office/drawing/2014/main" id="{FA21ADC9-412F-494C-9616-810E2CF47554}"/>
              </a:ext>
            </a:extLst>
          </p:cNvPr>
          <p:cNvSpPr/>
          <p:nvPr userDrawn="1"/>
        </p:nvSpPr>
        <p:spPr>
          <a:xfrm>
            <a:off x="8767162" y="4781254"/>
            <a:ext cx="245063" cy="242353"/>
          </a:xfrm>
          <a:prstGeom prst="ellipse">
            <a:avLst/>
          </a:prstGeom>
          <a:noFill/>
          <a:ln w="19050">
            <a:solidFill>
              <a:srgbClr val="61626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N"/>
          </a:p>
        </p:txBody>
      </p:sp>
      <p:sp>
        <p:nvSpPr>
          <p:cNvPr id="7" name="Rectangle 6">
            <a:extLst>
              <a:ext uri="{FF2B5EF4-FFF2-40B4-BE49-F238E27FC236}">
                <a16:creationId xmlns:a16="http://schemas.microsoft.com/office/drawing/2014/main" id="{8A32BA06-DF52-41AA-B29C-660F70F8D0BE}"/>
              </a:ext>
            </a:extLst>
          </p:cNvPr>
          <p:cNvSpPr/>
          <p:nvPr userDrawn="1"/>
        </p:nvSpPr>
        <p:spPr>
          <a:xfrm>
            <a:off x="0" y="4674919"/>
            <a:ext cx="9144000" cy="34289"/>
          </a:xfrm>
          <a:prstGeom prst="rect">
            <a:avLst/>
          </a:prstGeom>
          <a:solidFill>
            <a:srgbClr val="7E9C3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8" name="Rectangle 7">
            <a:extLst>
              <a:ext uri="{FF2B5EF4-FFF2-40B4-BE49-F238E27FC236}">
                <a16:creationId xmlns:a16="http://schemas.microsoft.com/office/drawing/2014/main" id="{CAA99888-FCC7-4588-8E16-08710727DD6C}"/>
              </a:ext>
            </a:extLst>
          </p:cNvPr>
          <p:cNvSpPr/>
          <p:nvPr userDrawn="1"/>
        </p:nvSpPr>
        <p:spPr>
          <a:xfrm>
            <a:off x="2077" y="5107183"/>
            <a:ext cx="9144000" cy="34289"/>
          </a:xfrm>
          <a:prstGeom prst="rect">
            <a:avLst/>
          </a:prstGeom>
          <a:solidFill>
            <a:srgbClr val="33619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9" name="Picture 8">
            <a:extLst>
              <a:ext uri="{FF2B5EF4-FFF2-40B4-BE49-F238E27FC236}">
                <a16:creationId xmlns:a16="http://schemas.microsoft.com/office/drawing/2014/main" id="{EA6BA84A-CABE-4D6B-B0D6-86A68C8C5E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792"/>
          <a:stretch/>
        </p:blipFill>
        <p:spPr>
          <a:xfrm>
            <a:off x="96626" y="4751479"/>
            <a:ext cx="1096997" cy="30968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ctr">
            <a:noAutofit/>
          </a:bodyPr>
          <a:lstStyle>
            <a:lvl1pPr algn="l">
              <a:defRPr sz="28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normAutofit/>
          </a:bodyPr>
          <a:lstStyle>
            <a:lvl1pPr>
              <a:defRPr sz="2000">
                <a:latin typeface="Lato Light" pitchFamily="34" charset="0"/>
                <a:ea typeface="Lato Light" pitchFamily="34" charset="0"/>
                <a:cs typeface="Lato Light" pitchFamily="34" charset="0"/>
              </a:defRPr>
            </a:lvl1pPr>
            <a:lvl2pPr>
              <a:defRPr sz="1600">
                <a:latin typeface="Lato Light" pitchFamily="34" charset="0"/>
                <a:ea typeface="Lato Light" pitchFamily="34" charset="0"/>
                <a:cs typeface="Lato Light" pitchFamily="34" charset="0"/>
              </a:defRPr>
            </a:lvl2pPr>
            <a:lvl3pPr>
              <a:defRPr sz="1400">
                <a:latin typeface="Lato Light" pitchFamily="34" charset="0"/>
                <a:ea typeface="Lato Light" pitchFamily="34" charset="0"/>
                <a:cs typeface="Lato Light" pitchFamily="34" charset="0"/>
              </a:defRPr>
            </a:lvl3pPr>
            <a:lvl4pPr>
              <a:defRPr sz="1200">
                <a:latin typeface="Lato Light" pitchFamily="34" charset="0"/>
                <a:ea typeface="Lato Light" pitchFamily="34" charset="0"/>
                <a:cs typeface="Lato Light" pitchFamily="34" charset="0"/>
              </a:defRPr>
            </a:lvl4pPr>
            <a:lvl5pPr>
              <a:defRPr sz="1000">
                <a:latin typeface="Lato Light" pitchFamily="34" charset="0"/>
                <a:ea typeface="Lato Light" pitchFamily="34" charset="0"/>
                <a:cs typeface="Lato Light"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4">
            <a:extLst>
              <a:ext uri="{FF2B5EF4-FFF2-40B4-BE49-F238E27FC236}">
                <a16:creationId xmlns:a16="http://schemas.microsoft.com/office/drawing/2014/main" id="{42DEEB56-F2F1-4774-BB60-E25A69EE533E}"/>
              </a:ext>
            </a:extLst>
          </p:cNvPr>
          <p:cNvSpPr txBox="1">
            <a:spLocks/>
          </p:cNvSpPr>
          <p:nvPr userDrawn="1"/>
        </p:nvSpPr>
        <p:spPr>
          <a:xfrm>
            <a:off x="8682134" y="4795251"/>
            <a:ext cx="415119" cy="245063"/>
          </a:xfrm>
          <a:prstGeom prst="rect">
            <a:avLst/>
          </a:prstGeom>
        </p:spPr>
        <p:txBody>
          <a:bodyPr lIns="64294" tIns="32147" rIns="64294" bIns="32147"/>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ctr">
              <a:defRPr/>
            </a:pPr>
            <a:fld id="{E706F90A-6013-4415-B906-4E65E6F55155}" type="slidenum">
              <a:rPr lang="en-US" sz="900">
                <a:solidFill>
                  <a:srgbClr val="7E9C3C"/>
                </a:solidFill>
                <a:latin typeface="Lato Light" panose="020F0502020204030203" pitchFamily="34" charset="0"/>
                <a:ea typeface="Lato Light" panose="020F0502020204030203" pitchFamily="34" charset="0"/>
                <a:cs typeface="Lato Light" panose="020F0502020204030203" pitchFamily="34" charset="0"/>
              </a:rPr>
              <a:pPr algn="ctr">
                <a:defRPr/>
              </a:pPr>
              <a:t>‹#›</a:t>
            </a:fld>
            <a:endParaRPr lang="en-US" sz="900">
              <a:solidFill>
                <a:srgbClr val="7E9C3C"/>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9" name="Oval 8">
            <a:extLst>
              <a:ext uri="{FF2B5EF4-FFF2-40B4-BE49-F238E27FC236}">
                <a16:creationId xmlns:a16="http://schemas.microsoft.com/office/drawing/2014/main" id="{FA21ADC9-412F-494C-9616-810E2CF47554}"/>
              </a:ext>
            </a:extLst>
          </p:cNvPr>
          <p:cNvSpPr/>
          <p:nvPr userDrawn="1"/>
        </p:nvSpPr>
        <p:spPr>
          <a:xfrm>
            <a:off x="8767162" y="4781254"/>
            <a:ext cx="245063" cy="242353"/>
          </a:xfrm>
          <a:prstGeom prst="ellipse">
            <a:avLst/>
          </a:prstGeom>
          <a:noFill/>
          <a:ln w="19050">
            <a:solidFill>
              <a:srgbClr val="61626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N"/>
          </a:p>
        </p:txBody>
      </p:sp>
      <p:sp>
        <p:nvSpPr>
          <p:cNvPr id="10" name="Rectangle 9">
            <a:extLst>
              <a:ext uri="{FF2B5EF4-FFF2-40B4-BE49-F238E27FC236}">
                <a16:creationId xmlns:a16="http://schemas.microsoft.com/office/drawing/2014/main" id="{8A32BA06-DF52-41AA-B29C-660F70F8D0BE}"/>
              </a:ext>
            </a:extLst>
          </p:cNvPr>
          <p:cNvSpPr/>
          <p:nvPr userDrawn="1"/>
        </p:nvSpPr>
        <p:spPr>
          <a:xfrm>
            <a:off x="0" y="4674919"/>
            <a:ext cx="9144000" cy="34289"/>
          </a:xfrm>
          <a:prstGeom prst="rect">
            <a:avLst/>
          </a:prstGeom>
          <a:solidFill>
            <a:srgbClr val="7E9C3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1" name="Rectangle 10">
            <a:extLst>
              <a:ext uri="{FF2B5EF4-FFF2-40B4-BE49-F238E27FC236}">
                <a16:creationId xmlns:a16="http://schemas.microsoft.com/office/drawing/2014/main" id="{CAA99888-FCC7-4588-8E16-08710727DD6C}"/>
              </a:ext>
            </a:extLst>
          </p:cNvPr>
          <p:cNvSpPr/>
          <p:nvPr userDrawn="1"/>
        </p:nvSpPr>
        <p:spPr>
          <a:xfrm>
            <a:off x="2077" y="5107183"/>
            <a:ext cx="9144000" cy="34289"/>
          </a:xfrm>
          <a:prstGeom prst="rect">
            <a:avLst/>
          </a:prstGeom>
          <a:solidFill>
            <a:srgbClr val="33619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12" name="Picture 11">
            <a:extLst>
              <a:ext uri="{FF2B5EF4-FFF2-40B4-BE49-F238E27FC236}">
                <a16:creationId xmlns:a16="http://schemas.microsoft.com/office/drawing/2014/main" id="{EA6BA84A-CABE-4D6B-B0D6-86A68C8C5E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792"/>
          <a:stretch/>
        </p:blipFill>
        <p:spPr>
          <a:xfrm>
            <a:off x="96626" y="4751479"/>
            <a:ext cx="1096997" cy="30968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noAutofit/>
          </a:bodyPr>
          <a:lstStyle>
            <a:lvl1pPr algn="l">
              <a:defRPr sz="2800" b="1">
                <a:solidFill>
                  <a:schemeClr val="tx1">
                    <a:lumMod val="95000"/>
                    <a:lumOff val="5000"/>
                  </a:schemeClr>
                </a:solidFill>
              </a:defRPr>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4">
            <a:extLst>
              <a:ext uri="{FF2B5EF4-FFF2-40B4-BE49-F238E27FC236}">
                <a16:creationId xmlns:a16="http://schemas.microsoft.com/office/drawing/2014/main" id="{42DEEB56-F2F1-4774-BB60-E25A69EE533E}"/>
              </a:ext>
            </a:extLst>
          </p:cNvPr>
          <p:cNvSpPr txBox="1">
            <a:spLocks/>
          </p:cNvSpPr>
          <p:nvPr userDrawn="1"/>
        </p:nvSpPr>
        <p:spPr>
          <a:xfrm>
            <a:off x="8682134" y="4795251"/>
            <a:ext cx="415119" cy="245063"/>
          </a:xfrm>
          <a:prstGeom prst="rect">
            <a:avLst/>
          </a:prstGeom>
        </p:spPr>
        <p:txBody>
          <a:bodyPr lIns="64294" tIns="32147" rIns="64294" bIns="32147"/>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ctr">
              <a:defRPr/>
            </a:pPr>
            <a:fld id="{E706F90A-6013-4415-B906-4E65E6F55155}" type="slidenum">
              <a:rPr lang="en-US" sz="900">
                <a:solidFill>
                  <a:srgbClr val="7E9C3C"/>
                </a:solidFill>
                <a:latin typeface="Lato Light" panose="020F0502020204030203" pitchFamily="34" charset="0"/>
                <a:ea typeface="Lato Light" panose="020F0502020204030203" pitchFamily="34" charset="0"/>
                <a:cs typeface="Lato Light" panose="020F0502020204030203" pitchFamily="34" charset="0"/>
              </a:rPr>
              <a:pPr algn="ctr">
                <a:defRPr/>
              </a:pPr>
              <a:t>‹#›</a:t>
            </a:fld>
            <a:endParaRPr lang="en-US" sz="900">
              <a:solidFill>
                <a:srgbClr val="7E9C3C"/>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9" name="Oval 8">
            <a:extLst>
              <a:ext uri="{FF2B5EF4-FFF2-40B4-BE49-F238E27FC236}">
                <a16:creationId xmlns:a16="http://schemas.microsoft.com/office/drawing/2014/main" id="{FA21ADC9-412F-494C-9616-810E2CF47554}"/>
              </a:ext>
            </a:extLst>
          </p:cNvPr>
          <p:cNvSpPr/>
          <p:nvPr userDrawn="1"/>
        </p:nvSpPr>
        <p:spPr>
          <a:xfrm>
            <a:off x="8767162" y="4781254"/>
            <a:ext cx="245063" cy="242353"/>
          </a:xfrm>
          <a:prstGeom prst="ellipse">
            <a:avLst/>
          </a:prstGeom>
          <a:noFill/>
          <a:ln w="19050">
            <a:solidFill>
              <a:srgbClr val="61626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N"/>
          </a:p>
        </p:txBody>
      </p:sp>
      <p:sp>
        <p:nvSpPr>
          <p:cNvPr id="10" name="Rectangle 9">
            <a:extLst>
              <a:ext uri="{FF2B5EF4-FFF2-40B4-BE49-F238E27FC236}">
                <a16:creationId xmlns:a16="http://schemas.microsoft.com/office/drawing/2014/main" id="{8A32BA06-DF52-41AA-B29C-660F70F8D0BE}"/>
              </a:ext>
            </a:extLst>
          </p:cNvPr>
          <p:cNvSpPr/>
          <p:nvPr userDrawn="1"/>
        </p:nvSpPr>
        <p:spPr>
          <a:xfrm>
            <a:off x="0" y="4674919"/>
            <a:ext cx="9144000" cy="34289"/>
          </a:xfrm>
          <a:prstGeom prst="rect">
            <a:avLst/>
          </a:prstGeom>
          <a:solidFill>
            <a:srgbClr val="7E9C3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1" name="Rectangle 10">
            <a:extLst>
              <a:ext uri="{FF2B5EF4-FFF2-40B4-BE49-F238E27FC236}">
                <a16:creationId xmlns:a16="http://schemas.microsoft.com/office/drawing/2014/main" id="{CAA99888-FCC7-4588-8E16-08710727DD6C}"/>
              </a:ext>
            </a:extLst>
          </p:cNvPr>
          <p:cNvSpPr/>
          <p:nvPr userDrawn="1"/>
        </p:nvSpPr>
        <p:spPr>
          <a:xfrm>
            <a:off x="2077" y="5107183"/>
            <a:ext cx="9144000" cy="34289"/>
          </a:xfrm>
          <a:prstGeom prst="rect">
            <a:avLst/>
          </a:prstGeom>
          <a:solidFill>
            <a:srgbClr val="33619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12" name="Picture 11">
            <a:extLst>
              <a:ext uri="{FF2B5EF4-FFF2-40B4-BE49-F238E27FC236}">
                <a16:creationId xmlns:a16="http://schemas.microsoft.com/office/drawing/2014/main" id="{EA6BA84A-CABE-4D6B-B0D6-86A68C8C5E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792"/>
          <a:stretch/>
        </p:blipFill>
        <p:spPr>
          <a:xfrm>
            <a:off x="96626" y="4751479"/>
            <a:ext cx="1096997" cy="309687"/>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000">
                <a:latin typeface="Lato Light" pitchFamily="34" charset="0"/>
                <a:ea typeface="Lato Light" pitchFamily="34" charset="0"/>
                <a:cs typeface="Lato Light" pitchFamily="34" charset="0"/>
              </a:defRPr>
            </a:lvl1pPr>
            <a:lvl2pPr>
              <a:defRPr sz="1600">
                <a:latin typeface="Lato Light" pitchFamily="34" charset="0"/>
                <a:ea typeface="Lato Light" pitchFamily="34" charset="0"/>
                <a:cs typeface="Lato Light" pitchFamily="34" charset="0"/>
              </a:defRPr>
            </a:lvl2pPr>
            <a:lvl3pPr>
              <a:defRPr sz="1400">
                <a:latin typeface="Lato Light" pitchFamily="34" charset="0"/>
                <a:ea typeface="Lato Light" pitchFamily="34" charset="0"/>
                <a:cs typeface="Lato Light" pitchFamily="34" charset="0"/>
              </a:defRPr>
            </a:lvl3pPr>
            <a:lvl4pPr>
              <a:defRPr sz="1200">
                <a:latin typeface="Lato Light" pitchFamily="34" charset="0"/>
                <a:ea typeface="Lato Light" pitchFamily="34" charset="0"/>
                <a:cs typeface="Lato Light" pitchFamily="34" charset="0"/>
              </a:defRPr>
            </a:lvl4pPr>
            <a:lvl5pPr>
              <a:defRPr sz="1000">
                <a:latin typeface="Lato Light" pitchFamily="34" charset="0"/>
                <a:ea typeface="Lato Light" pitchFamily="34" charset="0"/>
                <a:cs typeface="Lato Light"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a:extLst>
              <a:ext uri="{FF2B5EF4-FFF2-40B4-BE49-F238E27FC236}">
                <a16:creationId xmlns:a16="http://schemas.microsoft.com/office/drawing/2014/main" id="{42DEEB56-F2F1-4774-BB60-E25A69EE533E}"/>
              </a:ext>
            </a:extLst>
          </p:cNvPr>
          <p:cNvSpPr txBox="1">
            <a:spLocks/>
          </p:cNvSpPr>
          <p:nvPr userDrawn="1"/>
        </p:nvSpPr>
        <p:spPr>
          <a:xfrm>
            <a:off x="8682134" y="4795251"/>
            <a:ext cx="415119" cy="245063"/>
          </a:xfrm>
          <a:prstGeom prst="rect">
            <a:avLst/>
          </a:prstGeom>
        </p:spPr>
        <p:txBody>
          <a:bodyPr lIns="64294" tIns="32147" rIns="64294" bIns="32147"/>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ctr">
              <a:defRPr/>
            </a:pPr>
            <a:fld id="{E706F90A-6013-4415-B906-4E65E6F55155}" type="slidenum">
              <a:rPr lang="en-US" sz="900">
                <a:solidFill>
                  <a:srgbClr val="7E9C3C"/>
                </a:solidFill>
                <a:latin typeface="Lato Light" panose="020F0502020204030203" pitchFamily="34" charset="0"/>
                <a:ea typeface="Lato Light" panose="020F0502020204030203" pitchFamily="34" charset="0"/>
                <a:cs typeface="Lato Light" panose="020F0502020204030203" pitchFamily="34" charset="0"/>
              </a:rPr>
              <a:pPr algn="ctr">
                <a:defRPr/>
              </a:pPr>
              <a:t>‹#›</a:t>
            </a:fld>
            <a:endParaRPr lang="en-US" sz="900">
              <a:solidFill>
                <a:srgbClr val="7E9C3C"/>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8" name="Oval 7">
            <a:extLst>
              <a:ext uri="{FF2B5EF4-FFF2-40B4-BE49-F238E27FC236}">
                <a16:creationId xmlns:a16="http://schemas.microsoft.com/office/drawing/2014/main" id="{FA21ADC9-412F-494C-9616-810E2CF47554}"/>
              </a:ext>
            </a:extLst>
          </p:cNvPr>
          <p:cNvSpPr/>
          <p:nvPr userDrawn="1"/>
        </p:nvSpPr>
        <p:spPr>
          <a:xfrm>
            <a:off x="8767162" y="4781254"/>
            <a:ext cx="245063" cy="242353"/>
          </a:xfrm>
          <a:prstGeom prst="ellipse">
            <a:avLst/>
          </a:prstGeom>
          <a:noFill/>
          <a:ln w="19050">
            <a:solidFill>
              <a:srgbClr val="61626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N"/>
          </a:p>
        </p:txBody>
      </p:sp>
      <p:sp>
        <p:nvSpPr>
          <p:cNvPr id="9" name="Rectangle 8">
            <a:extLst>
              <a:ext uri="{FF2B5EF4-FFF2-40B4-BE49-F238E27FC236}">
                <a16:creationId xmlns:a16="http://schemas.microsoft.com/office/drawing/2014/main" id="{8A32BA06-DF52-41AA-B29C-660F70F8D0BE}"/>
              </a:ext>
            </a:extLst>
          </p:cNvPr>
          <p:cNvSpPr/>
          <p:nvPr userDrawn="1"/>
        </p:nvSpPr>
        <p:spPr>
          <a:xfrm>
            <a:off x="0" y="4674919"/>
            <a:ext cx="9144000" cy="34289"/>
          </a:xfrm>
          <a:prstGeom prst="rect">
            <a:avLst/>
          </a:prstGeom>
          <a:solidFill>
            <a:srgbClr val="7E9C3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0" name="Rectangle 9">
            <a:extLst>
              <a:ext uri="{FF2B5EF4-FFF2-40B4-BE49-F238E27FC236}">
                <a16:creationId xmlns:a16="http://schemas.microsoft.com/office/drawing/2014/main" id="{CAA99888-FCC7-4588-8E16-08710727DD6C}"/>
              </a:ext>
            </a:extLst>
          </p:cNvPr>
          <p:cNvSpPr/>
          <p:nvPr userDrawn="1"/>
        </p:nvSpPr>
        <p:spPr>
          <a:xfrm>
            <a:off x="2077" y="5107183"/>
            <a:ext cx="9144000" cy="34289"/>
          </a:xfrm>
          <a:prstGeom prst="rect">
            <a:avLst/>
          </a:prstGeom>
          <a:solidFill>
            <a:srgbClr val="33619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11" name="Picture 10">
            <a:extLst>
              <a:ext uri="{FF2B5EF4-FFF2-40B4-BE49-F238E27FC236}">
                <a16:creationId xmlns:a16="http://schemas.microsoft.com/office/drawing/2014/main" id="{EA6BA84A-CABE-4D6B-B0D6-86A68C8C5E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792"/>
          <a:stretch/>
        </p:blipFill>
        <p:spPr>
          <a:xfrm>
            <a:off x="96626" y="4751479"/>
            <a:ext cx="1096997" cy="30968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lvl1pPr>
              <a:defRPr>
                <a:solidFill>
                  <a:schemeClr val="tx1">
                    <a:lumMod val="95000"/>
                    <a:lumOff val="5000"/>
                  </a:schemeClr>
                </a:solidFill>
              </a:defRPr>
            </a:lvl1pPr>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normAutofit/>
          </a:bodyPr>
          <a:lstStyle>
            <a:lvl1pPr>
              <a:defRPr sz="2000">
                <a:latin typeface="Lato Light" pitchFamily="34" charset="0"/>
                <a:ea typeface="Lato Light" pitchFamily="34" charset="0"/>
                <a:cs typeface="Lato Light" pitchFamily="34" charset="0"/>
              </a:defRPr>
            </a:lvl1pPr>
            <a:lvl2pPr>
              <a:defRPr sz="1600">
                <a:latin typeface="Lato Light" pitchFamily="34" charset="0"/>
                <a:ea typeface="Lato Light" pitchFamily="34" charset="0"/>
                <a:cs typeface="Lato Light" pitchFamily="34" charset="0"/>
              </a:defRPr>
            </a:lvl2pPr>
            <a:lvl3pPr>
              <a:defRPr sz="1400">
                <a:latin typeface="Lato Light" pitchFamily="34" charset="0"/>
                <a:ea typeface="Lato Light" pitchFamily="34" charset="0"/>
                <a:cs typeface="Lato Light" pitchFamily="34" charset="0"/>
              </a:defRPr>
            </a:lvl3pPr>
            <a:lvl4pPr>
              <a:defRPr sz="1200">
                <a:latin typeface="Lato Light" pitchFamily="34" charset="0"/>
                <a:ea typeface="Lato Light" pitchFamily="34" charset="0"/>
                <a:cs typeface="Lato Light" pitchFamily="34" charset="0"/>
              </a:defRPr>
            </a:lvl4pPr>
            <a:lvl5pPr>
              <a:defRPr sz="1000">
                <a:latin typeface="Lato Light" pitchFamily="34" charset="0"/>
                <a:ea typeface="Lato Light" pitchFamily="34" charset="0"/>
                <a:cs typeface="Lato Light"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a:extLst>
              <a:ext uri="{FF2B5EF4-FFF2-40B4-BE49-F238E27FC236}">
                <a16:creationId xmlns:a16="http://schemas.microsoft.com/office/drawing/2014/main" id="{42DEEB56-F2F1-4774-BB60-E25A69EE533E}"/>
              </a:ext>
            </a:extLst>
          </p:cNvPr>
          <p:cNvSpPr txBox="1">
            <a:spLocks/>
          </p:cNvSpPr>
          <p:nvPr userDrawn="1"/>
        </p:nvSpPr>
        <p:spPr>
          <a:xfrm>
            <a:off x="8682134" y="4795251"/>
            <a:ext cx="415119" cy="245063"/>
          </a:xfrm>
          <a:prstGeom prst="rect">
            <a:avLst/>
          </a:prstGeom>
        </p:spPr>
        <p:txBody>
          <a:bodyPr lIns="64294" tIns="32147" rIns="64294" bIns="32147"/>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ctr">
              <a:defRPr/>
            </a:pPr>
            <a:fld id="{E706F90A-6013-4415-B906-4E65E6F55155}" type="slidenum">
              <a:rPr lang="en-US" sz="900">
                <a:solidFill>
                  <a:srgbClr val="7E9C3C"/>
                </a:solidFill>
                <a:latin typeface="Lato Light" panose="020F0502020204030203" pitchFamily="34" charset="0"/>
                <a:ea typeface="Lato Light" panose="020F0502020204030203" pitchFamily="34" charset="0"/>
                <a:cs typeface="Lato Light" panose="020F0502020204030203" pitchFamily="34" charset="0"/>
              </a:rPr>
              <a:pPr algn="ctr">
                <a:defRPr/>
              </a:pPr>
              <a:t>‹#›</a:t>
            </a:fld>
            <a:endParaRPr lang="en-US" sz="900">
              <a:solidFill>
                <a:srgbClr val="7E9C3C"/>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8" name="Oval 7">
            <a:extLst>
              <a:ext uri="{FF2B5EF4-FFF2-40B4-BE49-F238E27FC236}">
                <a16:creationId xmlns:a16="http://schemas.microsoft.com/office/drawing/2014/main" id="{FA21ADC9-412F-494C-9616-810E2CF47554}"/>
              </a:ext>
            </a:extLst>
          </p:cNvPr>
          <p:cNvSpPr/>
          <p:nvPr userDrawn="1"/>
        </p:nvSpPr>
        <p:spPr>
          <a:xfrm>
            <a:off x="8767162" y="4781254"/>
            <a:ext cx="245063" cy="242353"/>
          </a:xfrm>
          <a:prstGeom prst="ellipse">
            <a:avLst/>
          </a:prstGeom>
          <a:noFill/>
          <a:ln w="19050">
            <a:solidFill>
              <a:srgbClr val="61626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N"/>
          </a:p>
        </p:txBody>
      </p:sp>
      <p:sp>
        <p:nvSpPr>
          <p:cNvPr id="9" name="Rectangle 8">
            <a:extLst>
              <a:ext uri="{FF2B5EF4-FFF2-40B4-BE49-F238E27FC236}">
                <a16:creationId xmlns:a16="http://schemas.microsoft.com/office/drawing/2014/main" id="{8A32BA06-DF52-41AA-B29C-660F70F8D0BE}"/>
              </a:ext>
            </a:extLst>
          </p:cNvPr>
          <p:cNvSpPr/>
          <p:nvPr userDrawn="1"/>
        </p:nvSpPr>
        <p:spPr>
          <a:xfrm>
            <a:off x="0" y="4674919"/>
            <a:ext cx="9144000" cy="34289"/>
          </a:xfrm>
          <a:prstGeom prst="rect">
            <a:avLst/>
          </a:prstGeom>
          <a:solidFill>
            <a:srgbClr val="7E9C3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0" name="Rectangle 9">
            <a:extLst>
              <a:ext uri="{FF2B5EF4-FFF2-40B4-BE49-F238E27FC236}">
                <a16:creationId xmlns:a16="http://schemas.microsoft.com/office/drawing/2014/main" id="{CAA99888-FCC7-4588-8E16-08710727DD6C}"/>
              </a:ext>
            </a:extLst>
          </p:cNvPr>
          <p:cNvSpPr/>
          <p:nvPr userDrawn="1"/>
        </p:nvSpPr>
        <p:spPr>
          <a:xfrm>
            <a:off x="2077" y="5107183"/>
            <a:ext cx="9144000" cy="34289"/>
          </a:xfrm>
          <a:prstGeom prst="rect">
            <a:avLst/>
          </a:prstGeom>
          <a:solidFill>
            <a:srgbClr val="33619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11" name="Picture 10">
            <a:extLst>
              <a:ext uri="{FF2B5EF4-FFF2-40B4-BE49-F238E27FC236}">
                <a16:creationId xmlns:a16="http://schemas.microsoft.com/office/drawing/2014/main" id="{EA6BA84A-CABE-4D6B-B0D6-86A68C8C5E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792"/>
          <a:stretch/>
        </p:blipFill>
        <p:spPr>
          <a:xfrm>
            <a:off x="96626" y="4751479"/>
            <a:ext cx="1096997" cy="30968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E91F509F-367C-43B5-9D65-08DF459950B0}"/>
              </a:ext>
            </a:extLst>
          </p:cNvPr>
          <p:cNvSpPr txBox="1">
            <a:spLocks/>
          </p:cNvSpPr>
          <p:nvPr userDrawn="1"/>
        </p:nvSpPr>
        <p:spPr>
          <a:xfrm>
            <a:off x="8682134" y="4795251"/>
            <a:ext cx="415119" cy="245063"/>
          </a:xfrm>
          <a:prstGeom prst="rect">
            <a:avLst/>
          </a:prstGeom>
        </p:spPr>
        <p:txBody>
          <a:bodyPr lIns="64294" tIns="32147" rIns="64294" bIns="32147"/>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ctr">
              <a:defRPr/>
            </a:pPr>
            <a:fld id="{E706F90A-6013-4415-B906-4E65E6F55155}" type="slidenum">
              <a:rPr lang="en-US" sz="900">
                <a:solidFill>
                  <a:srgbClr val="7E9C3C"/>
                </a:solidFill>
                <a:latin typeface="Lato Light" panose="020F0502020204030203" pitchFamily="34" charset="0"/>
                <a:ea typeface="Lato Light" panose="020F0502020204030203" pitchFamily="34" charset="0"/>
                <a:cs typeface="Lato Light" panose="020F0502020204030203" pitchFamily="34" charset="0"/>
              </a:rPr>
              <a:pPr algn="ctr">
                <a:defRPr/>
              </a:pPr>
              <a:t>‹#›</a:t>
            </a:fld>
            <a:endParaRPr lang="en-US" sz="900">
              <a:solidFill>
                <a:srgbClr val="7E9C3C"/>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 name="Title 1"/>
          <p:cNvSpPr>
            <a:spLocks noGrp="1"/>
          </p:cNvSpPr>
          <p:nvPr>
            <p:ph type="title" hasCustomPrompt="1"/>
          </p:nvPr>
        </p:nvSpPr>
        <p:spPr>
          <a:xfrm>
            <a:off x="454867" y="228600"/>
            <a:ext cx="8227267" cy="571500"/>
          </a:xfrm>
        </p:spPr>
        <p:txBody>
          <a:bodyPr vert="horz" lIns="91289" tIns="45642" rIns="91289" bIns="45642" rtlCol="0" anchor="ctr">
            <a:normAutofit/>
          </a:bodyPr>
          <a:lstStyle>
            <a:lvl1pPr algn="l" defTabSz="912872" rtl="0" eaLnBrk="1" latinLnBrk="0" hangingPunct="1">
              <a:spcBef>
                <a:spcPct val="0"/>
              </a:spcBef>
              <a:buNone/>
              <a:defRPr lang="en-US" sz="2800" b="1" kern="1200" dirty="0">
                <a:solidFill>
                  <a:schemeClr val="tx1">
                    <a:lumMod val="95000"/>
                    <a:lumOff val="5000"/>
                  </a:schemeClr>
                </a:solidFill>
                <a:latin typeface="Lato" pitchFamily="34" charset="0"/>
                <a:ea typeface="Lato" pitchFamily="34" charset="0"/>
                <a:cs typeface="Lato" pitchFamily="34" charset="0"/>
              </a:defRPr>
            </a:lvl1pPr>
          </a:lstStyle>
          <a:p>
            <a:r>
              <a:rPr lang="en-US"/>
              <a:t>Click to edit master title style</a:t>
            </a:r>
          </a:p>
        </p:txBody>
      </p:sp>
      <p:sp>
        <p:nvSpPr>
          <p:cNvPr id="3" name="Content Placeholder 2"/>
          <p:cNvSpPr>
            <a:spLocks noGrp="1"/>
          </p:cNvSpPr>
          <p:nvPr>
            <p:ph idx="1" hasCustomPrompt="1"/>
          </p:nvPr>
        </p:nvSpPr>
        <p:spPr>
          <a:xfrm>
            <a:off x="454868" y="1028700"/>
            <a:ext cx="8229600" cy="3603949"/>
          </a:xfrm>
        </p:spPr>
        <p:txBody>
          <a:bodyPr>
            <a:normAutofit/>
          </a:bodyPr>
          <a:lstStyle>
            <a:lvl1pPr>
              <a:defRPr sz="200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sz="160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defRPr>
            </a:lvl2pPr>
            <a:lvl3pPr marL="634889" indent="-292049">
              <a:buFont typeface="Arial" pitchFamily="34" charset="0"/>
              <a:buChar char="•"/>
              <a:defRPr sz="1400" baseline="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defRPr>
            </a:lvl3pPr>
            <a:lvl4pPr marL="914240" indent="-228560">
              <a:buFont typeface="Arial" pitchFamily="34" charset="0"/>
              <a:buChar char="•"/>
              <a:defRPr sz="140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defRPr>
            </a:lvl4pPr>
            <a:lvl5pPr marL="1257080" indent="-279351">
              <a:defRPr sz="1200"/>
            </a:lvl5pPr>
          </a:lstStyle>
          <a:p>
            <a:pPr lvl="0"/>
            <a:r>
              <a:rPr lang="en-US"/>
              <a:t>Edit Master text styles</a:t>
            </a:r>
          </a:p>
          <a:p>
            <a:pPr lvl="1"/>
            <a:r>
              <a:rPr lang="en-US"/>
              <a:t>Second level</a:t>
            </a:r>
          </a:p>
          <a:p>
            <a:pPr lvl="3"/>
            <a:r>
              <a:rPr lang="en-US"/>
              <a:t>Third level</a:t>
            </a:r>
          </a:p>
          <a:p>
            <a:pPr lvl="4"/>
            <a:r>
              <a:rPr lang="en-US"/>
              <a:t>Fourth level</a:t>
            </a:r>
          </a:p>
        </p:txBody>
      </p:sp>
      <p:sp>
        <p:nvSpPr>
          <p:cNvPr id="11" name="Oval 10">
            <a:extLst>
              <a:ext uri="{FF2B5EF4-FFF2-40B4-BE49-F238E27FC236}">
                <a16:creationId xmlns:a16="http://schemas.microsoft.com/office/drawing/2014/main" id="{038F1641-51F0-42F0-886B-661FE9A1665A}"/>
              </a:ext>
            </a:extLst>
          </p:cNvPr>
          <p:cNvSpPr/>
          <p:nvPr userDrawn="1"/>
        </p:nvSpPr>
        <p:spPr>
          <a:xfrm>
            <a:off x="8767162" y="4781254"/>
            <a:ext cx="245063" cy="242353"/>
          </a:xfrm>
          <a:prstGeom prst="ellipse">
            <a:avLst/>
          </a:prstGeom>
          <a:noFill/>
          <a:ln w="19050">
            <a:solidFill>
              <a:srgbClr val="61626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N"/>
          </a:p>
        </p:txBody>
      </p:sp>
      <p:sp>
        <p:nvSpPr>
          <p:cNvPr id="5" name="Rectangle 4">
            <a:extLst>
              <a:ext uri="{FF2B5EF4-FFF2-40B4-BE49-F238E27FC236}">
                <a16:creationId xmlns:a16="http://schemas.microsoft.com/office/drawing/2014/main" id="{426DC63B-75CF-4D3D-ABD9-D23586533D78}"/>
              </a:ext>
            </a:extLst>
          </p:cNvPr>
          <p:cNvSpPr/>
          <p:nvPr userDrawn="1"/>
        </p:nvSpPr>
        <p:spPr>
          <a:xfrm>
            <a:off x="0" y="4674919"/>
            <a:ext cx="9144000" cy="34289"/>
          </a:xfrm>
          <a:prstGeom prst="rect">
            <a:avLst/>
          </a:prstGeom>
          <a:solidFill>
            <a:srgbClr val="7E9C3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10" name="Picture 9">
            <a:extLst>
              <a:ext uri="{FF2B5EF4-FFF2-40B4-BE49-F238E27FC236}">
                <a16:creationId xmlns:a16="http://schemas.microsoft.com/office/drawing/2014/main" id="{BEF9B24B-EE1A-4950-A80B-4535C3EB80C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792"/>
          <a:stretch/>
        </p:blipFill>
        <p:spPr>
          <a:xfrm>
            <a:off x="96626" y="4751479"/>
            <a:ext cx="1096997" cy="309687"/>
          </a:xfrm>
          <a:prstGeom prst="rect">
            <a:avLst/>
          </a:prstGeom>
        </p:spPr>
      </p:pic>
      <p:sp>
        <p:nvSpPr>
          <p:cNvPr id="12" name="Rectangle 11">
            <a:extLst>
              <a:ext uri="{FF2B5EF4-FFF2-40B4-BE49-F238E27FC236}">
                <a16:creationId xmlns:a16="http://schemas.microsoft.com/office/drawing/2014/main" id="{8BDD73B6-7F4C-4C0F-8B5A-A8F815C096FF}"/>
              </a:ext>
            </a:extLst>
          </p:cNvPr>
          <p:cNvSpPr/>
          <p:nvPr userDrawn="1"/>
        </p:nvSpPr>
        <p:spPr>
          <a:xfrm>
            <a:off x="2077" y="5107183"/>
            <a:ext cx="9144000" cy="34289"/>
          </a:xfrm>
          <a:prstGeom prst="rect">
            <a:avLst/>
          </a:prstGeom>
          <a:solidFill>
            <a:srgbClr val="33619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1875620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bg1"/>
        </a:solidFill>
        <a:effectLst/>
      </p:bgPr>
    </p:bg>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E91F509F-367C-43B5-9D65-08DF459950B0}"/>
              </a:ext>
            </a:extLst>
          </p:cNvPr>
          <p:cNvSpPr txBox="1">
            <a:spLocks/>
          </p:cNvSpPr>
          <p:nvPr userDrawn="1"/>
        </p:nvSpPr>
        <p:spPr>
          <a:xfrm>
            <a:off x="8682134" y="4795251"/>
            <a:ext cx="415119" cy="245063"/>
          </a:xfrm>
          <a:prstGeom prst="rect">
            <a:avLst/>
          </a:prstGeom>
        </p:spPr>
        <p:txBody>
          <a:bodyPr lIns="64294" tIns="32147" rIns="64294" bIns="32147"/>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ctr">
              <a:defRPr/>
            </a:pPr>
            <a:fld id="{E706F90A-6013-4415-B906-4E65E6F55155}" type="slidenum">
              <a:rPr lang="en-US" sz="900">
                <a:solidFill>
                  <a:srgbClr val="7E9C3C"/>
                </a:solidFill>
                <a:latin typeface="Lato Light" panose="020F0502020204030203" pitchFamily="34" charset="0"/>
                <a:ea typeface="Lato Light" panose="020F0502020204030203" pitchFamily="34" charset="0"/>
                <a:cs typeface="Lato Light" panose="020F0502020204030203" pitchFamily="34" charset="0"/>
              </a:rPr>
              <a:pPr algn="ctr">
                <a:defRPr/>
              </a:pPr>
              <a:t>‹#›</a:t>
            </a:fld>
            <a:endParaRPr lang="en-US" sz="900">
              <a:solidFill>
                <a:srgbClr val="7E9C3C"/>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 name="Title 1"/>
          <p:cNvSpPr>
            <a:spLocks noGrp="1"/>
          </p:cNvSpPr>
          <p:nvPr>
            <p:ph type="title" hasCustomPrompt="1"/>
          </p:nvPr>
        </p:nvSpPr>
        <p:spPr>
          <a:xfrm>
            <a:off x="454867" y="228600"/>
            <a:ext cx="8227267" cy="571500"/>
          </a:xfrm>
        </p:spPr>
        <p:txBody>
          <a:bodyPr vert="horz" lIns="91289" tIns="45642" rIns="91289" bIns="45642" rtlCol="0" anchor="ctr">
            <a:normAutofit/>
          </a:bodyPr>
          <a:lstStyle>
            <a:lvl1pPr algn="l" defTabSz="912872" rtl="0" eaLnBrk="1" latinLnBrk="0" hangingPunct="1">
              <a:spcBef>
                <a:spcPct val="0"/>
              </a:spcBef>
              <a:buNone/>
              <a:defRPr lang="en-US" sz="2800" b="1" kern="1200" dirty="0">
                <a:solidFill>
                  <a:schemeClr val="tx1">
                    <a:lumMod val="95000"/>
                    <a:lumOff val="5000"/>
                  </a:schemeClr>
                </a:solidFill>
                <a:latin typeface="Lato" pitchFamily="34" charset="0"/>
                <a:ea typeface="Lato" pitchFamily="34" charset="0"/>
                <a:cs typeface="Lato" pitchFamily="34" charset="0"/>
              </a:defRPr>
            </a:lvl1pPr>
          </a:lstStyle>
          <a:p>
            <a:r>
              <a:rPr lang="en-US"/>
              <a:t>Click to edit master title style</a:t>
            </a:r>
          </a:p>
        </p:txBody>
      </p:sp>
      <p:sp>
        <p:nvSpPr>
          <p:cNvPr id="3" name="Content Placeholder 2"/>
          <p:cNvSpPr>
            <a:spLocks noGrp="1"/>
          </p:cNvSpPr>
          <p:nvPr>
            <p:ph idx="1"/>
          </p:nvPr>
        </p:nvSpPr>
        <p:spPr>
          <a:xfrm>
            <a:off x="454868" y="1028700"/>
            <a:ext cx="8229600" cy="3603949"/>
          </a:xfrm>
        </p:spPr>
        <p:txBody>
          <a:bodyPr>
            <a:normAutofit/>
          </a:bodyPr>
          <a:lstStyle>
            <a:lvl1pPr>
              <a:defRPr sz="200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sz="160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defRPr>
            </a:lvl2pPr>
            <a:lvl3pPr marL="634889" indent="-292049">
              <a:buFont typeface="Arial" pitchFamily="34" charset="0"/>
              <a:buChar char="−"/>
              <a:defRPr sz="1400" baseline="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defRPr>
            </a:lvl3pPr>
            <a:lvl4pPr marL="914240" indent="-228560">
              <a:buFont typeface="Arial" pitchFamily="34" charset="0"/>
              <a:buChar char="•"/>
              <a:defRPr sz="140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defRPr>
            </a:lvl4pPr>
            <a:lvl5pPr marL="1257080" indent="-279351">
              <a:defRPr sz="1200"/>
            </a:lvl5pPr>
          </a:lstStyle>
          <a:p>
            <a:pPr lvl="0"/>
            <a:r>
              <a:rPr lang="en-US"/>
              <a:t>Edit Master text styles</a:t>
            </a:r>
          </a:p>
          <a:p>
            <a:pPr lvl="1"/>
            <a:r>
              <a:rPr lang="en-US"/>
              <a:t>Second level</a:t>
            </a:r>
          </a:p>
          <a:p>
            <a:pPr lvl="3"/>
            <a:r>
              <a:rPr lang="en-US"/>
              <a:t>Third level</a:t>
            </a:r>
          </a:p>
          <a:p>
            <a:pPr lvl="4"/>
            <a:r>
              <a:rPr lang="en-US"/>
              <a:t>Fourth level</a:t>
            </a:r>
          </a:p>
        </p:txBody>
      </p:sp>
      <p:sp>
        <p:nvSpPr>
          <p:cNvPr id="11" name="Oval 10">
            <a:extLst>
              <a:ext uri="{FF2B5EF4-FFF2-40B4-BE49-F238E27FC236}">
                <a16:creationId xmlns:a16="http://schemas.microsoft.com/office/drawing/2014/main" id="{038F1641-51F0-42F0-886B-661FE9A1665A}"/>
              </a:ext>
            </a:extLst>
          </p:cNvPr>
          <p:cNvSpPr/>
          <p:nvPr userDrawn="1"/>
        </p:nvSpPr>
        <p:spPr>
          <a:xfrm>
            <a:off x="8767162" y="4781254"/>
            <a:ext cx="245063" cy="242353"/>
          </a:xfrm>
          <a:prstGeom prst="ellipse">
            <a:avLst/>
          </a:prstGeom>
          <a:noFill/>
          <a:ln w="19050">
            <a:solidFill>
              <a:srgbClr val="61626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N"/>
          </a:p>
        </p:txBody>
      </p:sp>
      <p:pic>
        <p:nvPicPr>
          <p:cNvPr id="10" name="Picture 9">
            <a:extLst>
              <a:ext uri="{FF2B5EF4-FFF2-40B4-BE49-F238E27FC236}">
                <a16:creationId xmlns:a16="http://schemas.microsoft.com/office/drawing/2014/main" id="{BEF9B24B-EE1A-4950-A80B-4535C3EB80C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792"/>
          <a:stretch/>
        </p:blipFill>
        <p:spPr>
          <a:xfrm>
            <a:off x="96626" y="4751479"/>
            <a:ext cx="1096997" cy="309687"/>
          </a:xfrm>
          <a:prstGeom prst="rect">
            <a:avLst/>
          </a:prstGeom>
        </p:spPr>
      </p:pic>
      <p:sp>
        <p:nvSpPr>
          <p:cNvPr id="12" name="Rectangle 11">
            <a:extLst>
              <a:ext uri="{FF2B5EF4-FFF2-40B4-BE49-F238E27FC236}">
                <a16:creationId xmlns:a16="http://schemas.microsoft.com/office/drawing/2014/main" id="{8BDD73B6-7F4C-4C0F-8B5A-A8F815C096FF}"/>
              </a:ext>
            </a:extLst>
          </p:cNvPr>
          <p:cNvSpPr/>
          <p:nvPr userDrawn="1"/>
        </p:nvSpPr>
        <p:spPr>
          <a:xfrm>
            <a:off x="2077" y="5107183"/>
            <a:ext cx="9144000" cy="34289"/>
          </a:xfrm>
          <a:prstGeom prst="rect">
            <a:avLst/>
          </a:prstGeom>
          <a:solidFill>
            <a:srgbClr val="33619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1875620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4867" y="228600"/>
            <a:ext cx="8227267" cy="571500"/>
          </a:xfrm>
        </p:spPr>
        <p:txBody>
          <a:bodyPr vert="horz" lIns="91289" tIns="45642" rIns="91289" bIns="45642" rtlCol="0" anchor="ctr">
            <a:normAutofit/>
          </a:bodyPr>
          <a:lstStyle>
            <a:lvl1pPr algn="l" defTabSz="912872" rtl="0" eaLnBrk="1" latinLnBrk="0" hangingPunct="1">
              <a:spcBef>
                <a:spcPct val="0"/>
              </a:spcBef>
              <a:buNone/>
              <a:defRPr lang="en-US" sz="2800" b="1" kern="1200" dirty="0">
                <a:solidFill>
                  <a:schemeClr val="tx1">
                    <a:lumMod val="95000"/>
                    <a:lumOff val="5000"/>
                  </a:schemeClr>
                </a:solidFill>
                <a:latin typeface="Lato" pitchFamily="34" charset="0"/>
                <a:ea typeface="Lato" pitchFamily="34" charset="0"/>
                <a:cs typeface="Lato" pitchFamily="34" charset="0"/>
              </a:defRPr>
            </a:lvl1pPr>
          </a:lstStyle>
          <a:p>
            <a:r>
              <a:rPr lang="en-US"/>
              <a:t>Click to edit master title style</a:t>
            </a:r>
          </a:p>
        </p:txBody>
      </p:sp>
      <p:sp>
        <p:nvSpPr>
          <p:cNvPr id="3" name="Content Placeholder 2"/>
          <p:cNvSpPr>
            <a:spLocks noGrp="1"/>
          </p:cNvSpPr>
          <p:nvPr>
            <p:ph idx="1"/>
          </p:nvPr>
        </p:nvSpPr>
        <p:spPr>
          <a:xfrm>
            <a:off x="454868" y="1182688"/>
            <a:ext cx="8229600" cy="3449960"/>
          </a:xfrm>
        </p:spPr>
        <p:txBody>
          <a:bodyPr>
            <a:normAutofit/>
          </a:bodyPr>
          <a:lstStyle>
            <a:lvl1pPr>
              <a:defRPr sz="200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defRPr>
            </a:lvl1pPr>
            <a:lvl2pPr>
              <a:defRPr sz="160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defRPr>
            </a:lvl2pPr>
            <a:lvl3pPr marL="634889" indent="-292049">
              <a:buFont typeface="Arial" pitchFamily="34" charset="0"/>
              <a:buChar char="−"/>
              <a:defRPr sz="1400" baseline="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defRPr>
            </a:lvl3pPr>
            <a:lvl4pPr marL="914240" indent="-228560">
              <a:buFont typeface="Arial" pitchFamily="34" charset="0"/>
              <a:buChar char="•"/>
              <a:defRPr sz="140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defRPr>
            </a:lvl4pPr>
            <a:lvl5pPr marL="1257080" indent="-279351">
              <a:defRPr sz="1200"/>
            </a:lvl5pPr>
          </a:lstStyle>
          <a:p>
            <a:pPr lvl="0"/>
            <a:r>
              <a:rPr lang="en-US"/>
              <a:t>Edit Master text styles</a:t>
            </a:r>
          </a:p>
          <a:p>
            <a:pPr lvl="1"/>
            <a:r>
              <a:rPr lang="en-US"/>
              <a:t>Second level</a:t>
            </a:r>
          </a:p>
          <a:p>
            <a:pPr lvl="3"/>
            <a:r>
              <a:rPr lang="en-US"/>
              <a:t>Third level</a:t>
            </a:r>
          </a:p>
          <a:p>
            <a:pPr lvl="4"/>
            <a:r>
              <a:rPr lang="en-US"/>
              <a:t>Fourth level</a:t>
            </a:r>
          </a:p>
        </p:txBody>
      </p:sp>
      <p:sp>
        <p:nvSpPr>
          <p:cNvPr id="12" name="Text Placeholder 3">
            <a:extLst>
              <a:ext uri="{FF2B5EF4-FFF2-40B4-BE49-F238E27FC236}">
                <a16:creationId xmlns:a16="http://schemas.microsoft.com/office/drawing/2014/main" id="{446C0C1B-ADA3-4F62-BC1B-F6B3CA373634}"/>
              </a:ext>
            </a:extLst>
          </p:cNvPr>
          <p:cNvSpPr>
            <a:spLocks noGrp="1"/>
          </p:cNvSpPr>
          <p:nvPr>
            <p:ph type="body" sz="half" idx="2"/>
          </p:nvPr>
        </p:nvSpPr>
        <p:spPr>
          <a:xfrm>
            <a:off x="455396" y="808893"/>
            <a:ext cx="8227267" cy="252896"/>
          </a:xfrm>
        </p:spPr>
        <p:txBody>
          <a:bodyPr lIns="0"/>
          <a:lstStyle>
            <a:lvl1pPr marL="0" indent="0">
              <a:buNone/>
              <a:defRPr sz="1200">
                <a:latin typeface="Lato Light" panose="020F0502020204030203" pitchFamily="34" charset="0"/>
                <a:ea typeface="Lato Light" panose="020F0502020204030203" pitchFamily="34" charset="0"/>
                <a:cs typeface="Lato Light" panose="020F0502020204030203" pitchFamily="34" charset="0"/>
              </a:defRPr>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10" name="Slide Number Placeholder 4">
            <a:extLst>
              <a:ext uri="{FF2B5EF4-FFF2-40B4-BE49-F238E27FC236}">
                <a16:creationId xmlns:a16="http://schemas.microsoft.com/office/drawing/2014/main" id="{42DEEB56-F2F1-4774-BB60-E25A69EE533E}"/>
              </a:ext>
            </a:extLst>
          </p:cNvPr>
          <p:cNvSpPr txBox="1">
            <a:spLocks/>
          </p:cNvSpPr>
          <p:nvPr userDrawn="1"/>
        </p:nvSpPr>
        <p:spPr>
          <a:xfrm>
            <a:off x="8682134" y="4795251"/>
            <a:ext cx="415119" cy="245063"/>
          </a:xfrm>
          <a:prstGeom prst="rect">
            <a:avLst/>
          </a:prstGeom>
        </p:spPr>
        <p:txBody>
          <a:bodyPr lIns="64294" tIns="32147" rIns="64294" bIns="32147"/>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ctr">
              <a:defRPr/>
            </a:pPr>
            <a:fld id="{E706F90A-6013-4415-B906-4E65E6F55155}" type="slidenum">
              <a:rPr lang="en-US" sz="900">
                <a:solidFill>
                  <a:srgbClr val="7E9C3C"/>
                </a:solidFill>
                <a:latin typeface="Lato Light" panose="020F0502020204030203" pitchFamily="34" charset="0"/>
                <a:ea typeface="Lato Light" panose="020F0502020204030203" pitchFamily="34" charset="0"/>
                <a:cs typeface="Lato Light" panose="020F0502020204030203" pitchFamily="34" charset="0"/>
              </a:rPr>
              <a:pPr algn="ctr">
                <a:defRPr/>
              </a:pPr>
              <a:t>‹#›</a:t>
            </a:fld>
            <a:endParaRPr lang="en-US" sz="900">
              <a:solidFill>
                <a:srgbClr val="7E9C3C"/>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1" name="Oval 10">
            <a:extLst>
              <a:ext uri="{FF2B5EF4-FFF2-40B4-BE49-F238E27FC236}">
                <a16:creationId xmlns:a16="http://schemas.microsoft.com/office/drawing/2014/main" id="{FA21ADC9-412F-494C-9616-810E2CF47554}"/>
              </a:ext>
            </a:extLst>
          </p:cNvPr>
          <p:cNvSpPr/>
          <p:nvPr userDrawn="1"/>
        </p:nvSpPr>
        <p:spPr>
          <a:xfrm>
            <a:off x="8767162" y="4781254"/>
            <a:ext cx="245063" cy="242353"/>
          </a:xfrm>
          <a:prstGeom prst="ellipse">
            <a:avLst/>
          </a:prstGeom>
          <a:noFill/>
          <a:ln w="19050">
            <a:solidFill>
              <a:srgbClr val="61626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N"/>
          </a:p>
        </p:txBody>
      </p:sp>
      <p:sp>
        <p:nvSpPr>
          <p:cNvPr id="17" name="Rectangle 16">
            <a:extLst>
              <a:ext uri="{FF2B5EF4-FFF2-40B4-BE49-F238E27FC236}">
                <a16:creationId xmlns:a16="http://schemas.microsoft.com/office/drawing/2014/main" id="{8A32BA06-DF52-41AA-B29C-660F70F8D0BE}"/>
              </a:ext>
            </a:extLst>
          </p:cNvPr>
          <p:cNvSpPr/>
          <p:nvPr userDrawn="1"/>
        </p:nvSpPr>
        <p:spPr>
          <a:xfrm>
            <a:off x="0" y="4674919"/>
            <a:ext cx="9144000" cy="34289"/>
          </a:xfrm>
          <a:prstGeom prst="rect">
            <a:avLst/>
          </a:prstGeom>
          <a:solidFill>
            <a:srgbClr val="7E9C3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8" name="Rectangle 17">
            <a:extLst>
              <a:ext uri="{FF2B5EF4-FFF2-40B4-BE49-F238E27FC236}">
                <a16:creationId xmlns:a16="http://schemas.microsoft.com/office/drawing/2014/main" id="{CAA99888-FCC7-4588-8E16-08710727DD6C}"/>
              </a:ext>
            </a:extLst>
          </p:cNvPr>
          <p:cNvSpPr/>
          <p:nvPr userDrawn="1"/>
        </p:nvSpPr>
        <p:spPr>
          <a:xfrm>
            <a:off x="2077" y="5107183"/>
            <a:ext cx="9144000" cy="34289"/>
          </a:xfrm>
          <a:prstGeom prst="rect">
            <a:avLst/>
          </a:prstGeom>
          <a:solidFill>
            <a:srgbClr val="33619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19" name="Picture 18">
            <a:extLst>
              <a:ext uri="{FF2B5EF4-FFF2-40B4-BE49-F238E27FC236}">
                <a16:creationId xmlns:a16="http://schemas.microsoft.com/office/drawing/2014/main" id="{EA6BA84A-CABE-4D6B-B0D6-86A68C8C5E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792"/>
          <a:stretch/>
        </p:blipFill>
        <p:spPr>
          <a:xfrm>
            <a:off x="96626" y="4751479"/>
            <a:ext cx="1096997" cy="309687"/>
          </a:xfrm>
          <a:prstGeom prst="rect">
            <a:avLst/>
          </a:prstGeom>
        </p:spPr>
      </p:pic>
    </p:spTree>
    <p:extLst>
      <p:ext uri="{BB962C8B-B14F-4D97-AF65-F5344CB8AC3E}">
        <p14:creationId xmlns:p14="http://schemas.microsoft.com/office/powerpoint/2010/main" val="302722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lumMod val="95000"/>
                    <a:lumOff val="5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lumMod val="95000"/>
                    <a:lumOff val="5000"/>
                  </a:schemeClr>
                </a:solidFill>
                <a:latin typeface="Lato Light" pitchFamily="34" charset="0"/>
                <a:ea typeface="Lato Light" pitchFamily="34" charset="0"/>
                <a:cs typeface="Lato Light" pitchFamily="34" charset="0"/>
              </a:defRPr>
            </a:lvl1pPr>
            <a:lvl2pPr>
              <a:defRPr sz="1600">
                <a:solidFill>
                  <a:schemeClr val="tx1">
                    <a:lumMod val="95000"/>
                    <a:lumOff val="5000"/>
                  </a:schemeClr>
                </a:solidFill>
                <a:latin typeface="Lato Light" pitchFamily="34" charset="0"/>
                <a:ea typeface="Lato Light" pitchFamily="34" charset="0"/>
                <a:cs typeface="Lato Light" pitchFamily="34" charset="0"/>
              </a:defRPr>
            </a:lvl2pPr>
            <a:lvl3pPr>
              <a:defRPr sz="1400">
                <a:solidFill>
                  <a:schemeClr val="tx1">
                    <a:lumMod val="95000"/>
                    <a:lumOff val="5000"/>
                  </a:schemeClr>
                </a:solidFill>
                <a:latin typeface="Lato Light" pitchFamily="34" charset="0"/>
                <a:ea typeface="Lato Light" pitchFamily="34" charset="0"/>
                <a:cs typeface="Lato Light" pitchFamily="34" charset="0"/>
              </a:defRPr>
            </a:lvl3pPr>
            <a:lvl4pPr>
              <a:defRPr sz="1200">
                <a:solidFill>
                  <a:schemeClr val="tx1">
                    <a:lumMod val="95000"/>
                    <a:lumOff val="5000"/>
                  </a:schemeClr>
                </a:solidFill>
                <a:latin typeface="Lato Light" pitchFamily="34" charset="0"/>
                <a:ea typeface="Lato Light" pitchFamily="34" charset="0"/>
                <a:cs typeface="Lato Light" pitchFamily="34" charset="0"/>
              </a:defRPr>
            </a:lvl4pPr>
            <a:lvl5pPr>
              <a:defRPr sz="1000">
                <a:solidFill>
                  <a:schemeClr val="tx1">
                    <a:lumMod val="95000"/>
                    <a:lumOff val="5000"/>
                  </a:schemeClr>
                </a:solidFill>
                <a:latin typeface="Lato Light" pitchFamily="34" charset="0"/>
                <a:ea typeface="Lato Light" pitchFamily="34" charset="0"/>
                <a:cs typeface="Lato Light"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a:extLst>
              <a:ext uri="{FF2B5EF4-FFF2-40B4-BE49-F238E27FC236}">
                <a16:creationId xmlns:a16="http://schemas.microsoft.com/office/drawing/2014/main" id="{42DEEB56-F2F1-4774-BB60-E25A69EE533E}"/>
              </a:ext>
            </a:extLst>
          </p:cNvPr>
          <p:cNvSpPr txBox="1">
            <a:spLocks/>
          </p:cNvSpPr>
          <p:nvPr userDrawn="1"/>
        </p:nvSpPr>
        <p:spPr>
          <a:xfrm>
            <a:off x="8682134" y="4795251"/>
            <a:ext cx="415119" cy="245063"/>
          </a:xfrm>
          <a:prstGeom prst="rect">
            <a:avLst/>
          </a:prstGeom>
        </p:spPr>
        <p:txBody>
          <a:bodyPr lIns="64294" tIns="32147" rIns="64294" bIns="32147"/>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ctr">
              <a:defRPr/>
            </a:pPr>
            <a:fld id="{E706F90A-6013-4415-B906-4E65E6F55155}" type="slidenum">
              <a:rPr lang="en-US" sz="900">
                <a:solidFill>
                  <a:srgbClr val="7E9C3C"/>
                </a:solidFill>
                <a:latin typeface="Lato Light" panose="020F0502020204030203" pitchFamily="34" charset="0"/>
                <a:ea typeface="Lato Light" panose="020F0502020204030203" pitchFamily="34" charset="0"/>
                <a:cs typeface="Lato Light" panose="020F0502020204030203" pitchFamily="34" charset="0"/>
              </a:rPr>
              <a:pPr algn="ctr">
                <a:defRPr/>
              </a:pPr>
              <a:t>‹#›</a:t>
            </a:fld>
            <a:endParaRPr lang="en-US" sz="900">
              <a:solidFill>
                <a:srgbClr val="7E9C3C"/>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8" name="Oval 7">
            <a:extLst>
              <a:ext uri="{FF2B5EF4-FFF2-40B4-BE49-F238E27FC236}">
                <a16:creationId xmlns:a16="http://schemas.microsoft.com/office/drawing/2014/main" id="{FA21ADC9-412F-494C-9616-810E2CF47554}"/>
              </a:ext>
            </a:extLst>
          </p:cNvPr>
          <p:cNvSpPr/>
          <p:nvPr userDrawn="1"/>
        </p:nvSpPr>
        <p:spPr>
          <a:xfrm>
            <a:off x="8767162" y="4781254"/>
            <a:ext cx="245063" cy="242353"/>
          </a:xfrm>
          <a:prstGeom prst="ellipse">
            <a:avLst/>
          </a:prstGeom>
          <a:noFill/>
          <a:ln w="19050">
            <a:solidFill>
              <a:srgbClr val="61626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N"/>
          </a:p>
        </p:txBody>
      </p:sp>
      <p:sp>
        <p:nvSpPr>
          <p:cNvPr id="9" name="Rectangle 8">
            <a:extLst>
              <a:ext uri="{FF2B5EF4-FFF2-40B4-BE49-F238E27FC236}">
                <a16:creationId xmlns:a16="http://schemas.microsoft.com/office/drawing/2014/main" id="{8A32BA06-DF52-41AA-B29C-660F70F8D0BE}"/>
              </a:ext>
            </a:extLst>
          </p:cNvPr>
          <p:cNvSpPr/>
          <p:nvPr userDrawn="1"/>
        </p:nvSpPr>
        <p:spPr>
          <a:xfrm>
            <a:off x="0" y="4674919"/>
            <a:ext cx="9144000" cy="34289"/>
          </a:xfrm>
          <a:prstGeom prst="rect">
            <a:avLst/>
          </a:prstGeom>
          <a:solidFill>
            <a:srgbClr val="7E9C3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0" name="Rectangle 9">
            <a:extLst>
              <a:ext uri="{FF2B5EF4-FFF2-40B4-BE49-F238E27FC236}">
                <a16:creationId xmlns:a16="http://schemas.microsoft.com/office/drawing/2014/main" id="{CAA99888-FCC7-4588-8E16-08710727DD6C}"/>
              </a:ext>
            </a:extLst>
          </p:cNvPr>
          <p:cNvSpPr/>
          <p:nvPr userDrawn="1"/>
        </p:nvSpPr>
        <p:spPr>
          <a:xfrm>
            <a:off x="2077" y="5107183"/>
            <a:ext cx="9144000" cy="34289"/>
          </a:xfrm>
          <a:prstGeom prst="rect">
            <a:avLst/>
          </a:prstGeom>
          <a:solidFill>
            <a:srgbClr val="33619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11" name="Picture 10">
            <a:extLst>
              <a:ext uri="{FF2B5EF4-FFF2-40B4-BE49-F238E27FC236}">
                <a16:creationId xmlns:a16="http://schemas.microsoft.com/office/drawing/2014/main" id="{EA6BA84A-CABE-4D6B-B0D6-86A68C8C5E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792"/>
          <a:stretch/>
        </p:blipFill>
        <p:spPr>
          <a:xfrm>
            <a:off x="96626" y="4751479"/>
            <a:ext cx="1096997" cy="30968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p:spPr>
        <p:txBody>
          <a:bodyPr anchor="ctr">
            <a:normAutofit/>
          </a:bodyPr>
          <a:lstStyle>
            <a:lvl1pPr algn="l">
              <a:defRPr sz="2800" b="1" cap="none">
                <a:solidFill>
                  <a:schemeClr val="tx1">
                    <a:lumMod val="95000"/>
                    <a:lumOff val="5000"/>
                  </a:schemeClr>
                </a:solidFill>
              </a:defRPr>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5A63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4">
            <a:extLst>
              <a:ext uri="{FF2B5EF4-FFF2-40B4-BE49-F238E27FC236}">
                <a16:creationId xmlns:a16="http://schemas.microsoft.com/office/drawing/2014/main" id="{42DEEB56-F2F1-4774-BB60-E25A69EE533E}"/>
              </a:ext>
            </a:extLst>
          </p:cNvPr>
          <p:cNvSpPr txBox="1">
            <a:spLocks/>
          </p:cNvSpPr>
          <p:nvPr userDrawn="1"/>
        </p:nvSpPr>
        <p:spPr>
          <a:xfrm>
            <a:off x="8682134" y="4795251"/>
            <a:ext cx="415119" cy="245063"/>
          </a:xfrm>
          <a:prstGeom prst="rect">
            <a:avLst/>
          </a:prstGeom>
        </p:spPr>
        <p:txBody>
          <a:bodyPr lIns="64294" tIns="32147" rIns="64294" bIns="32147"/>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ctr">
              <a:defRPr/>
            </a:pPr>
            <a:fld id="{E706F90A-6013-4415-B906-4E65E6F55155}" type="slidenum">
              <a:rPr lang="en-US" sz="900">
                <a:solidFill>
                  <a:srgbClr val="7E9C3C"/>
                </a:solidFill>
                <a:latin typeface="Lato Light" panose="020F0502020204030203" pitchFamily="34" charset="0"/>
                <a:ea typeface="Lato Light" panose="020F0502020204030203" pitchFamily="34" charset="0"/>
                <a:cs typeface="Lato Light" panose="020F0502020204030203" pitchFamily="34" charset="0"/>
              </a:rPr>
              <a:pPr algn="ctr">
                <a:defRPr/>
              </a:pPr>
              <a:t>‹#›</a:t>
            </a:fld>
            <a:endParaRPr lang="en-US" sz="900">
              <a:solidFill>
                <a:srgbClr val="7E9C3C"/>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8" name="Oval 7">
            <a:extLst>
              <a:ext uri="{FF2B5EF4-FFF2-40B4-BE49-F238E27FC236}">
                <a16:creationId xmlns:a16="http://schemas.microsoft.com/office/drawing/2014/main" id="{FA21ADC9-412F-494C-9616-810E2CF47554}"/>
              </a:ext>
            </a:extLst>
          </p:cNvPr>
          <p:cNvSpPr/>
          <p:nvPr userDrawn="1"/>
        </p:nvSpPr>
        <p:spPr>
          <a:xfrm>
            <a:off x="8767162" y="4781254"/>
            <a:ext cx="245063" cy="242353"/>
          </a:xfrm>
          <a:prstGeom prst="ellipse">
            <a:avLst/>
          </a:prstGeom>
          <a:noFill/>
          <a:ln w="19050">
            <a:solidFill>
              <a:srgbClr val="61626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N"/>
          </a:p>
        </p:txBody>
      </p:sp>
      <p:sp>
        <p:nvSpPr>
          <p:cNvPr id="9" name="Rectangle 8">
            <a:extLst>
              <a:ext uri="{FF2B5EF4-FFF2-40B4-BE49-F238E27FC236}">
                <a16:creationId xmlns:a16="http://schemas.microsoft.com/office/drawing/2014/main" id="{8A32BA06-DF52-41AA-B29C-660F70F8D0BE}"/>
              </a:ext>
            </a:extLst>
          </p:cNvPr>
          <p:cNvSpPr/>
          <p:nvPr userDrawn="1"/>
        </p:nvSpPr>
        <p:spPr>
          <a:xfrm>
            <a:off x="0" y="4674919"/>
            <a:ext cx="9144000" cy="34289"/>
          </a:xfrm>
          <a:prstGeom prst="rect">
            <a:avLst/>
          </a:prstGeom>
          <a:solidFill>
            <a:srgbClr val="7E9C3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0" name="Rectangle 9">
            <a:extLst>
              <a:ext uri="{FF2B5EF4-FFF2-40B4-BE49-F238E27FC236}">
                <a16:creationId xmlns:a16="http://schemas.microsoft.com/office/drawing/2014/main" id="{CAA99888-FCC7-4588-8E16-08710727DD6C}"/>
              </a:ext>
            </a:extLst>
          </p:cNvPr>
          <p:cNvSpPr/>
          <p:nvPr userDrawn="1"/>
        </p:nvSpPr>
        <p:spPr>
          <a:xfrm>
            <a:off x="2077" y="5107183"/>
            <a:ext cx="9144000" cy="34289"/>
          </a:xfrm>
          <a:prstGeom prst="rect">
            <a:avLst/>
          </a:prstGeom>
          <a:solidFill>
            <a:srgbClr val="33619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11" name="Picture 10">
            <a:extLst>
              <a:ext uri="{FF2B5EF4-FFF2-40B4-BE49-F238E27FC236}">
                <a16:creationId xmlns:a16="http://schemas.microsoft.com/office/drawing/2014/main" id="{EA6BA84A-CABE-4D6B-B0D6-86A68C8C5E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792"/>
          <a:stretch/>
        </p:blipFill>
        <p:spPr>
          <a:xfrm>
            <a:off x="96626" y="4751479"/>
            <a:ext cx="1096997" cy="30968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lumMod val="95000"/>
                    <a:lumOff val="5000"/>
                  </a:schemeClr>
                </a:solidFill>
              </a:defRPr>
            </a:lvl1p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000">
                <a:latin typeface="Lato Light" pitchFamily="34" charset="0"/>
                <a:ea typeface="Lato Light" pitchFamily="34" charset="0"/>
                <a:cs typeface="Lato Light" pitchFamily="34" charset="0"/>
              </a:defRPr>
            </a:lvl1pPr>
            <a:lvl2pPr>
              <a:defRPr sz="1600">
                <a:latin typeface="Lato Light" pitchFamily="34" charset="0"/>
                <a:ea typeface="Lato Light" pitchFamily="34" charset="0"/>
                <a:cs typeface="Lato Light" pitchFamily="34" charset="0"/>
              </a:defRPr>
            </a:lvl2pPr>
            <a:lvl3pPr>
              <a:defRPr sz="1400">
                <a:latin typeface="Lato Light" pitchFamily="34" charset="0"/>
                <a:ea typeface="Lato Light" pitchFamily="34" charset="0"/>
                <a:cs typeface="Lato Light" pitchFamily="34" charset="0"/>
              </a:defRPr>
            </a:lvl3pPr>
            <a:lvl4pPr>
              <a:defRPr sz="1200">
                <a:latin typeface="Lato Light" pitchFamily="34" charset="0"/>
                <a:ea typeface="Lato Light" pitchFamily="34" charset="0"/>
                <a:cs typeface="Lato Light" pitchFamily="34" charset="0"/>
              </a:defRPr>
            </a:lvl4pPr>
            <a:lvl5pPr>
              <a:defRPr sz="1000">
                <a:latin typeface="Lato Light" pitchFamily="34" charset="0"/>
                <a:ea typeface="Lato Light" pitchFamily="34" charset="0"/>
                <a:cs typeface="Lato Light"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000">
                <a:latin typeface="Lato Light" pitchFamily="34" charset="0"/>
                <a:ea typeface="Lato Light" pitchFamily="34" charset="0"/>
                <a:cs typeface="Lato Light" pitchFamily="34" charset="0"/>
              </a:defRPr>
            </a:lvl1pPr>
            <a:lvl2pPr>
              <a:defRPr sz="1600">
                <a:latin typeface="Lato Light" pitchFamily="34" charset="0"/>
                <a:ea typeface="Lato Light" pitchFamily="34" charset="0"/>
                <a:cs typeface="Lato Light" pitchFamily="34" charset="0"/>
              </a:defRPr>
            </a:lvl2pPr>
            <a:lvl3pPr>
              <a:defRPr sz="1400">
                <a:latin typeface="Lato Light" pitchFamily="34" charset="0"/>
                <a:ea typeface="Lato Light" pitchFamily="34" charset="0"/>
                <a:cs typeface="Lato Light" pitchFamily="34" charset="0"/>
              </a:defRPr>
            </a:lvl3pPr>
            <a:lvl4pPr>
              <a:defRPr sz="1200">
                <a:latin typeface="Lato Light" pitchFamily="34" charset="0"/>
                <a:ea typeface="Lato Light" pitchFamily="34" charset="0"/>
                <a:cs typeface="Lato Light" pitchFamily="34" charset="0"/>
              </a:defRPr>
            </a:lvl4pPr>
            <a:lvl5pPr>
              <a:defRPr sz="1000">
                <a:latin typeface="Lato Light" pitchFamily="34" charset="0"/>
                <a:ea typeface="Lato Light" pitchFamily="34" charset="0"/>
                <a:cs typeface="Lato Light"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a:extLst>
              <a:ext uri="{FF2B5EF4-FFF2-40B4-BE49-F238E27FC236}">
                <a16:creationId xmlns:a16="http://schemas.microsoft.com/office/drawing/2014/main" id="{42DEEB56-F2F1-4774-BB60-E25A69EE533E}"/>
              </a:ext>
            </a:extLst>
          </p:cNvPr>
          <p:cNvSpPr txBox="1">
            <a:spLocks/>
          </p:cNvSpPr>
          <p:nvPr userDrawn="1"/>
        </p:nvSpPr>
        <p:spPr>
          <a:xfrm>
            <a:off x="8682134" y="4795251"/>
            <a:ext cx="415119" cy="245063"/>
          </a:xfrm>
          <a:prstGeom prst="rect">
            <a:avLst/>
          </a:prstGeom>
        </p:spPr>
        <p:txBody>
          <a:bodyPr lIns="64294" tIns="32147" rIns="64294" bIns="32147"/>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ctr">
              <a:defRPr/>
            </a:pPr>
            <a:fld id="{E706F90A-6013-4415-B906-4E65E6F55155}" type="slidenum">
              <a:rPr lang="en-US" sz="900">
                <a:solidFill>
                  <a:srgbClr val="7E9C3C"/>
                </a:solidFill>
                <a:latin typeface="Lato Light" panose="020F0502020204030203" pitchFamily="34" charset="0"/>
                <a:ea typeface="Lato Light" panose="020F0502020204030203" pitchFamily="34" charset="0"/>
                <a:cs typeface="Lato Light" panose="020F0502020204030203" pitchFamily="34" charset="0"/>
              </a:rPr>
              <a:pPr algn="ctr">
                <a:defRPr/>
              </a:pPr>
              <a:t>‹#›</a:t>
            </a:fld>
            <a:endParaRPr lang="en-US" sz="900">
              <a:solidFill>
                <a:srgbClr val="7E9C3C"/>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9" name="Oval 8">
            <a:extLst>
              <a:ext uri="{FF2B5EF4-FFF2-40B4-BE49-F238E27FC236}">
                <a16:creationId xmlns:a16="http://schemas.microsoft.com/office/drawing/2014/main" id="{FA21ADC9-412F-494C-9616-810E2CF47554}"/>
              </a:ext>
            </a:extLst>
          </p:cNvPr>
          <p:cNvSpPr/>
          <p:nvPr userDrawn="1"/>
        </p:nvSpPr>
        <p:spPr>
          <a:xfrm>
            <a:off x="8767162" y="4781254"/>
            <a:ext cx="245063" cy="242353"/>
          </a:xfrm>
          <a:prstGeom prst="ellipse">
            <a:avLst/>
          </a:prstGeom>
          <a:noFill/>
          <a:ln w="19050">
            <a:solidFill>
              <a:srgbClr val="61626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N"/>
          </a:p>
        </p:txBody>
      </p:sp>
      <p:sp>
        <p:nvSpPr>
          <p:cNvPr id="10" name="Rectangle 9">
            <a:extLst>
              <a:ext uri="{FF2B5EF4-FFF2-40B4-BE49-F238E27FC236}">
                <a16:creationId xmlns:a16="http://schemas.microsoft.com/office/drawing/2014/main" id="{8A32BA06-DF52-41AA-B29C-660F70F8D0BE}"/>
              </a:ext>
            </a:extLst>
          </p:cNvPr>
          <p:cNvSpPr/>
          <p:nvPr userDrawn="1"/>
        </p:nvSpPr>
        <p:spPr>
          <a:xfrm>
            <a:off x="0" y="4674919"/>
            <a:ext cx="9144000" cy="34289"/>
          </a:xfrm>
          <a:prstGeom prst="rect">
            <a:avLst/>
          </a:prstGeom>
          <a:solidFill>
            <a:srgbClr val="7E9C3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1" name="Rectangle 10">
            <a:extLst>
              <a:ext uri="{FF2B5EF4-FFF2-40B4-BE49-F238E27FC236}">
                <a16:creationId xmlns:a16="http://schemas.microsoft.com/office/drawing/2014/main" id="{CAA99888-FCC7-4588-8E16-08710727DD6C}"/>
              </a:ext>
            </a:extLst>
          </p:cNvPr>
          <p:cNvSpPr/>
          <p:nvPr userDrawn="1"/>
        </p:nvSpPr>
        <p:spPr>
          <a:xfrm>
            <a:off x="2077" y="5107183"/>
            <a:ext cx="9144000" cy="34289"/>
          </a:xfrm>
          <a:prstGeom prst="rect">
            <a:avLst/>
          </a:prstGeom>
          <a:solidFill>
            <a:srgbClr val="33619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12" name="Picture 11">
            <a:extLst>
              <a:ext uri="{FF2B5EF4-FFF2-40B4-BE49-F238E27FC236}">
                <a16:creationId xmlns:a16="http://schemas.microsoft.com/office/drawing/2014/main" id="{EA6BA84A-CABE-4D6B-B0D6-86A68C8C5E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792"/>
          <a:stretch/>
        </p:blipFill>
        <p:spPr>
          <a:xfrm>
            <a:off x="96626" y="4751479"/>
            <a:ext cx="1096997" cy="30968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000">
                <a:latin typeface="Lato Light" pitchFamily="34" charset="0"/>
                <a:ea typeface="Lato Light" pitchFamily="34" charset="0"/>
                <a:cs typeface="Lato Light" pitchFamily="34" charset="0"/>
              </a:defRPr>
            </a:lvl1pPr>
            <a:lvl2pPr>
              <a:defRPr sz="1600">
                <a:latin typeface="Lato Light" pitchFamily="34" charset="0"/>
                <a:ea typeface="Lato Light" pitchFamily="34" charset="0"/>
                <a:cs typeface="Lato Light" pitchFamily="34" charset="0"/>
              </a:defRPr>
            </a:lvl2pPr>
            <a:lvl3pPr>
              <a:defRPr sz="1400">
                <a:latin typeface="Lato Light" pitchFamily="34" charset="0"/>
                <a:ea typeface="Lato Light" pitchFamily="34" charset="0"/>
                <a:cs typeface="Lato Light" pitchFamily="34" charset="0"/>
              </a:defRPr>
            </a:lvl3pPr>
            <a:lvl4pPr>
              <a:defRPr sz="1200">
                <a:latin typeface="Lato Light" pitchFamily="34" charset="0"/>
                <a:ea typeface="Lato Light" pitchFamily="34" charset="0"/>
                <a:cs typeface="Lato Light" pitchFamily="34" charset="0"/>
              </a:defRPr>
            </a:lvl4pPr>
            <a:lvl5pPr>
              <a:defRPr sz="1000">
                <a:latin typeface="Lato Light" pitchFamily="34" charset="0"/>
                <a:ea typeface="Lato Light" pitchFamily="34" charset="0"/>
                <a:cs typeface="Lato Light"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000">
                <a:latin typeface="Lato Light" pitchFamily="34" charset="0"/>
                <a:ea typeface="Lato Light" pitchFamily="34" charset="0"/>
                <a:cs typeface="Lato Light" pitchFamily="34" charset="0"/>
              </a:defRPr>
            </a:lvl1pPr>
            <a:lvl2pPr>
              <a:defRPr sz="1600">
                <a:latin typeface="Lato Light" pitchFamily="34" charset="0"/>
                <a:ea typeface="Lato Light" pitchFamily="34" charset="0"/>
                <a:cs typeface="Lato Light" pitchFamily="34" charset="0"/>
              </a:defRPr>
            </a:lvl2pPr>
            <a:lvl3pPr>
              <a:defRPr sz="1400">
                <a:latin typeface="Lato Light" pitchFamily="34" charset="0"/>
                <a:ea typeface="Lato Light" pitchFamily="34" charset="0"/>
                <a:cs typeface="Lato Light" pitchFamily="34" charset="0"/>
              </a:defRPr>
            </a:lvl3pPr>
            <a:lvl4pPr>
              <a:defRPr sz="1200">
                <a:latin typeface="Lato Light" pitchFamily="34" charset="0"/>
                <a:ea typeface="Lato Light" pitchFamily="34" charset="0"/>
                <a:cs typeface="Lato Light" pitchFamily="34" charset="0"/>
              </a:defRPr>
            </a:lvl4pPr>
            <a:lvl5pPr>
              <a:defRPr sz="1000">
                <a:latin typeface="Lato Light" pitchFamily="34" charset="0"/>
                <a:ea typeface="Lato Light" pitchFamily="34" charset="0"/>
                <a:cs typeface="Lato Light"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a:extLst>
              <a:ext uri="{FF2B5EF4-FFF2-40B4-BE49-F238E27FC236}">
                <a16:creationId xmlns:a16="http://schemas.microsoft.com/office/drawing/2014/main" id="{42DEEB56-F2F1-4774-BB60-E25A69EE533E}"/>
              </a:ext>
            </a:extLst>
          </p:cNvPr>
          <p:cNvSpPr txBox="1">
            <a:spLocks/>
          </p:cNvSpPr>
          <p:nvPr userDrawn="1"/>
        </p:nvSpPr>
        <p:spPr>
          <a:xfrm>
            <a:off x="8682134" y="4795251"/>
            <a:ext cx="415119" cy="245063"/>
          </a:xfrm>
          <a:prstGeom prst="rect">
            <a:avLst/>
          </a:prstGeom>
        </p:spPr>
        <p:txBody>
          <a:bodyPr lIns="64294" tIns="32147" rIns="64294" bIns="32147"/>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ctr">
              <a:defRPr/>
            </a:pPr>
            <a:fld id="{E706F90A-6013-4415-B906-4E65E6F55155}" type="slidenum">
              <a:rPr lang="en-US" sz="900">
                <a:solidFill>
                  <a:srgbClr val="7E9C3C"/>
                </a:solidFill>
                <a:latin typeface="Lato Light" panose="020F0502020204030203" pitchFamily="34" charset="0"/>
                <a:ea typeface="Lato Light" panose="020F0502020204030203" pitchFamily="34" charset="0"/>
                <a:cs typeface="Lato Light" panose="020F0502020204030203" pitchFamily="34" charset="0"/>
              </a:rPr>
              <a:pPr algn="ctr">
                <a:defRPr/>
              </a:pPr>
              <a:t>‹#›</a:t>
            </a:fld>
            <a:endParaRPr lang="en-US" sz="900">
              <a:solidFill>
                <a:srgbClr val="7E9C3C"/>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1" name="Oval 10">
            <a:extLst>
              <a:ext uri="{FF2B5EF4-FFF2-40B4-BE49-F238E27FC236}">
                <a16:creationId xmlns:a16="http://schemas.microsoft.com/office/drawing/2014/main" id="{FA21ADC9-412F-494C-9616-810E2CF47554}"/>
              </a:ext>
            </a:extLst>
          </p:cNvPr>
          <p:cNvSpPr/>
          <p:nvPr userDrawn="1"/>
        </p:nvSpPr>
        <p:spPr>
          <a:xfrm>
            <a:off x="8767162" y="4781254"/>
            <a:ext cx="245063" cy="242353"/>
          </a:xfrm>
          <a:prstGeom prst="ellipse">
            <a:avLst/>
          </a:prstGeom>
          <a:noFill/>
          <a:ln w="19050">
            <a:solidFill>
              <a:srgbClr val="61626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N"/>
          </a:p>
        </p:txBody>
      </p:sp>
      <p:sp>
        <p:nvSpPr>
          <p:cNvPr id="12" name="Rectangle 11">
            <a:extLst>
              <a:ext uri="{FF2B5EF4-FFF2-40B4-BE49-F238E27FC236}">
                <a16:creationId xmlns:a16="http://schemas.microsoft.com/office/drawing/2014/main" id="{8A32BA06-DF52-41AA-B29C-660F70F8D0BE}"/>
              </a:ext>
            </a:extLst>
          </p:cNvPr>
          <p:cNvSpPr/>
          <p:nvPr userDrawn="1"/>
        </p:nvSpPr>
        <p:spPr>
          <a:xfrm>
            <a:off x="0" y="4674919"/>
            <a:ext cx="9144000" cy="34289"/>
          </a:xfrm>
          <a:prstGeom prst="rect">
            <a:avLst/>
          </a:prstGeom>
          <a:solidFill>
            <a:srgbClr val="7E9C3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3" name="Rectangle 12">
            <a:extLst>
              <a:ext uri="{FF2B5EF4-FFF2-40B4-BE49-F238E27FC236}">
                <a16:creationId xmlns:a16="http://schemas.microsoft.com/office/drawing/2014/main" id="{CAA99888-FCC7-4588-8E16-08710727DD6C}"/>
              </a:ext>
            </a:extLst>
          </p:cNvPr>
          <p:cNvSpPr/>
          <p:nvPr userDrawn="1"/>
        </p:nvSpPr>
        <p:spPr>
          <a:xfrm>
            <a:off x="2077" y="5107183"/>
            <a:ext cx="9144000" cy="34289"/>
          </a:xfrm>
          <a:prstGeom prst="rect">
            <a:avLst/>
          </a:prstGeom>
          <a:solidFill>
            <a:srgbClr val="33619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14" name="Picture 13">
            <a:extLst>
              <a:ext uri="{FF2B5EF4-FFF2-40B4-BE49-F238E27FC236}">
                <a16:creationId xmlns:a16="http://schemas.microsoft.com/office/drawing/2014/main" id="{EA6BA84A-CABE-4D6B-B0D6-86A68C8C5E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792"/>
          <a:stretch/>
        </p:blipFill>
        <p:spPr>
          <a:xfrm>
            <a:off x="96626" y="4751479"/>
            <a:ext cx="1096997" cy="30968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lumMod val="95000"/>
                    <a:lumOff val="5000"/>
                  </a:schemeClr>
                </a:solidFill>
              </a:defRPr>
            </a:lvl1pPr>
          </a:lstStyle>
          <a:p>
            <a:r>
              <a:rPr lang="en-US"/>
              <a:t>Click to edit master title style</a:t>
            </a:r>
          </a:p>
        </p:txBody>
      </p:sp>
      <p:sp>
        <p:nvSpPr>
          <p:cNvPr id="6" name="Slide Number Placeholder 4">
            <a:extLst>
              <a:ext uri="{FF2B5EF4-FFF2-40B4-BE49-F238E27FC236}">
                <a16:creationId xmlns:a16="http://schemas.microsoft.com/office/drawing/2014/main" id="{42DEEB56-F2F1-4774-BB60-E25A69EE533E}"/>
              </a:ext>
            </a:extLst>
          </p:cNvPr>
          <p:cNvSpPr txBox="1">
            <a:spLocks/>
          </p:cNvSpPr>
          <p:nvPr userDrawn="1"/>
        </p:nvSpPr>
        <p:spPr>
          <a:xfrm>
            <a:off x="8682134" y="4795251"/>
            <a:ext cx="415119" cy="245063"/>
          </a:xfrm>
          <a:prstGeom prst="rect">
            <a:avLst/>
          </a:prstGeom>
        </p:spPr>
        <p:txBody>
          <a:bodyPr lIns="64294" tIns="32147" rIns="64294" bIns="32147"/>
          <a:lstStyle>
            <a:defPPr>
              <a:defRPr lang="en-US"/>
            </a:defPPr>
            <a:lvl1pPr marL="0" algn="l" defTabSz="913031" rtl="0" eaLnBrk="1" latinLnBrk="0" hangingPunct="1">
              <a:defRPr sz="1800" kern="1200">
                <a:solidFill>
                  <a:schemeClr val="tx1"/>
                </a:solidFill>
                <a:latin typeface="+mn-lt"/>
                <a:ea typeface="+mn-ea"/>
                <a:cs typeface="+mn-cs"/>
              </a:defRPr>
            </a:lvl1pPr>
            <a:lvl2pPr marL="456514" algn="l" defTabSz="913031" rtl="0" eaLnBrk="1" latinLnBrk="0" hangingPunct="1">
              <a:defRPr sz="1800" kern="1200">
                <a:solidFill>
                  <a:schemeClr val="tx1"/>
                </a:solidFill>
                <a:latin typeface="+mn-lt"/>
                <a:ea typeface="+mn-ea"/>
                <a:cs typeface="+mn-cs"/>
              </a:defRPr>
            </a:lvl2pPr>
            <a:lvl3pPr marL="913031" algn="l" defTabSz="913031" rtl="0" eaLnBrk="1" latinLnBrk="0" hangingPunct="1">
              <a:defRPr sz="1800" kern="1200">
                <a:solidFill>
                  <a:schemeClr val="tx1"/>
                </a:solidFill>
                <a:latin typeface="+mn-lt"/>
                <a:ea typeface="+mn-ea"/>
                <a:cs typeface="+mn-cs"/>
              </a:defRPr>
            </a:lvl3pPr>
            <a:lvl4pPr marL="1369544" algn="l" defTabSz="913031" rtl="0" eaLnBrk="1" latinLnBrk="0" hangingPunct="1">
              <a:defRPr sz="1800" kern="1200">
                <a:solidFill>
                  <a:schemeClr val="tx1"/>
                </a:solidFill>
                <a:latin typeface="+mn-lt"/>
                <a:ea typeface="+mn-ea"/>
                <a:cs typeface="+mn-cs"/>
              </a:defRPr>
            </a:lvl4pPr>
            <a:lvl5pPr marL="1826060" algn="l" defTabSz="913031" rtl="0" eaLnBrk="1" latinLnBrk="0" hangingPunct="1">
              <a:defRPr sz="1800" kern="1200">
                <a:solidFill>
                  <a:schemeClr val="tx1"/>
                </a:solidFill>
                <a:latin typeface="+mn-lt"/>
                <a:ea typeface="+mn-ea"/>
                <a:cs typeface="+mn-cs"/>
              </a:defRPr>
            </a:lvl5pPr>
            <a:lvl6pPr marL="2282580" algn="l" defTabSz="913031" rtl="0" eaLnBrk="1" latinLnBrk="0" hangingPunct="1">
              <a:defRPr sz="1800" kern="1200">
                <a:solidFill>
                  <a:schemeClr val="tx1"/>
                </a:solidFill>
                <a:latin typeface="+mn-lt"/>
                <a:ea typeface="+mn-ea"/>
                <a:cs typeface="+mn-cs"/>
              </a:defRPr>
            </a:lvl6pPr>
            <a:lvl7pPr marL="2739088" algn="l" defTabSz="913031" rtl="0" eaLnBrk="1" latinLnBrk="0" hangingPunct="1">
              <a:defRPr sz="1800" kern="1200">
                <a:solidFill>
                  <a:schemeClr val="tx1"/>
                </a:solidFill>
                <a:latin typeface="+mn-lt"/>
                <a:ea typeface="+mn-ea"/>
                <a:cs typeface="+mn-cs"/>
              </a:defRPr>
            </a:lvl7pPr>
            <a:lvl8pPr marL="3195603" algn="l" defTabSz="913031" rtl="0" eaLnBrk="1" latinLnBrk="0" hangingPunct="1">
              <a:defRPr sz="1800" kern="1200">
                <a:solidFill>
                  <a:schemeClr val="tx1"/>
                </a:solidFill>
                <a:latin typeface="+mn-lt"/>
                <a:ea typeface="+mn-ea"/>
                <a:cs typeface="+mn-cs"/>
              </a:defRPr>
            </a:lvl8pPr>
            <a:lvl9pPr marL="3652119" algn="l" defTabSz="913031" rtl="0" eaLnBrk="1" latinLnBrk="0" hangingPunct="1">
              <a:defRPr sz="1800" kern="1200">
                <a:solidFill>
                  <a:schemeClr val="tx1"/>
                </a:solidFill>
                <a:latin typeface="+mn-lt"/>
                <a:ea typeface="+mn-ea"/>
                <a:cs typeface="+mn-cs"/>
              </a:defRPr>
            </a:lvl9pPr>
          </a:lstStyle>
          <a:p>
            <a:pPr algn="ctr">
              <a:defRPr/>
            </a:pPr>
            <a:fld id="{E706F90A-6013-4415-B906-4E65E6F55155}" type="slidenum">
              <a:rPr lang="en-US" sz="900">
                <a:solidFill>
                  <a:srgbClr val="7E9C3C"/>
                </a:solidFill>
                <a:latin typeface="Lato Light" panose="020F0502020204030203" pitchFamily="34" charset="0"/>
                <a:ea typeface="Lato Light" panose="020F0502020204030203" pitchFamily="34" charset="0"/>
                <a:cs typeface="Lato Light" panose="020F0502020204030203" pitchFamily="34" charset="0"/>
              </a:rPr>
              <a:pPr algn="ctr">
                <a:defRPr/>
              </a:pPr>
              <a:t>‹#›</a:t>
            </a:fld>
            <a:endParaRPr lang="en-US" sz="900">
              <a:solidFill>
                <a:srgbClr val="7E9C3C"/>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 name="Oval 6">
            <a:extLst>
              <a:ext uri="{FF2B5EF4-FFF2-40B4-BE49-F238E27FC236}">
                <a16:creationId xmlns:a16="http://schemas.microsoft.com/office/drawing/2014/main" id="{FA21ADC9-412F-494C-9616-810E2CF47554}"/>
              </a:ext>
            </a:extLst>
          </p:cNvPr>
          <p:cNvSpPr/>
          <p:nvPr userDrawn="1"/>
        </p:nvSpPr>
        <p:spPr>
          <a:xfrm>
            <a:off x="8767162" y="4781254"/>
            <a:ext cx="245063" cy="242353"/>
          </a:xfrm>
          <a:prstGeom prst="ellipse">
            <a:avLst/>
          </a:prstGeom>
          <a:noFill/>
          <a:ln w="19050">
            <a:solidFill>
              <a:srgbClr val="61626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N"/>
          </a:p>
        </p:txBody>
      </p:sp>
      <p:sp>
        <p:nvSpPr>
          <p:cNvPr id="8" name="Rectangle 7">
            <a:extLst>
              <a:ext uri="{FF2B5EF4-FFF2-40B4-BE49-F238E27FC236}">
                <a16:creationId xmlns:a16="http://schemas.microsoft.com/office/drawing/2014/main" id="{8A32BA06-DF52-41AA-B29C-660F70F8D0BE}"/>
              </a:ext>
            </a:extLst>
          </p:cNvPr>
          <p:cNvSpPr/>
          <p:nvPr userDrawn="1"/>
        </p:nvSpPr>
        <p:spPr>
          <a:xfrm>
            <a:off x="0" y="4674919"/>
            <a:ext cx="9144000" cy="34289"/>
          </a:xfrm>
          <a:prstGeom prst="rect">
            <a:avLst/>
          </a:prstGeom>
          <a:solidFill>
            <a:srgbClr val="7E9C3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9" name="Rectangle 8">
            <a:extLst>
              <a:ext uri="{FF2B5EF4-FFF2-40B4-BE49-F238E27FC236}">
                <a16:creationId xmlns:a16="http://schemas.microsoft.com/office/drawing/2014/main" id="{CAA99888-FCC7-4588-8E16-08710727DD6C}"/>
              </a:ext>
            </a:extLst>
          </p:cNvPr>
          <p:cNvSpPr/>
          <p:nvPr userDrawn="1"/>
        </p:nvSpPr>
        <p:spPr>
          <a:xfrm>
            <a:off x="2077" y="5107183"/>
            <a:ext cx="9144000" cy="34289"/>
          </a:xfrm>
          <a:prstGeom prst="rect">
            <a:avLst/>
          </a:prstGeom>
          <a:solidFill>
            <a:srgbClr val="33619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10" name="Picture 9">
            <a:extLst>
              <a:ext uri="{FF2B5EF4-FFF2-40B4-BE49-F238E27FC236}">
                <a16:creationId xmlns:a16="http://schemas.microsoft.com/office/drawing/2014/main" id="{EA6BA84A-CABE-4D6B-B0D6-86A68C8C5E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8792"/>
          <a:stretch/>
        </p:blipFill>
        <p:spPr>
          <a:xfrm>
            <a:off x="96626" y="4751479"/>
            <a:ext cx="1096997" cy="30968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1" cy="571500"/>
          </a:xfrm>
          <a:prstGeom prst="rect">
            <a:avLst/>
          </a:prstGeom>
        </p:spPr>
        <p:txBody>
          <a:bodyPr vert="horz" lIns="91289" tIns="45642" rIns="91289" bIns="45642" rtlCol="0" anchor="ctr">
            <a:normAutofit/>
          </a:bodyPr>
          <a:lstStyle/>
          <a:p>
            <a:r>
              <a:rPr lang="en-US"/>
              <a:t>Click to edit master title style</a:t>
            </a:r>
          </a:p>
        </p:txBody>
      </p:sp>
      <p:sp>
        <p:nvSpPr>
          <p:cNvPr id="3" name="Text Placeholder 2"/>
          <p:cNvSpPr>
            <a:spLocks noGrp="1"/>
          </p:cNvSpPr>
          <p:nvPr>
            <p:ph type="body" idx="1"/>
          </p:nvPr>
        </p:nvSpPr>
        <p:spPr>
          <a:xfrm>
            <a:off x="457200" y="1028700"/>
            <a:ext cx="8229601" cy="3314700"/>
          </a:xfrm>
          <a:prstGeom prst="rect">
            <a:avLst/>
          </a:prstGeom>
        </p:spPr>
        <p:txBody>
          <a:bodyPr vert="horz" lIns="91289" tIns="45642" rIns="91289" bIns="45642" rtlCol="0">
            <a:normAutofit/>
          </a:bodyPr>
          <a:lstStyle/>
          <a:p>
            <a:pPr lvl="0"/>
            <a:r>
              <a:rPr lang="en-US"/>
              <a:t>Click to edit Master text styles</a:t>
            </a:r>
          </a:p>
          <a:p>
            <a:pPr lvl="2"/>
            <a:r>
              <a:rPr lang="en-US"/>
              <a:t>Second level</a:t>
            </a:r>
          </a:p>
          <a:p>
            <a:pPr lvl="3"/>
            <a:r>
              <a:rPr lang="en-US"/>
              <a:t>Third level</a:t>
            </a:r>
          </a:p>
          <a:p>
            <a:pPr lvl="4"/>
            <a:r>
              <a:rPr lang="en-US"/>
              <a:t>Fourth level</a:t>
            </a:r>
          </a:p>
        </p:txBody>
      </p:sp>
    </p:spTree>
    <p:extLst>
      <p:ext uri="{BB962C8B-B14F-4D97-AF65-F5344CB8AC3E}">
        <p14:creationId xmlns:p14="http://schemas.microsoft.com/office/powerpoint/2010/main" val="350003119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14" r:id="rId3"/>
    <p:sldLayoutId id="2147483702"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hf sldNum="0" hdr="0" ftr="0"/>
  <p:txStyles>
    <p:titleStyle>
      <a:lvl1pPr algn="l" defTabSz="912872" rtl="0" eaLnBrk="1" latinLnBrk="0" hangingPunct="1">
        <a:spcBef>
          <a:spcPct val="0"/>
        </a:spcBef>
        <a:buNone/>
        <a:defRPr sz="2800" b="1" kern="1200">
          <a:solidFill>
            <a:schemeClr val="tx1">
              <a:lumMod val="95000"/>
              <a:lumOff val="5000"/>
            </a:schemeClr>
          </a:solidFill>
          <a:latin typeface="Lato" pitchFamily="34" charset="0"/>
          <a:ea typeface="Lato" pitchFamily="34" charset="0"/>
          <a:cs typeface="Lato" pitchFamily="34" charset="0"/>
        </a:defRPr>
      </a:lvl1pPr>
    </p:titleStyle>
    <p:bodyStyle>
      <a:lvl1pPr marL="342325" indent="-342325" algn="l" defTabSz="912872" rtl="0" eaLnBrk="1" latinLnBrk="0" hangingPunct="1">
        <a:spcBef>
          <a:spcPct val="20000"/>
        </a:spcBef>
        <a:buClr>
          <a:srgbClr val="719500"/>
        </a:buClr>
        <a:buFont typeface="Arial" pitchFamily="34" charset="0"/>
        <a:buChar char="•"/>
        <a:defRPr sz="2000" kern="1200">
          <a:solidFill>
            <a:schemeClr val="tx1">
              <a:lumMod val="95000"/>
              <a:lumOff val="5000"/>
            </a:schemeClr>
          </a:solidFill>
          <a:latin typeface="Lato Light" pitchFamily="34" charset="0"/>
          <a:ea typeface="Lato Light" pitchFamily="34" charset="0"/>
          <a:cs typeface="Lato Light" pitchFamily="34" charset="0"/>
        </a:defRPr>
      </a:lvl1pPr>
      <a:lvl2pPr marL="342325" indent="291612" algn="l" defTabSz="912872"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749169" indent="-342840" algn="l" defTabSz="912872" rtl="0" eaLnBrk="1" latinLnBrk="0" hangingPunct="1">
        <a:spcBef>
          <a:spcPct val="20000"/>
        </a:spcBef>
        <a:buFont typeface="Arial" pitchFamily="34" charset="0"/>
        <a:buChar char="−"/>
        <a:tabLst>
          <a:tab pos="976265" algn="l"/>
        </a:tabLst>
        <a:defRPr sz="1600" kern="1200">
          <a:solidFill>
            <a:schemeClr val="tx1">
              <a:lumMod val="95000"/>
              <a:lumOff val="5000"/>
            </a:schemeClr>
          </a:solidFill>
          <a:latin typeface="Lato Light" pitchFamily="34" charset="0"/>
          <a:ea typeface="Lato Light" pitchFamily="34" charset="0"/>
          <a:cs typeface="Lato Light" pitchFamily="34" charset="0"/>
        </a:defRPr>
      </a:lvl3pPr>
      <a:lvl4pPr marL="1092009" indent="-292049" algn="l" defTabSz="912872" rtl="0" eaLnBrk="1" latinLnBrk="0" hangingPunct="1">
        <a:spcBef>
          <a:spcPct val="20000"/>
        </a:spcBef>
        <a:buFont typeface="Arial" pitchFamily="34" charset="0"/>
        <a:buChar char="•"/>
        <a:defRPr sz="1400" kern="1200">
          <a:solidFill>
            <a:schemeClr val="tx1">
              <a:lumMod val="95000"/>
              <a:lumOff val="5000"/>
            </a:schemeClr>
          </a:solidFill>
          <a:latin typeface="Lato Light" pitchFamily="34" charset="0"/>
          <a:ea typeface="Lato Light" pitchFamily="34" charset="0"/>
          <a:cs typeface="Lato Light" pitchFamily="34" charset="0"/>
        </a:defRPr>
      </a:lvl4pPr>
      <a:lvl5pPr marL="1485640" indent="-342840" algn="l" defTabSz="912872" rtl="0" eaLnBrk="1" latinLnBrk="0" hangingPunct="1">
        <a:spcBef>
          <a:spcPct val="20000"/>
        </a:spcBef>
        <a:buFont typeface="Arial" pitchFamily="34" charset="0"/>
        <a:buChar char="»"/>
        <a:defRPr sz="1200" kern="1200">
          <a:solidFill>
            <a:schemeClr val="tx1">
              <a:lumMod val="95000"/>
              <a:lumOff val="5000"/>
            </a:schemeClr>
          </a:solidFill>
          <a:latin typeface="Lato Light" pitchFamily="34" charset="0"/>
          <a:ea typeface="Lato Light" pitchFamily="34" charset="0"/>
          <a:cs typeface="Lato Light" pitchFamily="34" charset="0"/>
        </a:defRPr>
      </a:lvl5pPr>
      <a:lvl6pPr marL="2510390" indent="-228208" algn="l" defTabSz="9128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827" indent="-228208" algn="l" defTabSz="9128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262" indent="-228208" algn="l" defTabSz="9128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697" indent="-228208" algn="l" defTabSz="91287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872" rtl="0" eaLnBrk="1" latinLnBrk="0" hangingPunct="1">
        <a:defRPr sz="1800" kern="1200">
          <a:solidFill>
            <a:schemeClr val="tx1"/>
          </a:solidFill>
          <a:latin typeface="+mn-lt"/>
          <a:ea typeface="+mn-ea"/>
          <a:cs typeface="+mn-cs"/>
        </a:defRPr>
      </a:lvl1pPr>
      <a:lvl2pPr marL="456434" algn="l" defTabSz="912872" rtl="0" eaLnBrk="1" latinLnBrk="0" hangingPunct="1">
        <a:defRPr sz="1800" kern="1200">
          <a:solidFill>
            <a:schemeClr val="tx1"/>
          </a:solidFill>
          <a:latin typeface="+mn-lt"/>
          <a:ea typeface="+mn-ea"/>
          <a:cs typeface="+mn-cs"/>
        </a:defRPr>
      </a:lvl2pPr>
      <a:lvl3pPr marL="912872" algn="l" defTabSz="912872" rtl="0" eaLnBrk="1" latinLnBrk="0" hangingPunct="1">
        <a:defRPr sz="1800" kern="1200">
          <a:solidFill>
            <a:schemeClr val="tx1"/>
          </a:solidFill>
          <a:latin typeface="+mn-lt"/>
          <a:ea typeface="+mn-ea"/>
          <a:cs typeface="+mn-cs"/>
        </a:defRPr>
      </a:lvl3pPr>
      <a:lvl4pPr marL="1369304" algn="l" defTabSz="912872" rtl="0" eaLnBrk="1" latinLnBrk="0" hangingPunct="1">
        <a:defRPr sz="1800" kern="1200">
          <a:solidFill>
            <a:schemeClr val="tx1"/>
          </a:solidFill>
          <a:latin typeface="+mn-lt"/>
          <a:ea typeface="+mn-ea"/>
          <a:cs typeface="+mn-cs"/>
        </a:defRPr>
      </a:lvl4pPr>
      <a:lvl5pPr marL="1825741" algn="l" defTabSz="912872" rtl="0" eaLnBrk="1" latinLnBrk="0" hangingPunct="1">
        <a:defRPr sz="1800" kern="1200">
          <a:solidFill>
            <a:schemeClr val="tx1"/>
          </a:solidFill>
          <a:latin typeface="+mn-lt"/>
          <a:ea typeface="+mn-ea"/>
          <a:cs typeface="+mn-cs"/>
        </a:defRPr>
      </a:lvl5pPr>
      <a:lvl6pPr marL="2282180" algn="l" defTabSz="912872" rtl="0" eaLnBrk="1" latinLnBrk="0" hangingPunct="1">
        <a:defRPr sz="1800" kern="1200">
          <a:solidFill>
            <a:schemeClr val="tx1"/>
          </a:solidFill>
          <a:latin typeface="+mn-lt"/>
          <a:ea typeface="+mn-ea"/>
          <a:cs typeface="+mn-cs"/>
        </a:defRPr>
      </a:lvl6pPr>
      <a:lvl7pPr marL="2738609" algn="l" defTabSz="912872" rtl="0" eaLnBrk="1" latinLnBrk="0" hangingPunct="1">
        <a:defRPr sz="1800" kern="1200">
          <a:solidFill>
            <a:schemeClr val="tx1"/>
          </a:solidFill>
          <a:latin typeface="+mn-lt"/>
          <a:ea typeface="+mn-ea"/>
          <a:cs typeface="+mn-cs"/>
        </a:defRPr>
      </a:lvl7pPr>
      <a:lvl8pPr marL="3195044" algn="l" defTabSz="912872" rtl="0" eaLnBrk="1" latinLnBrk="0" hangingPunct="1">
        <a:defRPr sz="1800" kern="1200">
          <a:solidFill>
            <a:schemeClr val="tx1"/>
          </a:solidFill>
          <a:latin typeface="+mn-lt"/>
          <a:ea typeface="+mn-ea"/>
          <a:cs typeface="+mn-cs"/>
        </a:defRPr>
      </a:lvl8pPr>
      <a:lvl9pPr marL="3651480" algn="l" defTabSz="9128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10.xml"/><Relationship Id="rId16" Type="http://schemas.openxmlformats.org/officeDocument/2006/relationships/image" Target="../media/image25.svg"/><Relationship Id="rId1" Type="http://schemas.openxmlformats.org/officeDocument/2006/relationships/slideLayout" Target="../slideLayouts/slideLayout11.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hyperlink" Target="https://www.peoplematters.in/article/life-at-work/sketchnote-work-related-dos-and-donts-for-2018-1720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justintarte.com/2013/06/dont-forget.htm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networkdispatches.wordpress.com/2012/11/28/2013-world-streets-work-program-highlights-2/"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player.vimeo.com/video/534591233?h=b65e98d795&amp;app_id=122963" TargetMode="Externa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hyperlink" Target="https://player.vimeo.com/video/534591233?app_id=122963" TargetMode="Externa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af.wikipedia.org/wiki/Tour_Montparnasse" TargetMode="Externa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meetthealchemist.blogspot.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hyperlink" Target="http://rebelem.com/the-modern-day-superhero/"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grants.nih.gov/policy/reproducibility/index.htm" TargetMode="External"/><Relationship Id="rId3" Type="http://schemas.openxmlformats.org/officeDocument/2006/relationships/hyperlink" Target="https://public.csr.nih.gov/ForReviewers" TargetMode="External"/><Relationship Id="rId7" Type="http://schemas.openxmlformats.org/officeDocument/2006/relationships/hyperlink" Target="https://public.csr.nih.gov/ForReviewers/MeetingOverview" TargetMode="External"/><Relationship Id="rId12" Type="http://schemas.openxmlformats.org/officeDocument/2006/relationships/hyperlink" Target="https://www.nihreviewer.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grants.nih.gov/policy/peer/reviewer-guidelines.htm" TargetMode="External"/><Relationship Id="rId11" Type="http://schemas.openxmlformats.org/officeDocument/2006/relationships/hyperlink" Target="https://public.csr.nih.gov/ForReviewers/TravelAndReimbursement" TargetMode="External"/><Relationship Id="rId5" Type="http://schemas.openxmlformats.org/officeDocument/2006/relationships/hyperlink" Target="https://public.csr.nih.gov/ForReviewers/GuidelinesAndTemplates" TargetMode="External"/><Relationship Id="rId10" Type="http://schemas.openxmlformats.org/officeDocument/2006/relationships/hyperlink" Target="https://public.csr.nih.gov/sites/default/files/2017-10/SREAFlatRateBreakdown.pdf" TargetMode="External"/><Relationship Id="rId4" Type="http://schemas.openxmlformats.org/officeDocument/2006/relationships/hyperlink" Target="https://grants.nih.gov/grants/policy/review.htm" TargetMode="External"/><Relationship Id="rId9" Type="http://schemas.openxmlformats.org/officeDocument/2006/relationships/hyperlink" Target="https://public.csr.nih.gov/ForReviewers/BecomeAReviewer/ECR"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opentextbc.ca/teachinginadigitalage/chapter/11-12-building-a-strong-foundatio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grants.nih.gov/grants/peer/NIH_Conflict_of_Interest_Rules.pdf"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hyperlink" Target="https://www.editage.com/insights/conflicts-of-interest" TargetMode="External"/><Relationship Id="rId5" Type="http://schemas.openxmlformats.org/officeDocument/2006/relationships/image" Target="../media/image7.jpg"/><Relationship Id="rId4" Type="http://schemas.openxmlformats.org/officeDocument/2006/relationships/hyperlink" Target="https://grants.nih.gov/grants/peer/Grant-Reviews-508.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cientolipedia.org/info/Advanced_Grades_Confidentiality"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grants.nih.gov/grants/peer/guidelines_general/Protecting%20Peer%20Review_IRG.pdf" TargetMode="External"/><Relationship Id="rId3" Type="http://schemas.openxmlformats.org/officeDocument/2006/relationships/image" Target="../media/image9.png"/><Relationship Id="rId7" Type="http://schemas.openxmlformats.org/officeDocument/2006/relationships/hyperlink" Target="mailto:ReviewPolicyOfficer@mail.nih.gov"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mailto:csrrio@mail.nih.gov" TargetMode="External"/><Relationship Id="rId11" Type="http://schemas.openxmlformats.org/officeDocument/2006/relationships/hyperlink" Target="https://pixabay.com/en/yes-note-message-office-text-1426596/" TargetMode="External"/><Relationship Id="rId5" Type="http://schemas.openxmlformats.org/officeDocument/2006/relationships/hyperlink" Target="http://en.uncyclopedia.co/wiki/Nooooooooooooooooooo!" TargetMode="External"/><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hyperlink" Target="https://grants.nih.gov/policy/research_integrity/confidentiality_peer_review.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learningcommons.ubc.ca/resource-guides/avoid-plagiaris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maveriq.deviantart.com/art/Pillar-of-Strength-49610814"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5CC92-1309-4472-BEF4-3DC37EB1BF64}"/>
              </a:ext>
            </a:extLst>
          </p:cNvPr>
          <p:cNvSpPr>
            <a:spLocks noGrp="1"/>
          </p:cNvSpPr>
          <p:nvPr>
            <p:ph type="ctrTitle"/>
          </p:nvPr>
        </p:nvSpPr>
        <p:spPr>
          <a:xfrm>
            <a:off x="2876160" y="2277845"/>
            <a:ext cx="5591373" cy="587809"/>
          </a:xfrm>
        </p:spPr>
        <p:txBody>
          <a:bodyPr/>
          <a:lstStyle/>
          <a:p>
            <a:r>
              <a:rPr lang="en-IN" dirty="0">
                <a:latin typeface="Lato" pitchFamily="34" charset="0"/>
                <a:ea typeface="Lato" pitchFamily="34" charset="0"/>
                <a:cs typeface="Lato" pitchFamily="34" charset="0"/>
              </a:rPr>
              <a:t>Reviewer Training </a:t>
            </a:r>
          </a:p>
        </p:txBody>
      </p:sp>
      <p:sp>
        <p:nvSpPr>
          <p:cNvPr id="3" name="Subtitle 2">
            <a:extLst>
              <a:ext uri="{FF2B5EF4-FFF2-40B4-BE49-F238E27FC236}">
                <a16:creationId xmlns:a16="http://schemas.microsoft.com/office/drawing/2014/main" id="{808EE4CB-92E0-4900-B042-045EDAC48856}"/>
              </a:ext>
            </a:extLst>
          </p:cNvPr>
          <p:cNvSpPr>
            <a:spLocks noGrp="1"/>
          </p:cNvSpPr>
          <p:nvPr>
            <p:ph type="subTitle" idx="1"/>
          </p:nvPr>
        </p:nvSpPr>
        <p:spPr>
          <a:xfrm>
            <a:off x="2876160" y="2966055"/>
            <a:ext cx="5591373" cy="1240683"/>
          </a:xfrm>
        </p:spPr>
        <p:txBody>
          <a:bodyPr>
            <a:normAutofit/>
          </a:bodyPr>
          <a:lstStyle/>
          <a:p>
            <a:r>
              <a:rPr lang="pt-BR" dirty="0"/>
              <a:t>For Research Project Grants</a:t>
            </a:r>
          </a:p>
          <a:p>
            <a:endParaRPr lang="pt-BR" dirty="0">
              <a:solidFill>
                <a:schemeClr val="tx1">
                  <a:lumMod val="95000"/>
                  <a:lumOff val="5000"/>
                </a:schemeClr>
              </a:solidFill>
            </a:endParaRPr>
          </a:p>
        </p:txBody>
      </p:sp>
      <p:sp>
        <p:nvSpPr>
          <p:cNvPr id="5" name="TextBox 4">
            <a:extLst>
              <a:ext uri="{FF2B5EF4-FFF2-40B4-BE49-F238E27FC236}">
                <a16:creationId xmlns:a16="http://schemas.microsoft.com/office/drawing/2014/main" id="{F4D9C6DD-BEB3-7C52-4FF6-9AF4407C26DC}"/>
              </a:ext>
            </a:extLst>
          </p:cNvPr>
          <p:cNvSpPr txBox="1"/>
          <p:nvPr/>
        </p:nvSpPr>
        <p:spPr bwMode="auto">
          <a:xfrm>
            <a:off x="8328992" y="4856922"/>
            <a:ext cx="735495" cy="240175"/>
          </a:xfrm>
          <a:prstGeom prst="rect">
            <a:avLst/>
          </a:prstGeom>
          <a:noFill/>
          <a:ln>
            <a:noFill/>
          </a:ln>
        </p:spPr>
        <p:txBody>
          <a:bodyPr wrap="square" lIns="85433" tIns="42726" rIns="85433" bIns="42726" rtlCol="0">
            <a:spAutoFit/>
          </a:bodyPr>
          <a:lstStyle/>
          <a:p>
            <a:pPr eaLnBrk="1" hangingPunct="1">
              <a:spcBef>
                <a:spcPct val="50000"/>
              </a:spcBef>
            </a:pPr>
            <a:r>
              <a:rPr lang="en-US" sz="1000" dirty="0">
                <a:solidFill>
                  <a:schemeClr val="bg2">
                    <a:lumMod val="10000"/>
                  </a:schemeClr>
                </a:solidFill>
              </a:rPr>
              <a:t>3/26/2024</a:t>
            </a:r>
          </a:p>
        </p:txBody>
      </p:sp>
    </p:spTree>
    <p:extLst>
      <p:ext uri="{BB962C8B-B14F-4D97-AF65-F5344CB8AC3E}">
        <p14:creationId xmlns:p14="http://schemas.microsoft.com/office/powerpoint/2010/main" val="324164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9F370-6023-41A6-AC4E-4884C0E9AF44}"/>
              </a:ext>
            </a:extLst>
          </p:cNvPr>
          <p:cNvSpPr>
            <a:spLocks noGrp="1"/>
          </p:cNvSpPr>
          <p:nvPr>
            <p:ph type="title"/>
          </p:nvPr>
        </p:nvSpPr>
        <p:spPr>
          <a:xfrm>
            <a:off x="0" y="0"/>
            <a:ext cx="9143999" cy="457200"/>
          </a:xfrm>
          <a:solidFill>
            <a:schemeClr val="bg1">
              <a:lumMod val="85000"/>
            </a:schemeClr>
          </a:solidFill>
        </p:spPr>
        <p:txBody>
          <a:bodyPr>
            <a:normAutofit fontScale="90000"/>
          </a:bodyPr>
          <a:lstStyle/>
          <a:p>
            <a:pPr algn="ctr"/>
            <a:r>
              <a:rPr lang="en-US" sz="2500" dirty="0"/>
              <a:t>Bias in Peer Review</a:t>
            </a:r>
          </a:p>
        </p:txBody>
      </p:sp>
      <p:sp>
        <p:nvSpPr>
          <p:cNvPr id="3" name="Content Placeholder 2">
            <a:extLst>
              <a:ext uri="{FF2B5EF4-FFF2-40B4-BE49-F238E27FC236}">
                <a16:creationId xmlns:a16="http://schemas.microsoft.com/office/drawing/2014/main" id="{8BCBD875-B8B8-4536-9EA6-89E71240842A}"/>
              </a:ext>
            </a:extLst>
          </p:cNvPr>
          <p:cNvSpPr>
            <a:spLocks noGrp="1"/>
          </p:cNvSpPr>
          <p:nvPr>
            <p:ph idx="1"/>
          </p:nvPr>
        </p:nvSpPr>
        <p:spPr>
          <a:xfrm>
            <a:off x="264017" y="800101"/>
            <a:ext cx="8615966" cy="3205230"/>
          </a:xfrm>
        </p:spPr>
        <p:txBody>
          <a:bodyPr>
            <a:normAutofit fontScale="85000" lnSpcReduction="10000"/>
          </a:bodyPr>
          <a:lstStyle/>
          <a:p>
            <a:r>
              <a:rPr lang="en-US" dirty="0"/>
              <a:t>All of us have </a:t>
            </a:r>
            <a:r>
              <a:rPr lang="en-US" b="1" dirty="0"/>
              <a:t>implicit and explicit biases </a:t>
            </a:r>
            <a:r>
              <a:rPr lang="en-US" dirty="0"/>
              <a:t>that we may not always recognize.  Common areas where bias appears in our study section:</a:t>
            </a:r>
          </a:p>
          <a:p>
            <a:pPr lvl="1">
              <a:buFont typeface="Wingdings" panose="05000000000000000000" pitchFamily="2" charset="2"/>
              <a:buChar char="Ø"/>
            </a:pPr>
            <a:r>
              <a:rPr lang="en-US" dirty="0">
                <a:solidFill>
                  <a:srgbClr val="FF0000"/>
                </a:solidFill>
              </a:rPr>
              <a:t>SROs should add common areas they identify in their study section</a:t>
            </a:r>
          </a:p>
          <a:p>
            <a:pPr lvl="1">
              <a:buFont typeface="Wingdings" panose="05000000000000000000" pitchFamily="2" charset="2"/>
              <a:buChar char="Ø"/>
            </a:pPr>
            <a:r>
              <a:rPr lang="en-US" dirty="0">
                <a:solidFill>
                  <a:schemeClr val="tx1"/>
                </a:solidFill>
              </a:rPr>
              <a:t>Overemphasis on the reputation of the investigator/lab/school/environment</a:t>
            </a:r>
          </a:p>
          <a:p>
            <a:endParaRPr lang="en-US" dirty="0"/>
          </a:p>
          <a:p>
            <a:r>
              <a:rPr lang="en-US" dirty="0"/>
              <a:t>The key to reducing and eliminating bias in peer review is to go back to the review criteria and ask yourself and your peer reviewers whether the critique being offered relates back to one of the review criteria</a:t>
            </a:r>
          </a:p>
          <a:p>
            <a:endParaRPr lang="en-US" dirty="0"/>
          </a:p>
          <a:p>
            <a:r>
              <a:rPr lang="en-US" dirty="0"/>
              <a:t>If you hear something that doesn’t clearly relate to the review criteria, intervene </a:t>
            </a:r>
          </a:p>
          <a:p>
            <a:pPr lvl="1">
              <a:buFont typeface="Wingdings" panose="05000000000000000000" pitchFamily="2" charset="2"/>
              <a:buChar char="Ø"/>
            </a:pPr>
            <a:r>
              <a:rPr lang="en-US" dirty="0"/>
              <a:t>Contact the SRO at any point before, during or after discussion</a:t>
            </a:r>
          </a:p>
          <a:p>
            <a:pPr lvl="1">
              <a:buFont typeface="Wingdings" panose="05000000000000000000" pitchFamily="2" charset="2"/>
              <a:buChar char="Ø"/>
            </a:pPr>
            <a:r>
              <a:rPr lang="en-US" dirty="0"/>
              <a:t>Ask the reviewer clarifying questions to understand their viewpoint during the discussion </a:t>
            </a:r>
          </a:p>
        </p:txBody>
      </p:sp>
      <p:sp>
        <p:nvSpPr>
          <p:cNvPr id="4" name="TextBox 3">
            <a:extLst>
              <a:ext uri="{FF2B5EF4-FFF2-40B4-BE49-F238E27FC236}">
                <a16:creationId xmlns:a16="http://schemas.microsoft.com/office/drawing/2014/main" id="{D9F75545-74F7-41E7-945E-ED22E462F3DE}"/>
              </a:ext>
            </a:extLst>
          </p:cNvPr>
          <p:cNvSpPr txBox="1"/>
          <p:nvPr/>
        </p:nvSpPr>
        <p:spPr bwMode="auto">
          <a:xfrm>
            <a:off x="574392" y="4065981"/>
            <a:ext cx="8085368" cy="301730"/>
          </a:xfrm>
          <a:prstGeom prst="rect">
            <a:avLst/>
          </a:prstGeom>
          <a:solidFill>
            <a:schemeClr val="accent1">
              <a:lumMod val="20000"/>
              <a:lumOff val="80000"/>
            </a:schemeClr>
          </a:solidFill>
          <a:ln>
            <a:noFill/>
          </a:ln>
        </p:spPr>
        <p:txBody>
          <a:bodyPr wrap="square" lIns="85433" tIns="42726" rIns="85433" bIns="42726" rtlCol="0">
            <a:spAutoFit/>
          </a:bodyPr>
          <a:lstStyle/>
          <a:p>
            <a:pPr algn="ctr" eaLnBrk="1" hangingPunct="1">
              <a:spcBef>
                <a:spcPct val="50000"/>
              </a:spcBef>
            </a:pPr>
            <a:r>
              <a:rPr lang="en-US" b="1" dirty="0"/>
              <a:t>If you have not already taken the Bias Awareness training module, please do so immediately! </a:t>
            </a:r>
          </a:p>
        </p:txBody>
      </p:sp>
      <p:sp>
        <p:nvSpPr>
          <p:cNvPr id="5" name="TextBox 4">
            <a:extLst>
              <a:ext uri="{FF2B5EF4-FFF2-40B4-BE49-F238E27FC236}">
                <a16:creationId xmlns:a16="http://schemas.microsoft.com/office/drawing/2014/main" id="{D7C2DB81-E926-F55F-BDBD-DE79F07DE586}"/>
              </a:ext>
            </a:extLst>
          </p:cNvPr>
          <p:cNvSpPr txBox="1"/>
          <p:nvPr/>
        </p:nvSpPr>
        <p:spPr bwMode="auto">
          <a:xfrm>
            <a:off x="8070574" y="4790661"/>
            <a:ext cx="735495" cy="240175"/>
          </a:xfrm>
          <a:prstGeom prst="rect">
            <a:avLst/>
          </a:prstGeom>
          <a:noFill/>
          <a:ln>
            <a:noFill/>
          </a:ln>
        </p:spPr>
        <p:txBody>
          <a:bodyPr wrap="square" lIns="85433" tIns="42726" rIns="85433" bIns="42726" rtlCol="0">
            <a:spAutoFit/>
          </a:bodyPr>
          <a:lstStyle/>
          <a:p>
            <a:pPr eaLnBrk="1" hangingPunct="1">
              <a:spcBef>
                <a:spcPct val="50000"/>
              </a:spcBef>
            </a:pPr>
            <a:r>
              <a:rPr lang="en-US" sz="1000" dirty="0">
                <a:solidFill>
                  <a:schemeClr val="bg2">
                    <a:lumMod val="10000"/>
                  </a:schemeClr>
                </a:solidFill>
              </a:rPr>
              <a:t>3/26/2024</a:t>
            </a:r>
          </a:p>
        </p:txBody>
      </p:sp>
    </p:spTree>
    <p:extLst>
      <p:ext uri="{BB962C8B-B14F-4D97-AF65-F5344CB8AC3E}">
        <p14:creationId xmlns:p14="http://schemas.microsoft.com/office/powerpoint/2010/main" val="4018237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Right 5" descr="yellow arrow ">
            <a:extLst>
              <a:ext uri="{FF2B5EF4-FFF2-40B4-BE49-F238E27FC236}">
                <a16:creationId xmlns:a16="http://schemas.microsoft.com/office/drawing/2014/main" id="{72ACC2EE-2A61-45D2-A6FB-D465539A6902}"/>
              </a:ext>
            </a:extLst>
          </p:cNvPr>
          <p:cNvSpPr/>
          <p:nvPr/>
        </p:nvSpPr>
        <p:spPr>
          <a:xfrm>
            <a:off x="810705" y="1869281"/>
            <a:ext cx="2488121" cy="619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descr="boxes with words&#10;">
            <a:extLst>
              <a:ext uri="{FF2B5EF4-FFF2-40B4-BE49-F238E27FC236}">
                <a16:creationId xmlns:a16="http://schemas.microsoft.com/office/drawing/2014/main" id="{F852B0B6-F28D-4DDC-89C3-9D4F51CCE6B4}"/>
              </a:ext>
            </a:extLst>
          </p:cNvPr>
          <p:cNvSpPr/>
          <p:nvPr/>
        </p:nvSpPr>
        <p:spPr>
          <a:xfrm>
            <a:off x="3465514" y="0"/>
            <a:ext cx="5678486" cy="46772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B9B27B-6B73-4166-AB39-13F188652A28}"/>
              </a:ext>
            </a:extLst>
          </p:cNvPr>
          <p:cNvSpPr>
            <a:spLocks noGrp="1"/>
          </p:cNvSpPr>
          <p:nvPr>
            <p:ph type="title"/>
          </p:nvPr>
        </p:nvSpPr>
        <p:spPr>
          <a:xfrm>
            <a:off x="457202" y="204786"/>
            <a:ext cx="2143124" cy="1266825"/>
          </a:xfrm>
        </p:spPr>
        <p:txBody>
          <a:bodyPr/>
          <a:lstStyle/>
          <a:p>
            <a:r>
              <a:rPr lang="en-US" dirty="0"/>
              <a:t>Steps in the Review Process</a:t>
            </a:r>
          </a:p>
        </p:txBody>
      </p:sp>
      <p:sp>
        <p:nvSpPr>
          <p:cNvPr id="4" name="Text Placeholder 3">
            <a:extLst>
              <a:ext uri="{FF2B5EF4-FFF2-40B4-BE49-F238E27FC236}">
                <a16:creationId xmlns:a16="http://schemas.microsoft.com/office/drawing/2014/main" id="{EBF535AD-2259-40D3-9C21-C3FC2489AF3A}"/>
              </a:ext>
            </a:extLst>
          </p:cNvPr>
          <p:cNvSpPr>
            <a:spLocks noGrp="1"/>
          </p:cNvSpPr>
          <p:nvPr>
            <p:ph type="body" sz="half" idx="2"/>
          </p:nvPr>
        </p:nvSpPr>
        <p:spPr>
          <a:xfrm>
            <a:off x="1885818" y="2044899"/>
            <a:ext cx="1014545" cy="1220391"/>
          </a:xfrm>
        </p:spPr>
        <p:txBody>
          <a:bodyPr/>
          <a:lstStyle/>
          <a:p>
            <a:r>
              <a:rPr lang="en-US" dirty="0">
                <a:latin typeface="Franklin Gothic Heavy" panose="020B0903020102020204" pitchFamily="34" charset="0"/>
              </a:rPr>
              <a:t>PLEASE! </a:t>
            </a:r>
          </a:p>
        </p:txBody>
      </p:sp>
      <p:sp>
        <p:nvSpPr>
          <p:cNvPr id="5" name="Rectangle: Rounded Corners 4">
            <a:extLst>
              <a:ext uri="{FF2B5EF4-FFF2-40B4-BE49-F238E27FC236}">
                <a16:creationId xmlns:a16="http://schemas.microsoft.com/office/drawing/2014/main" id="{25B9220A-D0A6-45DC-86B3-99FC7BEC490A}"/>
              </a:ext>
            </a:extLst>
          </p:cNvPr>
          <p:cNvSpPr/>
          <p:nvPr/>
        </p:nvSpPr>
        <p:spPr>
          <a:xfrm>
            <a:off x="3465512" y="143591"/>
            <a:ext cx="5511798" cy="619125"/>
          </a:xfrm>
          <a:prstGeom prst="roundRect">
            <a:avLst/>
          </a:prstGeom>
          <a:solidFill>
            <a:schemeClr val="tx2">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nSpc>
                <a:spcPct val="100000"/>
              </a:lnSpc>
            </a:pPr>
            <a:r>
              <a:rPr lang="en-US" b="1" dirty="0"/>
              <a:t>         Conflict of Interest Check</a:t>
            </a:r>
          </a:p>
        </p:txBody>
      </p:sp>
      <p:sp>
        <p:nvSpPr>
          <p:cNvPr id="8" name="Rectangle: Rounded Corners 7">
            <a:extLst>
              <a:ext uri="{FF2B5EF4-FFF2-40B4-BE49-F238E27FC236}">
                <a16:creationId xmlns:a16="http://schemas.microsoft.com/office/drawing/2014/main" id="{9BE6F798-C387-4063-8A8F-FB3D6F07E2A3}"/>
              </a:ext>
            </a:extLst>
          </p:cNvPr>
          <p:cNvSpPr/>
          <p:nvPr/>
        </p:nvSpPr>
        <p:spPr>
          <a:xfrm>
            <a:off x="3465513" y="802481"/>
            <a:ext cx="5511798" cy="619125"/>
          </a:xfrm>
          <a:prstGeom prst="roundRect">
            <a:avLst/>
          </a:prstGeom>
          <a:solidFill>
            <a:schemeClr val="accent3">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t>      </a:t>
            </a:r>
            <a:r>
              <a:rPr lang="en-US" b="1"/>
              <a:t>Check Assigned applications!!!</a:t>
            </a:r>
            <a:r>
              <a:rPr lang="en-US" b="1">
                <a:latin typeface="Century Gothic" panose="020B0502020202020204"/>
              </a:rPr>
              <a:t>   </a:t>
            </a:r>
            <a:r>
              <a:rPr lang="en-US">
                <a:latin typeface="Century Gothic" panose="020B0502020202020204"/>
              </a:rPr>
              <a:t>Report any COI.</a:t>
            </a:r>
          </a:p>
        </p:txBody>
      </p:sp>
      <p:sp>
        <p:nvSpPr>
          <p:cNvPr id="9" name="Rectangle: Rounded Corners 8">
            <a:extLst>
              <a:ext uri="{FF2B5EF4-FFF2-40B4-BE49-F238E27FC236}">
                <a16:creationId xmlns:a16="http://schemas.microsoft.com/office/drawing/2014/main" id="{78A1F03E-320C-4984-854D-EE2492ED1B9B}"/>
              </a:ext>
            </a:extLst>
          </p:cNvPr>
          <p:cNvSpPr/>
          <p:nvPr/>
        </p:nvSpPr>
        <p:spPr>
          <a:xfrm>
            <a:off x="3465514" y="1471612"/>
            <a:ext cx="5511798" cy="347663"/>
          </a:xfrm>
          <a:prstGeom prst="roundRect">
            <a:avLst/>
          </a:prstGeom>
          <a:solidFill>
            <a:srgbClr val="5A637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a:solidFill>
                  <a:schemeClr val="bg1"/>
                </a:solidFill>
              </a:rPr>
              <a:t>          Reviewer Training</a:t>
            </a:r>
          </a:p>
        </p:txBody>
      </p:sp>
      <p:sp>
        <p:nvSpPr>
          <p:cNvPr id="10" name="Rectangle: Rounded Corners 9">
            <a:extLst>
              <a:ext uri="{FF2B5EF4-FFF2-40B4-BE49-F238E27FC236}">
                <a16:creationId xmlns:a16="http://schemas.microsoft.com/office/drawing/2014/main" id="{F251F9AC-4B63-4A3B-992C-C918F7F524B5}"/>
              </a:ext>
            </a:extLst>
          </p:cNvPr>
          <p:cNvSpPr/>
          <p:nvPr/>
        </p:nvSpPr>
        <p:spPr>
          <a:xfrm>
            <a:off x="3465515" y="1869281"/>
            <a:ext cx="5511798" cy="619125"/>
          </a:xfrm>
          <a:prstGeom prst="roundRect">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solidFill>
                  <a:schemeClr val="tx1">
                    <a:lumMod val="95000"/>
                    <a:lumOff val="5000"/>
                  </a:schemeClr>
                </a:solidFill>
              </a:rPr>
              <a:t>          Upload </a:t>
            </a:r>
            <a:r>
              <a:rPr lang="en-US">
                <a:solidFill>
                  <a:schemeClr val="tx1">
                    <a:lumMod val="95000"/>
                    <a:lumOff val="5000"/>
                  </a:schemeClr>
                </a:solidFill>
                <a:latin typeface="Century Gothic" panose="020B0502020202020204"/>
              </a:rPr>
              <a:t>reviews</a:t>
            </a:r>
            <a:r>
              <a:rPr lang="en-US">
                <a:solidFill>
                  <a:schemeClr val="tx1">
                    <a:lumMod val="95000"/>
                    <a:lumOff val="5000"/>
                  </a:schemeClr>
                </a:solidFill>
              </a:rPr>
              <a:t> </a:t>
            </a:r>
            <a:r>
              <a:rPr lang="en-US">
                <a:solidFill>
                  <a:schemeClr val="tx1">
                    <a:lumMod val="95000"/>
                    <a:lumOff val="5000"/>
                  </a:schemeClr>
                </a:solidFill>
                <a:latin typeface="Century Gothic" panose="020B0502020202020204"/>
              </a:rPr>
              <a:t>to</a:t>
            </a:r>
            <a:r>
              <a:rPr lang="en-US">
                <a:solidFill>
                  <a:schemeClr val="tx1">
                    <a:lumMod val="95000"/>
                    <a:lumOff val="5000"/>
                  </a:schemeClr>
                </a:solidFill>
              </a:rPr>
              <a:t> IAR by deadline. </a:t>
            </a:r>
          </a:p>
        </p:txBody>
      </p:sp>
      <p:sp>
        <p:nvSpPr>
          <p:cNvPr id="11" name="Rectangle: Rounded Corners 10">
            <a:extLst>
              <a:ext uri="{FF2B5EF4-FFF2-40B4-BE49-F238E27FC236}">
                <a16:creationId xmlns:a16="http://schemas.microsoft.com/office/drawing/2014/main" id="{6AD620D0-1C29-432E-8BAA-D91D3374D5C2}"/>
              </a:ext>
            </a:extLst>
          </p:cNvPr>
          <p:cNvSpPr/>
          <p:nvPr/>
        </p:nvSpPr>
        <p:spPr>
          <a:xfrm>
            <a:off x="3465514" y="2538412"/>
            <a:ext cx="5511798" cy="619125"/>
          </a:xfrm>
          <a:prstGeom prst="roundRect">
            <a:avLst/>
          </a:prstGeom>
          <a:solidFill>
            <a:schemeClr val="accent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a:solidFill>
                  <a:schemeClr val="bg1"/>
                </a:solidFill>
              </a:rPr>
              <a:t>          </a:t>
            </a:r>
            <a:r>
              <a:rPr lang="en-US" sz="1200">
                <a:solidFill>
                  <a:schemeClr val="bg1"/>
                </a:solidFill>
              </a:rPr>
              <a:t>Read Phase </a:t>
            </a:r>
            <a:endParaRPr lang="en-US">
              <a:solidFill>
                <a:schemeClr val="bg1"/>
              </a:solidFill>
            </a:endParaRPr>
          </a:p>
        </p:txBody>
      </p:sp>
      <p:sp>
        <p:nvSpPr>
          <p:cNvPr id="12" name="Rectangle: Rounded Corners 11">
            <a:extLst>
              <a:ext uri="{FF2B5EF4-FFF2-40B4-BE49-F238E27FC236}">
                <a16:creationId xmlns:a16="http://schemas.microsoft.com/office/drawing/2014/main" id="{9318C908-1D0E-4FD7-AB64-0DCEC13B2882}"/>
              </a:ext>
            </a:extLst>
          </p:cNvPr>
          <p:cNvSpPr/>
          <p:nvPr/>
        </p:nvSpPr>
        <p:spPr>
          <a:xfrm>
            <a:off x="3479803" y="3207542"/>
            <a:ext cx="5511798" cy="619125"/>
          </a:xfrm>
          <a:prstGeom prst="roundRect">
            <a:avLst/>
          </a:prstGeom>
          <a:solidFill>
            <a:srgbClr val="7030A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a:solidFill>
                  <a:schemeClr val="bg1"/>
                </a:solidFill>
              </a:rPr>
              <a:t>         </a:t>
            </a:r>
            <a:r>
              <a:rPr lang="en-US" sz="1200">
                <a:solidFill>
                  <a:schemeClr val="bg1"/>
                </a:solidFill>
              </a:rPr>
              <a:t>Discussion order</a:t>
            </a:r>
            <a:endParaRPr lang="en-US">
              <a:solidFill>
                <a:schemeClr val="bg1"/>
              </a:solidFill>
            </a:endParaRPr>
          </a:p>
        </p:txBody>
      </p:sp>
      <p:sp>
        <p:nvSpPr>
          <p:cNvPr id="13" name="Rectangle: Rounded Corners 12">
            <a:extLst>
              <a:ext uri="{FF2B5EF4-FFF2-40B4-BE49-F238E27FC236}">
                <a16:creationId xmlns:a16="http://schemas.microsoft.com/office/drawing/2014/main" id="{9230D52C-8000-4B64-91A3-705244976C9C}"/>
              </a:ext>
            </a:extLst>
          </p:cNvPr>
          <p:cNvSpPr/>
          <p:nvPr/>
        </p:nvSpPr>
        <p:spPr>
          <a:xfrm>
            <a:off x="3455986" y="3898103"/>
            <a:ext cx="5511798" cy="752475"/>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r>
              <a:rPr lang="en-US" dirty="0">
                <a:solidFill>
                  <a:schemeClr val="tx1"/>
                </a:solidFill>
                <a:latin typeface="Century Gothic" panose="020B0502020202020204"/>
              </a:rPr>
              <a:t>         	Panel Meeting</a:t>
            </a:r>
          </a:p>
          <a:p>
            <a:pPr lvl="0"/>
            <a:r>
              <a:rPr lang="en-US" dirty="0">
                <a:solidFill>
                  <a:schemeClr val="tx1"/>
                </a:solidFill>
                <a:latin typeface="Century Gothic" panose="020B0502020202020204"/>
              </a:rPr>
              <a:t>	Edit Phase</a:t>
            </a:r>
          </a:p>
        </p:txBody>
      </p:sp>
      <p:sp>
        <p:nvSpPr>
          <p:cNvPr id="14" name="TextBox 13">
            <a:extLst>
              <a:ext uri="{FF2B5EF4-FFF2-40B4-BE49-F238E27FC236}">
                <a16:creationId xmlns:a16="http://schemas.microsoft.com/office/drawing/2014/main" id="{E0D99FE0-05AA-4A82-8463-F65EFAA4AFA2}"/>
              </a:ext>
            </a:extLst>
          </p:cNvPr>
          <p:cNvSpPr txBox="1"/>
          <p:nvPr/>
        </p:nvSpPr>
        <p:spPr bwMode="auto">
          <a:xfrm>
            <a:off x="6153150" y="176212"/>
            <a:ext cx="2814634" cy="547951"/>
          </a:xfrm>
          <a:prstGeom prst="rect">
            <a:avLst/>
          </a:prstGeom>
          <a:noFill/>
          <a:ln>
            <a:noFill/>
          </a:ln>
        </p:spPr>
        <p:txBody>
          <a:bodyPr wrap="square" lIns="85433" tIns="42726" rIns="85433" bIns="42726" rtlCol="0">
            <a:spAutoFit/>
          </a:bodyPr>
          <a:lstStyle/>
          <a:p>
            <a:pPr>
              <a:spcBef>
                <a:spcPct val="50000"/>
              </a:spcBef>
            </a:pPr>
            <a:r>
              <a:rPr lang="en-US" sz="1000">
                <a:solidFill>
                  <a:schemeClr val="bg1"/>
                </a:solidFill>
                <a:latin typeface="Century Gothic" panose="020B0502020202020204"/>
              </a:rPr>
              <a:t>Should have been completed by now. However, new applications and hidden COIs still need to be checked</a:t>
            </a:r>
            <a:endParaRPr lang="en-US" sz="1000">
              <a:solidFill>
                <a:schemeClr val="bg1"/>
              </a:solidFill>
            </a:endParaRPr>
          </a:p>
        </p:txBody>
      </p:sp>
      <p:sp>
        <p:nvSpPr>
          <p:cNvPr id="15" name="TextBox 14">
            <a:extLst>
              <a:ext uri="{FF2B5EF4-FFF2-40B4-BE49-F238E27FC236}">
                <a16:creationId xmlns:a16="http://schemas.microsoft.com/office/drawing/2014/main" id="{B4508AD3-1CC1-4EA5-8DEB-FAC479442C95}"/>
              </a:ext>
            </a:extLst>
          </p:cNvPr>
          <p:cNvSpPr txBox="1"/>
          <p:nvPr/>
        </p:nvSpPr>
        <p:spPr bwMode="auto">
          <a:xfrm>
            <a:off x="6038850" y="2573998"/>
            <a:ext cx="3062280" cy="547951"/>
          </a:xfrm>
          <a:prstGeom prst="rect">
            <a:avLst/>
          </a:prstGeom>
          <a:noFill/>
          <a:ln>
            <a:noFill/>
          </a:ln>
        </p:spPr>
        <p:txBody>
          <a:bodyPr wrap="square" lIns="85433" tIns="42726" rIns="85433" bIns="42726" rtlCol="0">
            <a:spAutoFit/>
          </a:bodyPr>
          <a:lstStyle/>
          <a:p>
            <a:pPr>
              <a:spcBef>
                <a:spcPct val="50000"/>
              </a:spcBef>
            </a:pPr>
            <a:r>
              <a:rPr lang="en-US" sz="1000" dirty="0">
                <a:solidFill>
                  <a:schemeClr val="bg1"/>
                </a:solidFill>
                <a:latin typeface="Century Gothic" panose="020B0502020202020204"/>
              </a:rPr>
              <a:t>Only SRO can make changes to the critiques and scores. Reviewers can see each other’s critiques and calibrate pre-meeting scores.</a:t>
            </a:r>
          </a:p>
        </p:txBody>
      </p:sp>
      <p:sp>
        <p:nvSpPr>
          <p:cNvPr id="16" name="TextBox 15">
            <a:extLst>
              <a:ext uri="{FF2B5EF4-FFF2-40B4-BE49-F238E27FC236}">
                <a16:creationId xmlns:a16="http://schemas.microsoft.com/office/drawing/2014/main" id="{194E5093-00B3-4828-A53D-73A78E35E27A}"/>
              </a:ext>
            </a:extLst>
          </p:cNvPr>
          <p:cNvSpPr txBox="1"/>
          <p:nvPr/>
        </p:nvSpPr>
        <p:spPr bwMode="auto">
          <a:xfrm>
            <a:off x="6038850" y="3237384"/>
            <a:ext cx="2952750" cy="547951"/>
          </a:xfrm>
          <a:prstGeom prst="rect">
            <a:avLst/>
          </a:prstGeom>
          <a:solidFill>
            <a:srgbClr val="7030A0"/>
          </a:solidFill>
          <a:ln>
            <a:noFill/>
          </a:ln>
        </p:spPr>
        <p:txBody>
          <a:bodyPr wrap="square" lIns="85433" tIns="42726" rIns="85433" bIns="42726" rtlCol="0">
            <a:spAutoFit/>
          </a:bodyPr>
          <a:lstStyle/>
          <a:p>
            <a:pPr>
              <a:spcBef>
                <a:spcPct val="50000"/>
              </a:spcBef>
            </a:pPr>
            <a:r>
              <a:rPr lang="en-US" sz="1000">
                <a:solidFill>
                  <a:schemeClr val="bg1"/>
                </a:solidFill>
                <a:latin typeface="Century Gothic" panose="020B0502020202020204"/>
              </a:rPr>
              <a:t>Top 50% of applications by preliminary score and cluster. Reviewers can bring up  "Not-discussed" applications.</a:t>
            </a:r>
          </a:p>
        </p:txBody>
      </p:sp>
      <p:sp>
        <p:nvSpPr>
          <p:cNvPr id="27" name="Rectangle 26" descr="Checkmark">
            <a:extLst>
              <a:ext uri="{FF2B5EF4-FFF2-40B4-BE49-F238E27FC236}">
                <a16:creationId xmlns:a16="http://schemas.microsoft.com/office/drawing/2014/main" id="{18332C04-EE3E-4B35-9F88-E174F20E49D8}"/>
              </a:ext>
            </a:extLst>
          </p:cNvPr>
          <p:cNvSpPr/>
          <p:nvPr/>
        </p:nvSpPr>
        <p:spPr>
          <a:xfrm>
            <a:off x="3526033" y="260577"/>
            <a:ext cx="379219" cy="37921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8" name="Rectangle 27" descr="Exclamation mark">
            <a:extLst>
              <a:ext uri="{FF2B5EF4-FFF2-40B4-BE49-F238E27FC236}">
                <a16:creationId xmlns:a16="http://schemas.microsoft.com/office/drawing/2014/main" id="{3589997C-329D-4A9C-8A51-076A56624EBB}"/>
              </a:ext>
            </a:extLst>
          </p:cNvPr>
          <p:cNvSpPr/>
          <p:nvPr/>
        </p:nvSpPr>
        <p:spPr>
          <a:xfrm>
            <a:off x="3526033" y="936779"/>
            <a:ext cx="379219" cy="379219"/>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9" name="Rectangle 28" descr="Teacher">
            <a:extLst>
              <a:ext uri="{FF2B5EF4-FFF2-40B4-BE49-F238E27FC236}">
                <a16:creationId xmlns:a16="http://schemas.microsoft.com/office/drawing/2014/main" id="{D29D70C7-80E0-4024-B5DE-6CC156F8B263}"/>
              </a:ext>
            </a:extLst>
          </p:cNvPr>
          <p:cNvSpPr/>
          <p:nvPr/>
        </p:nvSpPr>
        <p:spPr>
          <a:xfrm>
            <a:off x="3528411" y="1457513"/>
            <a:ext cx="379219" cy="379219"/>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0" name="Rectangle 29" descr="Influencer">
            <a:extLst>
              <a:ext uri="{FF2B5EF4-FFF2-40B4-BE49-F238E27FC236}">
                <a16:creationId xmlns:a16="http://schemas.microsoft.com/office/drawing/2014/main" id="{CCF89A92-3DE2-41A0-8523-E7F3F842FD16}"/>
              </a:ext>
            </a:extLst>
          </p:cNvPr>
          <p:cNvSpPr/>
          <p:nvPr/>
        </p:nvSpPr>
        <p:spPr>
          <a:xfrm>
            <a:off x="3518887" y="1988758"/>
            <a:ext cx="379219" cy="379219"/>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1" name="Rectangle 30" descr="Books">
            <a:extLst>
              <a:ext uri="{FF2B5EF4-FFF2-40B4-BE49-F238E27FC236}">
                <a16:creationId xmlns:a16="http://schemas.microsoft.com/office/drawing/2014/main" id="{1F93CFC4-6DD6-443F-8327-9A8E78F491F7}"/>
              </a:ext>
            </a:extLst>
          </p:cNvPr>
          <p:cNvSpPr/>
          <p:nvPr/>
        </p:nvSpPr>
        <p:spPr>
          <a:xfrm>
            <a:off x="3526033" y="2657889"/>
            <a:ext cx="379219" cy="379219"/>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2" name="Rectangle 31" descr="Meeting">
            <a:extLst>
              <a:ext uri="{FF2B5EF4-FFF2-40B4-BE49-F238E27FC236}">
                <a16:creationId xmlns:a16="http://schemas.microsoft.com/office/drawing/2014/main" id="{4BADF1B7-CD2E-48E5-9517-57CDC3FF69F7}"/>
              </a:ext>
            </a:extLst>
          </p:cNvPr>
          <p:cNvSpPr/>
          <p:nvPr/>
        </p:nvSpPr>
        <p:spPr>
          <a:xfrm>
            <a:off x="3526033" y="3321749"/>
            <a:ext cx="379219" cy="379219"/>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3" name="Rectangle 32" descr="Document">
            <a:extLst>
              <a:ext uri="{FF2B5EF4-FFF2-40B4-BE49-F238E27FC236}">
                <a16:creationId xmlns:a16="http://schemas.microsoft.com/office/drawing/2014/main" id="{9B57A1D3-9B47-454F-A675-E8975D866112}"/>
              </a:ext>
            </a:extLst>
          </p:cNvPr>
          <p:cNvSpPr/>
          <p:nvPr/>
        </p:nvSpPr>
        <p:spPr>
          <a:xfrm>
            <a:off x="3518888" y="4062350"/>
            <a:ext cx="379219" cy="379219"/>
          </a:xfrm>
          <a:prstGeom prst="rect">
            <a:avLst/>
          </a:prstGeom>
          <a: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9" name="Arrow: Curved Right 18" descr="yellow arrow">
            <a:extLst>
              <a:ext uri="{FF2B5EF4-FFF2-40B4-BE49-F238E27FC236}">
                <a16:creationId xmlns:a16="http://schemas.microsoft.com/office/drawing/2014/main" id="{E8947C77-3EEA-4CD6-9FA5-585B643AC1CA}"/>
              </a:ext>
            </a:extLst>
          </p:cNvPr>
          <p:cNvSpPr/>
          <p:nvPr/>
        </p:nvSpPr>
        <p:spPr>
          <a:xfrm>
            <a:off x="2718148" y="2336005"/>
            <a:ext cx="623548" cy="78594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row: Curved Right 33" descr="yellow arrow">
            <a:extLst>
              <a:ext uri="{FF2B5EF4-FFF2-40B4-BE49-F238E27FC236}">
                <a16:creationId xmlns:a16="http://schemas.microsoft.com/office/drawing/2014/main" id="{0E1343BB-B541-451E-A2C1-2BCC354518EB}"/>
              </a:ext>
            </a:extLst>
          </p:cNvPr>
          <p:cNvSpPr/>
          <p:nvPr/>
        </p:nvSpPr>
        <p:spPr>
          <a:xfrm>
            <a:off x="2887761" y="2619378"/>
            <a:ext cx="463463" cy="97784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E3299926-DC2D-4424-BE7D-BC522F530C3D}"/>
              </a:ext>
            </a:extLst>
          </p:cNvPr>
          <p:cNvSpPr txBox="1"/>
          <p:nvPr/>
        </p:nvSpPr>
        <p:spPr bwMode="auto">
          <a:xfrm>
            <a:off x="378926" y="3368058"/>
            <a:ext cx="2522879" cy="517174"/>
          </a:xfrm>
          <a:prstGeom prst="rect">
            <a:avLst/>
          </a:prstGeom>
          <a:noFill/>
          <a:ln>
            <a:noFill/>
          </a:ln>
        </p:spPr>
        <p:txBody>
          <a:bodyPr wrap="square" lIns="85433" tIns="42726" rIns="85433" bIns="42726" rtlCol="0">
            <a:spAutoFit/>
          </a:bodyPr>
          <a:lstStyle/>
          <a:p>
            <a:pPr algn="ctr" eaLnBrk="1" hangingPunct="1">
              <a:spcBef>
                <a:spcPct val="50000"/>
              </a:spcBef>
            </a:pPr>
            <a:r>
              <a:rPr lang="en-US" dirty="0">
                <a:highlight>
                  <a:srgbClr val="FF0000"/>
                </a:highlight>
              </a:rPr>
              <a:t>100% of scores are needed to set the Discussion Order. </a:t>
            </a:r>
          </a:p>
        </p:txBody>
      </p:sp>
      <p:sp>
        <p:nvSpPr>
          <p:cNvPr id="35" name="TextBox 34">
            <a:extLst>
              <a:ext uri="{FF2B5EF4-FFF2-40B4-BE49-F238E27FC236}">
                <a16:creationId xmlns:a16="http://schemas.microsoft.com/office/drawing/2014/main" id="{1AE4B745-30E9-44D9-90D4-305C3CACB564}"/>
              </a:ext>
            </a:extLst>
          </p:cNvPr>
          <p:cNvSpPr txBox="1"/>
          <p:nvPr/>
        </p:nvSpPr>
        <p:spPr bwMode="auto">
          <a:xfrm>
            <a:off x="0" y="2771954"/>
            <a:ext cx="2738818" cy="517174"/>
          </a:xfrm>
          <a:prstGeom prst="rect">
            <a:avLst/>
          </a:prstGeom>
          <a:noFill/>
          <a:ln>
            <a:noFill/>
          </a:ln>
        </p:spPr>
        <p:txBody>
          <a:bodyPr wrap="square" lIns="85433" tIns="42726" rIns="85433" bIns="42726" rtlCol="0">
            <a:spAutoFit/>
          </a:bodyPr>
          <a:lstStyle/>
          <a:p>
            <a:pPr algn="ctr" eaLnBrk="1" hangingPunct="1">
              <a:spcBef>
                <a:spcPct val="50000"/>
              </a:spcBef>
            </a:pPr>
            <a:r>
              <a:rPr lang="en-US" dirty="0">
                <a:highlight>
                  <a:srgbClr val="FFFF00"/>
                </a:highlight>
              </a:rPr>
              <a:t>Late critiques affect pre-meeting score calibration</a:t>
            </a:r>
          </a:p>
        </p:txBody>
      </p:sp>
      <p:sp>
        <p:nvSpPr>
          <p:cNvPr id="7" name="TextBox 6">
            <a:extLst>
              <a:ext uri="{FF2B5EF4-FFF2-40B4-BE49-F238E27FC236}">
                <a16:creationId xmlns:a16="http://schemas.microsoft.com/office/drawing/2014/main" id="{BBCDD05A-3FBF-4F70-9E16-D3169D2189B2}"/>
              </a:ext>
            </a:extLst>
          </p:cNvPr>
          <p:cNvSpPr txBox="1"/>
          <p:nvPr/>
        </p:nvSpPr>
        <p:spPr bwMode="auto">
          <a:xfrm>
            <a:off x="8070575" y="4791527"/>
            <a:ext cx="735495" cy="240175"/>
          </a:xfrm>
          <a:prstGeom prst="rect">
            <a:avLst/>
          </a:prstGeom>
          <a:noFill/>
          <a:ln>
            <a:noFill/>
          </a:ln>
        </p:spPr>
        <p:txBody>
          <a:bodyPr wrap="square" lIns="85433" tIns="42726" rIns="85433" bIns="42726" rtlCol="0">
            <a:spAutoFit/>
          </a:bodyPr>
          <a:lstStyle/>
          <a:p>
            <a:pPr eaLnBrk="1" hangingPunct="1">
              <a:spcBef>
                <a:spcPct val="50000"/>
              </a:spcBef>
            </a:pPr>
            <a:r>
              <a:rPr lang="en-US" sz="1000" dirty="0">
                <a:solidFill>
                  <a:schemeClr val="bg2">
                    <a:lumMod val="10000"/>
                  </a:schemeClr>
                </a:solidFill>
              </a:rPr>
              <a:t>3/26/2024</a:t>
            </a:r>
          </a:p>
        </p:txBody>
      </p:sp>
    </p:spTree>
    <p:extLst>
      <p:ext uri="{BB962C8B-B14F-4D97-AF65-F5344CB8AC3E}">
        <p14:creationId xmlns:p14="http://schemas.microsoft.com/office/powerpoint/2010/main" val="2537513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27544-7431-420B-884F-FCB89E9CC8A5}"/>
              </a:ext>
            </a:extLst>
          </p:cNvPr>
          <p:cNvSpPr>
            <a:spLocks noGrp="1"/>
          </p:cNvSpPr>
          <p:nvPr>
            <p:ph type="title"/>
          </p:nvPr>
        </p:nvSpPr>
        <p:spPr>
          <a:xfrm>
            <a:off x="0" y="0"/>
            <a:ext cx="9144000" cy="457200"/>
          </a:xfrm>
          <a:solidFill>
            <a:schemeClr val="bg1">
              <a:lumMod val="85000"/>
            </a:schemeClr>
          </a:solidFill>
        </p:spPr>
        <p:txBody>
          <a:bodyPr>
            <a:normAutofit fontScale="90000"/>
          </a:bodyPr>
          <a:lstStyle/>
          <a:p>
            <a:pPr algn="ctr"/>
            <a:r>
              <a:rPr lang="en-US" sz="2500" dirty="0"/>
              <a:t>Review Criteria and Scoring</a:t>
            </a:r>
          </a:p>
        </p:txBody>
      </p:sp>
      <p:sp>
        <p:nvSpPr>
          <p:cNvPr id="3" name="Content Placeholder 2">
            <a:extLst>
              <a:ext uri="{FF2B5EF4-FFF2-40B4-BE49-F238E27FC236}">
                <a16:creationId xmlns:a16="http://schemas.microsoft.com/office/drawing/2014/main" id="{F961D2FF-E9BA-4F24-8018-4CBB202A0B17}"/>
              </a:ext>
            </a:extLst>
          </p:cNvPr>
          <p:cNvSpPr>
            <a:spLocks noGrp="1"/>
          </p:cNvSpPr>
          <p:nvPr>
            <p:ph idx="1"/>
          </p:nvPr>
        </p:nvSpPr>
        <p:spPr>
          <a:xfrm>
            <a:off x="284583" y="628650"/>
            <a:ext cx="8229600" cy="3886200"/>
          </a:xfrm>
        </p:spPr>
        <p:txBody>
          <a:bodyPr>
            <a:normAutofit fontScale="47500" lnSpcReduction="20000"/>
          </a:bodyPr>
          <a:lstStyle/>
          <a:p>
            <a:pPr marL="167640" indent="-167640"/>
            <a:r>
              <a:rPr lang="en-US" sz="2900" b="1" dirty="0"/>
              <a:t>Overall impact </a:t>
            </a:r>
            <a:r>
              <a:rPr lang="en-US" sz="2500" dirty="0"/>
              <a:t>—will it have a sustained and powerful impact in the field?</a:t>
            </a:r>
          </a:p>
          <a:p>
            <a:pPr marL="0" indent="0">
              <a:buNone/>
            </a:pPr>
            <a:endParaRPr lang="en-US" dirty="0"/>
          </a:p>
          <a:p>
            <a:pPr marL="167640" indent="-167640"/>
            <a:r>
              <a:rPr lang="en-US" sz="2900" b="1" dirty="0"/>
              <a:t>Criterion scores:</a:t>
            </a:r>
          </a:p>
          <a:p>
            <a:pPr marL="495300" lvl="1" indent="-285750">
              <a:buFont typeface="Wingdings" panose="05000000000000000000" pitchFamily="2" charset="2"/>
              <a:buChar char="Ø"/>
            </a:pPr>
            <a:r>
              <a:rPr lang="en-US" sz="2500" b="1" i="1" dirty="0"/>
              <a:t>Significance</a:t>
            </a:r>
          </a:p>
          <a:p>
            <a:pPr marL="787864" lvl="2" indent="-285750">
              <a:buFont typeface="Wingdings" panose="05000000000000000000" pitchFamily="2" charset="2"/>
              <a:buChar char="§"/>
            </a:pPr>
            <a:r>
              <a:rPr lang="en-US" sz="2500" dirty="0"/>
              <a:t>How important is the science that is proposed? </a:t>
            </a:r>
          </a:p>
          <a:p>
            <a:pPr marL="787864" lvl="2" indent="-285750">
              <a:buFont typeface="Wingdings" panose="05000000000000000000" pitchFamily="2" charset="2"/>
              <a:buChar char="§"/>
            </a:pPr>
            <a:r>
              <a:rPr lang="en-US" sz="2500" dirty="0"/>
              <a:t>How strong is the empirical foundation?</a:t>
            </a:r>
          </a:p>
          <a:p>
            <a:pPr marL="669754" lvl="2" indent="-167640"/>
            <a:endParaRPr lang="en-US" sz="2200" dirty="0"/>
          </a:p>
          <a:p>
            <a:pPr marL="495300" lvl="1" indent="-285750">
              <a:buFont typeface="Wingdings" panose="05000000000000000000" pitchFamily="2" charset="2"/>
              <a:buChar char="Ø"/>
            </a:pPr>
            <a:r>
              <a:rPr lang="en-US" sz="2500" b="1" i="1" dirty="0"/>
              <a:t>Investigator</a:t>
            </a:r>
          </a:p>
          <a:p>
            <a:pPr marL="787864" lvl="2" indent="-285750">
              <a:buFont typeface="Wingdings" panose="05000000000000000000" pitchFamily="2" charset="2"/>
              <a:buChar char="§"/>
            </a:pPr>
            <a:r>
              <a:rPr lang="en-US" sz="2500" dirty="0"/>
              <a:t>How well suited are the PI and research team to the project? </a:t>
            </a:r>
          </a:p>
          <a:p>
            <a:pPr marL="787864" lvl="2" indent="-285750">
              <a:buFont typeface="Wingdings" panose="05000000000000000000" pitchFamily="2" charset="2"/>
              <a:buChar char="§"/>
            </a:pPr>
            <a:r>
              <a:rPr lang="en-US" sz="2500" dirty="0"/>
              <a:t>Consider their training and accomplishments in the context of their career stage </a:t>
            </a:r>
          </a:p>
          <a:p>
            <a:pPr marL="669754" lvl="2" indent="-167640"/>
            <a:endParaRPr lang="en-US" sz="2200" dirty="0"/>
          </a:p>
          <a:p>
            <a:pPr marL="495300" lvl="1" indent="-285750">
              <a:buFont typeface="Wingdings" panose="05000000000000000000" pitchFamily="2" charset="2"/>
              <a:buChar char="Ø"/>
            </a:pPr>
            <a:r>
              <a:rPr lang="en-US" sz="2500" b="1" i="1" dirty="0"/>
              <a:t>Innovation</a:t>
            </a:r>
          </a:p>
          <a:p>
            <a:pPr marL="787864" lvl="2" indent="-285750">
              <a:buFont typeface="Wingdings" panose="05000000000000000000" pitchFamily="2" charset="2"/>
              <a:buChar char="§"/>
            </a:pPr>
            <a:r>
              <a:rPr lang="en-US" sz="2500" dirty="0"/>
              <a:t>Concepts, methods, populations, design </a:t>
            </a:r>
          </a:p>
          <a:p>
            <a:pPr marL="787864" lvl="2" indent="-285750">
              <a:buFont typeface="Wingdings" panose="05000000000000000000" pitchFamily="2" charset="2"/>
              <a:buChar char="§"/>
            </a:pPr>
            <a:r>
              <a:rPr lang="en-US" sz="2500" dirty="0"/>
              <a:t>Generally desirable, not always required </a:t>
            </a:r>
          </a:p>
          <a:p>
            <a:pPr marL="502114" lvl="2" indent="0">
              <a:buNone/>
            </a:pPr>
            <a:endParaRPr lang="en-US" sz="2200" dirty="0"/>
          </a:p>
          <a:p>
            <a:pPr marL="495300" lvl="1" indent="-285750">
              <a:buFont typeface="Wingdings" panose="05000000000000000000" pitchFamily="2" charset="2"/>
              <a:buChar char="Ø"/>
            </a:pPr>
            <a:r>
              <a:rPr lang="en-US" sz="2500" b="1" i="1" dirty="0"/>
              <a:t>Approach </a:t>
            </a:r>
          </a:p>
          <a:p>
            <a:pPr marL="787864" lvl="2" indent="-285750">
              <a:buFont typeface="Wingdings" panose="05000000000000000000" pitchFamily="2" charset="2"/>
              <a:buChar char="§"/>
            </a:pPr>
            <a:r>
              <a:rPr lang="en-US" sz="2500" dirty="0"/>
              <a:t>How strong are the design and methods.</a:t>
            </a:r>
          </a:p>
          <a:p>
            <a:pPr marL="787864" lvl="2" indent="-285750">
              <a:buFont typeface="Wingdings" panose="05000000000000000000" pitchFamily="2" charset="2"/>
              <a:buChar char="§"/>
            </a:pPr>
            <a:r>
              <a:rPr lang="en-US" sz="2500" dirty="0"/>
              <a:t>Evaluate the rigor and reproducibility of the approach, including sex as a biological variable </a:t>
            </a:r>
          </a:p>
          <a:p>
            <a:pPr marL="669754" lvl="2" indent="-167640"/>
            <a:endParaRPr lang="en-US" sz="2200" dirty="0"/>
          </a:p>
          <a:p>
            <a:pPr marL="495300" lvl="1" indent="-285750">
              <a:buFont typeface="Wingdings" panose="05000000000000000000" pitchFamily="2" charset="2"/>
              <a:buChar char="Ø"/>
            </a:pPr>
            <a:r>
              <a:rPr lang="en-US" sz="2500" b="1" i="1" dirty="0"/>
              <a:t>Environment</a:t>
            </a:r>
          </a:p>
          <a:p>
            <a:pPr marL="787864" lvl="2" indent="-285750">
              <a:buFont typeface="Wingdings" panose="05000000000000000000" pitchFamily="2" charset="2"/>
              <a:buChar char="§"/>
            </a:pPr>
            <a:r>
              <a:rPr lang="en-US" sz="2500" dirty="0"/>
              <a:t>Will the scientific environment in which the work will be done contribute to the probability of success? </a:t>
            </a:r>
          </a:p>
          <a:p>
            <a:pPr marL="0" indent="0">
              <a:buNone/>
            </a:pPr>
            <a:endParaRPr lang="en-US" dirty="0"/>
          </a:p>
        </p:txBody>
      </p:sp>
      <p:sp>
        <p:nvSpPr>
          <p:cNvPr id="4" name="TextBox 3">
            <a:extLst>
              <a:ext uri="{FF2B5EF4-FFF2-40B4-BE49-F238E27FC236}">
                <a16:creationId xmlns:a16="http://schemas.microsoft.com/office/drawing/2014/main" id="{09A9C642-6F45-AF3C-A00F-1740B057E4E3}"/>
              </a:ext>
            </a:extLst>
          </p:cNvPr>
          <p:cNvSpPr txBox="1"/>
          <p:nvPr/>
        </p:nvSpPr>
        <p:spPr bwMode="auto">
          <a:xfrm>
            <a:off x="8063948" y="4797287"/>
            <a:ext cx="735495" cy="240175"/>
          </a:xfrm>
          <a:prstGeom prst="rect">
            <a:avLst/>
          </a:prstGeom>
          <a:noFill/>
          <a:ln>
            <a:noFill/>
          </a:ln>
        </p:spPr>
        <p:txBody>
          <a:bodyPr wrap="square" lIns="85433" tIns="42726" rIns="85433" bIns="42726" rtlCol="0">
            <a:spAutoFit/>
          </a:bodyPr>
          <a:lstStyle/>
          <a:p>
            <a:pPr eaLnBrk="1" hangingPunct="1">
              <a:spcBef>
                <a:spcPct val="50000"/>
              </a:spcBef>
            </a:pPr>
            <a:r>
              <a:rPr lang="en-US" sz="1000" dirty="0">
                <a:solidFill>
                  <a:schemeClr val="bg2">
                    <a:lumMod val="10000"/>
                  </a:schemeClr>
                </a:solidFill>
              </a:rPr>
              <a:t>3/26/2024</a:t>
            </a:r>
          </a:p>
        </p:txBody>
      </p:sp>
    </p:spTree>
    <p:extLst>
      <p:ext uri="{BB962C8B-B14F-4D97-AF65-F5344CB8AC3E}">
        <p14:creationId xmlns:p14="http://schemas.microsoft.com/office/powerpoint/2010/main" val="636128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description of scoring scale">
            <a:extLst>
              <a:ext uri="{FF2B5EF4-FFF2-40B4-BE49-F238E27FC236}">
                <a16:creationId xmlns:a16="http://schemas.microsoft.com/office/drawing/2014/main" id="{9F261A1D-E79C-49BA-8DE1-C4C25F7A026C}"/>
              </a:ext>
            </a:extLst>
          </p:cNvPr>
          <p:cNvPicPr>
            <a:picLocks noChangeAspect="1"/>
          </p:cNvPicPr>
          <p:nvPr/>
        </p:nvPicPr>
        <p:blipFill>
          <a:blip r:embed="rId3"/>
          <a:stretch>
            <a:fillRect/>
          </a:stretch>
        </p:blipFill>
        <p:spPr>
          <a:xfrm>
            <a:off x="0" y="0"/>
            <a:ext cx="9144000" cy="4710720"/>
          </a:xfrm>
          <a:prstGeom prst="rect">
            <a:avLst/>
          </a:prstGeom>
        </p:spPr>
      </p:pic>
      <p:sp>
        <p:nvSpPr>
          <p:cNvPr id="2" name="Title 1">
            <a:extLst>
              <a:ext uri="{FF2B5EF4-FFF2-40B4-BE49-F238E27FC236}">
                <a16:creationId xmlns:a16="http://schemas.microsoft.com/office/drawing/2014/main" id="{94355DA4-4A55-2A5B-E465-948EE551A8C9}"/>
              </a:ext>
            </a:extLst>
          </p:cNvPr>
          <p:cNvSpPr>
            <a:spLocks noGrp="1"/>
          </p:cNvSpPr>
          <p:nvPr>
            <p:ph type="title"/>
          </p:nvPr>
        </p:nvSpPr>
        <p:spPr>
          <a:xfrm>
            <a:off x="457201" y="-871538"/>
            <a:ext cx="3008313" cy="871538"/>
          </a:xfrm>
        </p:spPr>
        <p:txBody>
          <a:bodyPr vert="horz" lIns="91289" tIns="45642" rIns="91289" bIns="45642" rtlCol="0" anchor="b">
            <a:noAutofit/>
          </a:bodyPr>
          <a:lstStyle/>
          <a:p>
            <a:r>
              <a:rPr lang="en-US" dirty="0"/>
              <a:t>Overall Impact</a:t>
            </a:r>
          </a:p>
        </p:txBody>
      </p:sp>
      <p:sp>
        <p:nvSpPr>
          <p:cNvPr id="3" name="TextBox 2">
            <a:extLst>
              <a:ext uri="{FF2B5EF4-FFF2-40B4-BE49-F238E27FC236}">
                <a16:creationId xmlns:a16="http://schemas.microsoft.com/office/drawing/2014/main" id="{62947B35-8654-225C-AA3F-B480793C45BC}"/>
              </a:ext>
            </a:extLst>
          </p:cNvPr>
          <p:cNvSpPr txBox="1"/>
          <p:nvPr/>
        </p:nvSpPr>
        <p:spPr bwMode="auto">
          <a:xfrm>
            <a:off x="8090453" y="4790661"/>
            <a:ext cx="735495" cy="240175"/>
          </a:xfrm>
          <a:prstGeom prst="rect">
            <a:avLst/>
          </a:prstGeom>
          <a:noFill/>
          <a:ln>
            <a:noFill/>
          </a:ln>
        </p:spPr>
        <p:txBody>
          <a:bodyPr wrap="square" lIns="85433" tIns="42726" rIns="85433" bIns="42726" rtlCol="0">
            <a:spAutoFit/>
          </a:bodyPr>
          <a:lstStyle/>
          <a:p>
            <a:pPr eaLnBrk="1" hangingPunct="1">
              <a:spcBef>
                <a:spcPct val="50000"/>
              </a:spcBef>
            </a:pPr>
            <a:r>
              <a:rPr lang="en-US" sz="1000" dirty="0">
                <a:solidFill>
                  <a:schemeClr val="bg2">
                    <a:lumMod val="10000"/>
                  </a:schemeClr>
                </a:solidFill>
              </a:rPr>
              <a:t>3/26/2024</a:t>
            </a:r>
          </a:p>
        </p:txBody>
      </p:sp>
    </p:spTree>
    <p:extLst>
      <p:ext uri="{BB962C8B-B14F-4D97-AF65-F5344CB8AC3E}">
        <p14:creationId xmlns:p14="http://schemas.microsoft.com/office/powerpoint/2010/main" val="4193452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3999" cy="457200"/>
          </a:xfrm>
          <a:solidFill>
            <a:schemeClr val="bg1">
              <a:lumMod val="85000"/>
            </a:schemeClr>
          </a:solidFill>
        </p:spPr>
        <p:txBody>
          <a:bodyPr>
            <a:noAutofit/>
          </a:bodyPr>
          <a:lstStyle/>
          <a:p>
            <a:pPr algn="ctr"/>
            <a:r>
              <a:rPr lang="en-US" altLang="en-US" sz="2500" dirty="0"/>
              <a:t>Scoring Principles</a:t>
            </a:r>
          </a:p>
        </p:txBody>
      </p:sp>
      <p:sp>
        <p:nvSpPr>
          <p:cNvPr id="3" name="TextBox 2">
            <a:extLst>
              <a:ext uri="{FF2B5EF4-FFF2-40B4-BE49-F238E27FC236}">
                <a16:creationId xmlns:a16="http://schemas.microsoft.com/office/drawing/2014/main" id="{5ACD58F6-E3F0-48AE-972A-A8A169262D11}"/>
              </a:ext>
            </a:extLst>
          </p:cNvPr>
          <p:cNvSpPr txBox="1"/>
          <p:nvPr/>
        </p:nvSpPr>
        <p:spPr bwMode="auto">
          <a:xfrm>
            <a:off x="217715" y="933450"/>
            <a:ext cx="4993872" cy="3040941"/>
          </a:xfrm>
          <a:prstGeom prst="rect">
            <a:avLst/>
          </a:prstGeom>
          <a:noFill/>
          <a:ln>
            <a:noFill/>
          </a:ln>
        </p:spPr>
        <p:txBody>
          <a:bodyPr wrap="square" lIns="85433" tIns="42726" rIns="85433" bIns="42726" rtlCol="0">
            <a:spAutoFit/>
          </a:bodyPr>
          <a:lstStyle/>
          <a:p>
            <a:pPr marL="285750" indent="-285750" eaLnBrk="1" hangingPunct="1">
              <a:spcBef>
                <a:spcPct val="50000"/>
              </a:spcBef>
              <a:buFont typeface="Arial" panose="020B0604020202020204" pitchFamily="34" charset="0"/>
              <a:buChar char="•"/>
            </a:pPr>
            <a:r>
              <a:rPr lang="en-US" sz="1600" dirty="0">
                <a:latin typeface="Lato Light" panose="020F0502020204030203" pitchFamily="34" charset="0"/>
                <a:ea typeface="Lato Light" panose="020F0502020204030203" pitchFamily="34" charset="0"/>
                <a:cs typeface="Lato Light" panose="020F0502020204030203" pitchFamily="34" charset="0"/>
              </a:rPr>
              <a:t>Before you read an application, start with a score of 5</a:t>
            </a:r>
          </a:p>
          <a:p>
            <a:pPr marL="285750" indent="-285750" eaLnBrk="1" hangingPunct="1">
              <a:spcBef>
                <a:spcPct val="50000"/>
              </a:spcBef>
              <a:buFont typeface="Arial" panose="020B0604020202020204" pitchFamily="34" charset="0"/>
              <a:buChar char="•"/>
            </a:pPr>
            <a:r>
              <a:rPr lang="en-US" sz="1600" dirty="0">
                <a:latin typeface="Lato Light" panose="020F0502020204030203" pitchFamily="34" charset="0"/>
                <a:ea typeface="Lato Light" panose="020F0502020204030203" pitchFamily="34" charset="0"/>
                <a:cs typeface="Lato Light" panose="020F0502020204030203" pitchFamily="34" charset="0"/>
              </a:rPr>
              <a:t>Use the NIH criteria</a:t>
            </a:r>
          </a:p>
          <a:p>
            <a:pPr marL="285750" indent="-285750" eaLnBrk="1" hangingPunct="1">
              <a:spcBef>
                <a:spcPct val="50000"/>
              </a:spcBef>
              <a:buFont typeface="Arial" panose="020B0604020202020204" pitchFamily="34" charset="0"/>
              <a:buChar char="•"/>
            </a:pPr>
            <a:r>
              <a:rPr lang="en-US" sz="1600" dirty="0">
                <a:latin typeface="Lato Light" panose="020F0502020204030203" pitchFamily="34" charset="0"/>
                <a:ea typeface="Lato Light" panose="020F0502020204030203" pitchFamily="34" charset="0"/>
                <a:cs typeface="Lato Light" panose="020F0502020204030203" pitchFamily="34" charset="0"/>
              </a:rPr>
              <a:t>Weigh the strengths and weaknesses and decide whether to upgrade or downgrade</a:t>
            </a:r>
          </a:p>
          <a:p>
            <a:pPr marL="285750" indent="-285750" eaLnBrk="1" hangingPunct="1">
              <a:spcBef>
                <a:spcPct val="50000"/>
              </a:spcBef>
              <a:buFont typeface="Arial" panose="020B0604020202020204" pitchFamily="34" charset="0"/>
              <a:buChar char="•"/>
            </a:pPr>
            <a:r>
              <a:rPr lang="en-US" sz="1600" dirty="0">
                <a:latin typeface="Lato Light" panose="020F0502020204030203" pitchFamily="34" charset="0"/>
                <a:ea typeface="Lato Light" panose="020F0502020204030203" pitchFamily="34" charset="0"/>
                <a:cs typeface="Lato Light" panose="020F0502020204030203" pitchFamily="34" charset="0"/>
              </a:rPr>
              <a:t>Always judge the significance—Is it important?</a:t>
            </a:r>
          </a:p>
          <a:p>
            <a:pPr marL="285750" indent="-285750" eaLnBrk="1" hangingPunct="1">
              <a:spcBef>
                <a:spcPct val="50000"/>
              </a:spcBef>
              <a:buFont typeface="Arial" panose="020B0604020202020204" pitchFamily="34" charset="0"/>
              <a:buChar char="•"/>
            </a:pPr>
            <a:r>
              <a:rPr lang="en-US" sz="1600" dirty="0">
                <a:latin typeface="Lato Light" panose="020F0502020204030203" pitchFamily="34" charset="0"/>
                <a:ea typeface="Lato Light" panose="020F0502020204030203" pitchFamily="34" charset="0"/>
                <a:cs typeface="Lato Light" panose="020F0502020204030203" pitchFamily="34" charset="0"/>
              </a:rPr>
              <a:t>Don’t dwell on minutia </a:t>
            </a:r>
          </a:p>
          <a:p>
            <a:pPr marL="285750" indent="-285750" eaLnBrk="1" hangingPunct="1">
              <a:spcBef>
                <a:spcPct val="50000"/>
              </a:spcBef>
              <a:buFont typeface="Arial" panose="020B0604020202020204" pitchFamily="34" charset="0"/>
              <a:buChar char="•"/>
            </a:pPr>
            <a:r>
              <a:rPr lang="en-US" sz="1600" dirty="0">
                <a:latin typeface="Lato Light" panose="020F0502020204030203" pitchFamily="34" charset="0"/>
                <a:ea typeface="Lato Light" panose="020F0502020204030203" pitchFamily="34" charset="0"/>
                <a:cs typeface="Lato Light" panose="020F0502020204030203" pitchFamily="34" charset="0"/>
              </a:rPr>
              <a:t>Is it feasible, is it rigorous?</a:t>
            </a:r>
          </a:p>
          <a:p>
            <a:pPr marL="285750" indent="-285750" eaLnBrk="1" hangingPunct="1">
              <a:spcBef>
                <a:spcPct val="50000"/>
              </a:spcBef>
              <a:buFont typeface="Arial" panose="020B0604020202020204" pitchFamily="34" charset="0"/>
              <a:buChar char="•"/>
            </a:pPr>
            <a:r>
              <a:rPr lang="en-US" sz="1600" dirty="0">
                <a:latin typeface="Lato Light" panose="020F0502020204030203" pitchFamily="34" charset="0"/>
                <a:ea typeface="Lato Light" panose="020F0502020204030203" pitchFamily="34" charset="0"/>
                <a:cs typeface="Lato Light" panose="020F0502020204030203" pitchFamily="34" charset="0"/>
              </a:rPr>
              <a:t>How will this have a sustained and powerful effect?</a:t>
            </a:r>
          </a:p>
        </p:txBody>
      </p:sp>
      <p:sp>
        <p:nvSpPr>
          <p:cNvPr id="7" name="Rectangle 6">
            <a:extLst>
              <a:ext uri="{FF2B5EF4-FFF2-40B4-BE49-F238E27FC236}">
                <a16:creationId xmlns:a16="http://schemas.microsoft.com/office/drawing/2014/main" id="{33B27B4B-B290-473A-BCC1-64D2B38ED2BE}"/>
              </a:ext>
            </a:extLst>
          </p:cNvPr>
          <p:cNvSpPr/>
          <p:nvPr/>
        </p:nvSpPr>
        <p:spPr>
          <a:xfrm>
            <a:off x="6955733" y="3341536"/>
            <a:ext cx="569387"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5</a:t>
            </a:r>
          </a:p>
        </p:txBody>
      </p:sp>
      <p:pic>
        <p:nvPicPr>
          <p:cNvPr id="11" name="Picture 10" descr="image of scales">
            <a:extLst>
              <a:ext uri="{FF2B5EF4-FFF2-40B4-BE49-F238E27FC236}">
                <a16:creationId xmlns:a16="http://schemas.microsoft.com/office/drawing/2014/main" id="{5C9751A6-A2D7-45B8-ACC8-0B401AF09D4C}"/>
              </a:ext>
            </a:extLst>
          </p:cNvPr>
          <p:cNvPicPr>
            <a:picLocks noChangeAspect="1"/>
          </p:cNvPicPr>
          <p:nvPr/>
        </p:nvPicPr>
        <p:blipFill>
          <a:blip r:embed="rId3"/>
          <a:stretch>
            <a:fillRect/>
          </a:stretch>
        </p:blipFill>
        <p:spPr>
          <a:xfrm>
            <a:off x="5984295" y="1430097"/>
            <a:ext cx="2601687" cy="1951265"/>
          </a:xfrm>
          <a:prstGeom prst="rect">
            <a:avLst/>
          </a:prstGeom>
        </p:spPr>
      </p:pic>
      <p:sp>
        <p:nvSpPr>
          <p:cNvPr id="12" name="Rectangle 11">
            <a:extLst>
              <a:ext uri="{FF2B5EF4-FFF2-40B4-BE49-F238E27FC236}">
                <a16:creationId xmlns:a16="http://schemas.microsoft.com/office/drawing/2014/main" id="{A45C2B84-70AD-44BB-8636-3E814EC2E2EB}"/>
              </a:ext>
            </a:extLst>
          </p:cNvPr>
          <p:cNvSpPr/>
          <p:nvPr/>
        </p:nvSpPr>
        <p:spPr>
          <a:xfrm>
            <a:off x="5592026" y="967013"/>
            <a:ext cx="1648400" cy="400110"/>
          </a:xfrm>
          <a:prstGeom prst="rect">
            <a:avLst/>
          </a:prstGeom>
          <a:noFill/>
        </p:spPr>
        <p:txBody>
          <a:bodyPr wrap="none" lIns="91440" tIns="45720" rIns="91440" bIns="45720">
            <a:spAutoFit/>
          </a:bodyPr>
          <a:lstStyle/>
          <a:p>
            <a:pPr algn="ctr"/>
            <a:r>
              <a:rPr lang="en-US" sz="2000" b="0" cap="none" spc="0" dirty="0">
                <a:ln w="0"/>
                <a:solidFill>
                  <a:srgbClr val="FF0000"/>
                </a:solidFill>
                <a:effectLst>
                  <a:reflection blurRad="6350" stA="53000" endA="300" endPos="35500" dir="5400000" sy="-90000" algn="bl" rotWithShape="0"/>
                </a:effectLst>
              </a:rPr>
              <a:t>Weaknesses</a:t>
            </a:r>
          </a:p>
        </p:txBody>
      </p:sp>
      <p:sp>
        <p:nvSpPr>
          <p:cNvPr id="15" name="Rectangle 14">
            <a:extLst>
              <a:ext uri="{FF2B5EF4-FFF2-40B4-BE49-F238E27FC236}">
                <a16:creationId xmlns:a16="http://schemas.microsoft.com/office/drawing/2014/main" id="{51A4572D-9DB7-428D-B127-46447148C3AD}"/>
              </a:ext>
            </a:extLst>
          </p:cNvPr>
          <p:cNvSpPr/>
          <p:nvPr/>
        </p:nvSpPr>
        <p:spPr>
          <a:xfrm>
            <a:off x="7240426" y="967013"/>
            <a:ext cx="1281120"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none" lIns="91440" tIns="45720" rIns="91440" bIns="45720">
            <a:spAutoFit/>
          </a:bodyPr>
          <a:lstStyle/>
          <a:p>
            <a:pPr algn="ctr"/>
            <a:r>
              <a:rPr lang="en-US" sz="2000" b="0" cap="none" spc="0" dirty="0">
                <a:ln w="0"/>
                <a:solidFill>
                  <a:schemeClr val="accent4">
                    <a:lumMod val="75000"/>
                  </a:schemeClr>
                </a:solidFill>
                <a:effectLst>
                  <a:reflection blurRad="6350" stA="53000" endA="300" endPos="35500" dir="5400000" sy="-90000" algn="bl" rotWithShape="0"/>
                </a:effectLst>
              </a:rPr>
              <a:t>Strengths</a:t>
            </a:r>
          </a:p>
        </p:txBody>
      </p:sp>
      <p:sp>
        <p:nvSpPr>
          <p:cNvPr id="2" name="TextBox 1">
            <a:extLst>
              <a:ext uri="{FF2B5EF4-FFF2-40B4-BE49-F238E27FC236}">
                <a16:creationId xmlns:a16="http://schemas.microsoft.com/office/drawing/2014/main" id="{1F89E6E9-1AF7-9877-BD97-9BCCB365ABFB}"/>
              </a:ext>
            </a:extLst>
          </p:cNvPr>
          <p:cNvSpPr txBox="1"/>
          <p:nvPr/>
        </p:nvSpPr>
        <p:spPr bwMode="auto">
          <a:xfrm>
            <a:off x="8077201" y="4803913"/>
            <a:ext cx="735495" cy="240175"/>
          </a:xfrm>
          <a:prstGeom prst="rect">
            <a:avLst/>
          </a:prstGeom>
          <a:noFill/>
          <a:ln>
            <a:noFill/>
          </a:ln>
        </p:spPr>
        <p:txBody>
          <a:bodyPr wrap="square" lIns="85433" tIns="42726" rIns="85433" bIns="42726" rtlCol="0">
            <a:spAutoFit/>
          </a:bodyPr>
          <a:lstStyle/>
          <a:p>
            <a:pPr eaLnBrk="1" hangingPunct="1">
              <a:spcBef>
                <a:spcPct val="50000"/>
              </a:spcBef>
            </a:pPr>
            <a:r>
              <a:rPr lang="en-US" sz="1000" dirty="0">
                <a:solidFill>
                  <a:schemeClr val="bg2">
                    <a:lumMod val="10000"/>
                  </a:schemeClr>
                </a:solidFill>
              </a:rPr>
              <a:t>3/26/2024</a:t>
            </a:r>
          </a:p>
        </p:txBody>
      </p:sp>
    </p:spTree>
    <p:extLst>
      <p:ext uri="{BB962C8B-B14F-4D97-AF65-F5344CB8AC3E}">
        <p14:creationId xmlns:p14="http://schemas.microsoft.com/office/powerpoint/2010/main" val="184422387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descr="box with a person doing a thumbs down ">
            <a:extLst>
              <a:ext uri="{FF2B5EF4-FFF2-40B4-BE49-F238E27FC236}">
                <a16:creationId xmlns:a16="http://schemas.microsoft.com/office/drawing/2014/main" id="{51860017-0EB6-43F3-B550-3018D0A542FE}"/>
              </a:ext>
            </a:extLst>
          </p:cNvPr>
          <p:cNvSpPr/>
          <p:nvPr/>
        </p:nvSpPr>
        <p:spPr>
          <a:xfrm>
            <a:off x="4663883" y="693575"/>
            <a:ext cx="4187388" cy="802432"/>
          </a:xfrm>
          <a:prstGeom prst="rect">
            <a:avLst/>
          </a:prstGeom>
          <a:solidFill>
            <a:srgbClr val="FFF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box with a person doing a thumbs up">
            <a:extLst>
              <a:ext uri="{FF2B5EF4-FFF2-40B4-BE49-F238E27FC236}">
                <a16:creationId xmlns:a16="http://schemas.microsoft.com/office/drawing/2014/main" id="{260A187E-9DC9-467E-A960-B79F37C6EF1A}"/>
              </a:ext>
            </a:extLst>
          </p:cNvPr>
          <p:cNvSpPr/>
          <p:nvPr/>
        </p:nvSpPr>
        <p:spPr>
          <a:xfrm>
            <a:off x="292165" y="690465"/>
            <a:ext cx="4187388" cy="802432"/>
          </a:xfrm>
          <a:prstGeom prst="rect">
            <a:avLst/>
          </a:prstGeom>
          <a:solidFill>
            <a:srgbClr val="FFF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FC2E18-DC3B-4391-B6F0-F5F4B3A233EB}"/>
              </a:ext>
            </a:extLst>
          </p:cNvPr>
          <p:cNvSpPr>
            <a:spLocks noGrp="1"/>
          </p:cNvSpPr>
          <p:nvPr>
            <p:ph type="title"/>
          </p:nvPr>
        </p:nvSpPr>
        <p:spPr>
          <a:xfrm>
            <a:off x="1" y="0"/>
            <a:ext cx="9143999" cy="457200"/>
          </a:xfrm>
          <a:solidFill>
            <a:schemeClr val="bg1">
              <a:lumMod val="85000"/>
            </a:schemeClr>
          </a:solidFill>
        </p:spPr>
        <p:txBody>
          <a:bodyPr>
            <a:normAutofit fontScale="90000"/>
          </a:bodyPr>
          <a:lstStyle/>
          <a:p>
            <a:pPr algn="ctr"/>
            <a:r>
              <a:rPr lang="en-US" sz="2500" dirty="0"/>
              <a:t>Scoring Practices</a:t>
            </a:r>
          </a:p>
        </p:txBody>
      </p:sp>
      <p:sp>
        <p:nvSpPr>
          <p:cNvPr id="3" name="Content Placeholder 2">
            <a:extLst>
              <a:ext uri="{FF2B5EF4-FFF2-40B4-BE49-F238E27FC236}">
                <a16:creationId xmlns:a16="http://schemas.microsoft.com/office/drawing/2014/main" id="{5932E22F-6C71-4223-B949-B9EBC72F07CB}"/>
              </a:ext>
            </a:extLst>
          </p:cNvPr>
          <p:cNvSpPr>
            <a:spLocks noGrp="1"/>
          </p:cNvSpPr>
          <p:nvPr>
            <p:ph idx="1"/>
          </p:nvPr>
        </p:nvSpPr>
        <p:spPr>
          <a:xfrm>
            <a:off x="292165" y="1492898"/>
            <a:ext cx="4187952" cy="3151840"/>
          </a:xfrm>
          <a:solidFill>
            <a:schemeClr val="accent4">
              <a:lumMod val="20000"/>
              <a:lumOff val="80000"/>
            </a:schemeClr>
          </a:solidFill>
        </p:spPr>
        <p:txBody>
          <a:bodyPr>
            <a:noAutofit/>
          </a:bodyPr>
          <a:lstStyle/>
          <a:p>
            <a:pPr>
              <a:spcBef>
                <a:spcPts val="0"/>
              </a:spcBef>
              <a:spcAft>
                <a:spcPts val="1200"/>
              </a:spcAft>
            </a:pPr>
            <a:r>
              <a:rPr lang="en-US" sz="1800" dirty="0"/>
              <a:t>Before you read an application, start with a 5. A 5 is a good, medium impact application</a:t>
            </a:r>
          </a:p>
          <a:p>
            <a:pPr>
              <a:spcBef>
                <a:spcPts val="0"/>
              </a:spcBef>
              <a:spcAft>
                <a:spcPts val="1200"/>
              </a:spcAft>
            </a:pPr>
            <a:r>
              <a:rPr lang="en-US" sz="1800" dirty="0"/>
              <a:t>Use the FULL range of scores (1-9) to differentiate between high, medium and low impact applications </a:t>
            </a:r>
          </a:p>
          <a:p>
            <a:pPr>
              <a:spcBef>
                <a:spcPts val="0"/>
              </a:spcBef>
              <a:spcAft>
                <a:spcPts val="1200"/>
              </a:spcAft>
            </a:pPr>
            <a:r>
              <a:rPr lang="en-US" sz="1800" dirty="0"/>
              <a:t>Clearly articulate the significance of the project and the contribution to the field</a:t>
            </a:r>
          </a:p>
        </p:txBody>
      </p:sp>
      <p:sp>
        <p:nvSpPr>
          <p:cNvPr id="4" name="Content Placeholder 2">
            <a:extLst>
              <a:ext uri="{FF2B5EF4-FFF2-40B4-BE49-F238E27FC236}">
                <a16:creationId xmlns:a16="http://schemas.microsoft.com/office/drawing/2014/main" id="{B0608693-7097-4C67-ABFC-0948D71CF723}"/>
              </a:ext>
            </a:extLst>
          </p:cNvPr>
          <p:cNvSpPr txBox="1">
            <a:spLocks/>
          </p:cNvSpPr>
          <p:nvPr/>
        </p:nvSpPr>
        <p:spPr>
          <a:xfrm>
            <a:off x="4664447" y="1492898"/>
            <a:ext cx="4187388" cy="3151840"/>
          </a:xfrm>
          <a:prstGeom prst="rect">
            <a:avLst/>
          </a:prstGeom>
          <a:solidFill>
            <a:schemeClr val="accent6">
              <a:lumMod val="20000"/>
              <a:lumOff val="80000"/>
            </a:schemeClr>
          </a:solidFill>
        </p:spPr>
        <p:txBody>
          <a:bodyPr vert="horz" lIns="91289" tIns="45642" rIns="91289" bIns="45642" rtlCol="0">
            <a:normAutofit fontScale="92500" lnSpcReduction="20000"/>
          </a:bodyPr>
          <a:lstStyle>
            <a:lvl1pPr marL="342325" indent="-342325" algn="l" defTabSz="912872" rtl="0" eaLnBrk="1" latinLnBrk="0" hangingPunct="1">
              <a:spcBef>
                <a:spcPct val="20000"/>
              </a:spcBef>
              <a:buClr>
                <a:srgbClr val="719500"/>
              </a:buClr>
              <a:buFont typeface="Arial" pitchFamily="34" charset="0"/>
              <a:buChar char="•"/>
              <a:defRPr sz="2000" kern="1200">
                <a:solidFill>
                  <a:schemeClr val="tx1">
                    <a:lumMod val="95000"/>
                    <a:lumOff val="5000"/>
                  </a:schemeClr>
                </a:solidFill>
                <a:latin typeface="Lato Light" pitchFamily="34" charset="0"/>
                <a:ea typeface="Lato Light" pitchFamily="34" charset="0"/>
                <a:cs typeface="Lato Light" pitchFamily="34" charset="0"/>
              </a:defRPr>
            </a:lvl1pPr>
            <a:lvl2pPr marL="342325" indent="291612" algn="l" defTabSz="912872" rtl="0" eaLnBrk="1" latinLnBrk="0" hangingPunct="1">
              <a:spcBef>
                <a:spcPct val="20000"/>
              </a:spcBef>
              <a:buFont typeface="Arial" pitchFamily="34" charset="0"/>
              <a:buChar char="–"/>
              <a:defRPr sz="1600" kern="1200">
                <a:solidFill>
                  <a:schemeClr val="tx1">
                    <a:lumMod val="95000"/>
                    <a:lumOff val="5000"/>
                  </a:schemeClr>
                </a:solidFill>
                <a:latin typeface="Lato Light" pitchFamily="34" charset="0"/>
                <a:ea typeface="Lato Light" pitchFamily="34" charset="0"/>
                <a:cs typeface="Lato Light" pitchFamily="34" charset="0"/>
              </a:defRPr>
            </a:lvl2pPr>
            <a:lvl3pPr marL="749169" indent="-342840" algn="l" defTabSz="912872" rtl="0" eaLnBrk="1" latinLnBrk="0" hangingPunct="1">
              <a:spcBef>
                <a:spcPct val="20000"/>
              </a:spcBef>
              <a:buFont typeface="Arial" pitchFamily="34" charset="0"/>
              <a:buChar char="−"/>
              <a:tabLst>
                <a:tab pos="976265" algn="l"/>
              </a:tabLst>
              <a:defRPr sz="1400" kern="1200">
                <a:solidFill>
                  <a:schemeClr val="tx1">
                    <a:lumMod val="95000"/>
                    <a:lumOff val="5000"/>
                  </a:schemeClr>
                </a:solidFill>
                <a:latin typeface="Lato Light" pitchFamily="34" charset="0"/>
                <a:ea typeface="Lato Light" pitchFamily="34" charset="0"/>
                <a:cs typeface="Lato Light" pitchFamily="34" charset="0"/>
              </a:defRPr>
            </a:lvl3pPr>
            <a:lvl4pPr marL="1092009" indent="-292049" algn="l" defTabSz="912872" rtl="0" eaLnBrk="1" latinLnBrk="0" hangingPunct="1">
              <a:spcBef>
                <a:spcPct val="20000"/>
              </a:spcBef>
              <a:buFont typeface="Arial" pitchFamily="34" charset="0"/>
              <a:buChar char="•"/>
              <a:defRPr sz="1200" kern="1200">
                <a:solidFill>
                  <a:schemeClr val="tx1">
                    <a:lumMod val="95000"/>
                    <a:lumOff val="5000"/>
                  </a:schemeClr>
                </a:solidFill>
                <a:latin typeface="Lato Light" pitchFamily="34" charset="0"/>
                <a:ea typeface="Lato Light" pitchFamily="34" charset="0"/>
                <a:cs typeface="Lato Light" pitchFamily="34" charset="0"/>
              </a:defRPr>
            </a:lvl4pPr>
            <a:lvl5pPr marL="1485640" indent="-342840" algn="l" defTabSz="912872" rtl="0" eaLnBrk="1" latinLnBrk="0" hangingPunct="1">
              <a:spcBef>
                <a:spcPct val="20000"/>
              </a:spcBef>
              <a:buFont typeface="Arial" pitchFamily="34" charset="0"/>
              <a:buChar char="»"/>
              <a:defRPr sz="1000" kern="1200">
                <a:solidFill>
                  <a:schemeClr val="tx1">
                    <a:lumMod val="95000"/>
                    <a:lumOff val="5000"/>
                  </a:schemeClr>
                </a:solidFill>
                <a:latin typeface="Lato Light" pitchFamily="34" charset="0"/>
                <a:ea typeface="Lato Light" pitchFamily="34" charset="0"/>
                <a:cs typeface="Lato Light" pitchFamily="34" charset="0"/>
              </a:defRPr>
            </a:lvl5pPr>
            <a:lvl6pPr marL="2510390" indent="-228208" algn="l" defTabSz="9128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827" indent="-228208" algn="l" defTabSz="9128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262" indent="-228208" algn="l" defTabSz="9128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697" indent="-228208" algn="l" defTabSz="91287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9863" indent="-169863">
              <a:spcBef>
                <a:spcPts val="0"/>
              </a:spcBef>
              <a:spcAft>
                <a:spcPts val="1200"/>
              </a:spcAft>
            </a:pPr>
            <a:r>
              <a:rPr lang="en-US" sz="1900" dirty="0"/>
              <a:t>Do not consider funding/pay lines</a:t>
            </a:r>
          </a:p>
          <a:p>
            <a:pPr marL="169863" indent="-169863">
              <a:spcBef>
                <a:spcPts val="0"/>
              </a:spcBef>
              <a:spcAft>
                <a:spcPts val="1200"/>
              </a:spcAft>
            </a:pPr>
            <a:r>
              <a:rPr lang="en-US" sz="1900" dirty="0"/>
              <a:t>Do not score to “encourage” applicants</a:t>
            </a:r>
          </a:p>
          <a:p>
            <a:pPr marL="168275" indent="-168275">
              <a:spcBef>
                <a:spcPts val="0"/>
              </a:spcBef>
              <a:spcAft>
                <a:spcPts val="1200"/>
              </a:spcAft>
            </a:pPr>
            <a:r>
              <a:rPr lang="en-US" sz="1900" dirty="0"/>
              <a:t>Do not take into account outside  information (hyperlinks directing you to information outside what’s written in the project)</a:t>
            </a:r>
          </a:p>
          <a:p>
            <a:pPr marL="167640" indent="-167640">
              <a:spcBef>
                <a:spcPts val="0"/>
              </a:spcBef>
              <a:spcAft>
                <a:spcPts val="1200"/>
              </a:spcAft>
            </a:pPr>
            <a:r>
              <a:rPr lang="en-US" sz="1900" dirty="0">
                <a:ea typeface="+mn-lt"/>
                <a:cs typeface="+mn-lt"/>
              </a:rPr>
              <a:t>The score for a resubmitted (A1) application should not be based on the score of the initial application</a:t>
            </a:r>
          </a:p>
          <a:p>
            <a:pPr marL="167640" indent="-167640"/>
            <a:endParaRPr lang="en-US" sz="1900" dirty="0">
              <a:ea typeface="+mn-lt"/>
              <a:cs typeface="+mn-lt"/>
            </a:endParaRPr>
          </a:p>
          <a:p>
            <a:endParaRPr lang="en-US" sz="1900" dirty="0"/>
          </a:p>
        </p:txBody>
      </p:sp>
      <p:pic>
        <p:nvPicPr>
          <p:cNvPr id="6" name="Picture 5" descr="image with thumbs up ">
            <a:extLst>
              <a:ext uri="{FF2B5EF4-FFF2-40B4-BE49-F238E27FC236}">
                <a16:creationId xmlns:a16="http://schemas.microsoft.com/office/drawing/2014/main" id="{A6EAFD20-6F1C-4831-B1EE-B2B801296B4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121" t="13808" r="46769" b="23318"/>
          <a:stretch/>
        </p:blipFill>
        <p:spPr>
          <a:xfrm>
            <a:off x="2068464" y="599874"/>
            <a:ext cx="728100" cy="893023"/>
          </a:xfrm>
          <a:prstGeom prst="rect">
            <a:avLst/>
          </a:prstGeom>
        </p:spPr>
      </p:pic>
      <p:pic>
        <p:nvPicPr>
          <p:cNvPr id="8" name="Picture 7" descr="thumbs down image">
            <a:extLst>
              <a:ext uri="{FF2B5EF4-FFF2-40B4-BE49-F238E27FC236}">
                <a16:creationId xmlns:a16="http://schemas.microsoft.com/office/drawing/2014/main" id="{B7960CB5-72E8-417D-A4CA-6E4C4997EA3A}"/>
              </a:ext>
            </a:extLst>
          </p:cNvPr>
          <p:cNvPicPr>
            <a:picLocks noChangeAspect="1"/>
          </p:cNvPicPr>
          <p:nvPr/>
        </p:nvPicPr>
        <p:blipFill rotWithShape="1">
          <a:blip r:embed="rId5"/>
          <a:srcRect l="47518" r="3974"/>
          <a:stretch/>
        </p:blipFill>
        <p:spPr>
          <a:xfrm>
            <a:off x="6242164" y="599874"/>
            <a:ext cx="874650" cy="893023"/>
          </a:xfrm>
          <a:prstGeom prst="rect">
            <a:avLst/>
          </a:prstGeom>
        </p:spPr>
      </p:pic>
      <p:sp>
        <p:nvSpPr>
          <p:cNvPr id="7" name="TextBox 6">
            <a:extLst>
              <a:ext uri="{FF2B5EF4-FFF2-40B4-BE49-F238E27FC236}">
                <a16:creationId xmlns:a16="http://schemas.microsoft.com/office/drawing/2014/main" id="{41BA4AF8-F457-4FFA-9C44-8C4AC96F9B15}"/>
              </a:ext>
            </a:extLst>
          </p:cNvPr>
          <p:cNvSpPr txBox="1"/>
          <p:nvPr/>
        </p:nvSpPr>
        <p:spPr bwMode="auto">
          <a:xfrm>
            <a:off x="8063949" y="4790661"/>
            <a:ext cx="735495" cy="240175"/>
          </a:xfrm>
          <a:prstGeom prst="rect">
            <a:avLst/>
          </a:prstGeom>
          <a:noFill/>
          <a:ln>
            <a:noFill/>
          </a:ln>
        </p:spPr>
        <p:txBody>
          <a:bodyPr wrap="square" lIns="85433" tIns="42726" rIns="85433" bIns="42726" rtlCol="0">
            <a:spAutoFit/>
          </a:bodyPr>
          <a:lstStyle/>
          <a:p>
            <a:pPr eaLnBrk="1" hangingPunct="1">
              <a:spcBef>
                <a:spcPct val="50000"/>
              </a:spcBef>
            </a:pPr>
            <a:r>
              <a:rPr lang="en-US" sz="1000" dirty="0">
                <a:solidFill>
                  <a:schemeClr val="bg2">
                    <a:lumMod val="10000"/>
                  </a:schemeClr>
                </a:solidFill>
              </a:rPr>
              <a:t>3/26/2024</a:t>
            </a:r>
          </a:p>
        </p:txBody>
      </p:sp>
    </p:spTree>
    <p:extLst>
      <p:ext uri="{BB962C8B-B14F-4D97-AF65-F5344CB8AC3E}">
        <p14:creationId xmlns:p14="http://schemas.microsoft.com/office/powerpoint/2010/main" val="2453171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2D28-4F25-4973-9E61-5FA853AA8647}"/>
              </a:ext>
            </a:extLst>
          </p:cNvPr>
          <p:cNvSpPr>
            <a:spLocks noGrp="1"/>
          </p:cNvSpPr>
          <p:nvPr>
            <p:ph type="title"/>
          </p:nvPr>
        </p:nvSpPr>
        <p:spPr>
          <a:xfrm>
            <a:off x="-2332" y="0"/>
            <a:ext cx="9144000" cy="457200"/>
          </a:xfrm>
          <a:solidFill>
            <a:schemeClr val="bg1">
              <a:lumMod val="85000"/>
            </a:schemeClr>
          </a:solidFill>
        </p:spPr>
        <p:txBody>
          <a:bodyPr>
            <a:normAutofit fontScale="90000"/>
          </a:bodyPr>
          <a:lstStyle/>
          <a:p>
            <a:pPr algn="ctr"/>
            <a:r>
              <a:rPr lang="en-US" dirty="0"/>
              <a:t>Other Review Criteria</a:t>
            </a:r>
          </a:p>
        </p:txBody>
      </p:sp>
      <p:sp>
        <p:nvSpPr>
          <p:cNvPr id="3" name="Content Placeholder 2">
            <a:extLst>
              <a:ext uri="{FF2B5EF4-FFF2-40B4-BE49-F238E27FC236}">
                <a16:creationId xmlns:a16="http://schemas.microsoft.com/office/drawing/2014/main" id="{D5FAC9D1-8509-4695-8EA3-4E728185DA4B}"/>
              </a:ext>
            </a:extLst>
          </p:cNvPr>
          <p:cNvSpPr>
            <a:spLocks noGrp="1"/>
          </p:cNvSpPr>
          <p:nvPr>
            <p:ph idx="1"/>
          </p:nvPr>
        </p:nvSpPr>
        <p:spPr>
          <a:xfrm>
            <a:off x="454868" y="543720"/>
            <a:ext cx="8229600" cy="4116297"/>
          </a:xfrm>
        </p:spPr>
        <p:txBody>
          <a:bodyPr>
            <a:normAutofit fontScale="92500" lnSpcReduction="10000"/>
          </a:bodyPr>
          <a:lstStyle/>
          <a:p>
            <a:r>
              <a:rPr lang="en-US" b="1" dirty="0"/>
              <a:t>Additional scorable </a:t>
            </a:r>
          </a:p>
          <a:p>
            <a:pPr lvl="1">
              <a:buFont typeface="Wingdings" panose="05000000000000000000" pitchFamily="2" charset="2"/>
              <a:buChar char="Ø"/>
            </a:pPr>
            <a:r>
              <a:rPr lang="en-US" dirty="0"/>
              <a:t>Human subjects </a:t>
            </a:r>
          </a:p>
          <a:p>
            <a:pPr lvl="1">
              <a:buFont typeface="Wingdings" panose="05000000000000000000" pitchFamily="2" charset="2"/>
              <a:buChar char="Ø"/>
            </a:pPr>
            <a:r>
              <a:rPr lang="en-US" dirty="0"/>
              <a:t>Vertebrate animals</a:t>
            </a:r>
          </a:p>
          <a:p>
            <a:pPr lvl="1">
              <a:buFont typeface="Wingdings" panose="05000000000000000000" pitchFamily="2" charset="2"/>
              <a:buChar char="Ø"/>
            </a:pPr>
            <a:r>
              <a:rPr lang="en-US" dirty="0"/>
              <a:t>Biohazards</a:t>
            </a:r>
          </a:p>
          <a:p>
            <a:pPr lvl="1">
              <a:buFont typeface="Wingdings" panose="05000000000000000000" pitchFamily="2" charset="2"/>
              <a:buChar char="Ø"/>
            </a:pPr>
            <a:r>
              <a:rPr lang="en-US" dirty="0"/>
              <a:t>Inclusions</a:t>
            </a:r>
          </a:p>
          <a:p>
            <a:pPr lvl="3"/>
            <a:r>
              <a:rPr lang="en-US" dirty="0"/>
              <a:t>Sex/gender</a:t>
            </a:r>
          </a:p>
          <a:p>
            <a:pPr lvl="3"/>
            <a:r>
              <a:rPr lang="en-US" dirty="0"/>
              <a:t>Minorities</a:t>
            </a:r>
          </a:p>
          <a:p>
            <a:pPr lvl="3"/>
            <a:r>
              <a:rPr lang="en-US" dirty="0"/>
              <a:t>Age across the lifespan</a:t>
            </a:r>
          </a:p>
          <a:p>
            <a:pPr lvl="1" indent="0">
              <a:buNone/>
            </a:pPr>
            <a:endParaRPr lang="en-US" dirty="0"/>
          </a:p>
          <a:p>
            <a:r>
              <a:rPr lang="en-US" b="1" dirty="0"/>
              <a:t>Non-scorable criteria (bring it up after scoring of an application and provide  written critique when applicable)</a:t>
            </a:r>
          </a:p>
          <a:p>
            <a:pPr lvl="1">
              <a:buFont typeface="Wingdings" panose="05000000000000000000" pitchFamily="2" charset="2"/>
              <a:buChar char="Ø"/>
            </a:pPr>
            <a:r>
              <a:rPr lang="en-US" dirty="0"/>
              <a:t>Budget (including Data Management and Sharing)</a:t>
            </a:r>
          </a:p>
          <a:p>
            <a:pPr lvl="1">
              <a:buFont typeface="Wingdings" panose="05000000000000000000" pitchFamily="2" charset="2"/>
              <a:buChar char="Ø"/>
            </a:pPr>
            <a:r>
              <a:rPr lang="en-US" dirty="0"/>
              <a:t>Authentication of key biological/chemical resources</a:t>
            </a:r>
          </a:p>
          <a:p>
            <a:pPr lvl="1">
              <a:buFont typeface="Wingdings" panose="05000000000000000000" pitchFamily="2" charset="2"/>
              <a:buChar char="Ø"/>
            </a:pPr>
            <a:r>
              <a:rPr lang="en-US" dirty="0"/>
              <a:t>Applications from foreign institutions</a:t>
            </a:r>
          </a:p>
          <a:p>
            <a:pPr lvl="1">
              <a:buFont typeface="Wingdings" panose="05000000000000000000" pitchFamily="2" charset="2"/>
              <a:buChar char="Ø"/>
            </a:pPr>
            <a:r>
              <a:rPr lang="en-US" dirty="0"/>
              <a:t>Select agents</a:t>
            </a:r>
          </a:p>
          <a:p>
            <a:pPr lvl="1">
              <a:buFont typeface="Wingdings" panose="05000000000000000000" pitchFamily="2" charset="2"/>
              <a:buChar char="Ø"/>
            </a:pPr>
            <a:r>
              <a:rPr lang="en-US" dirty="0"/>
              <a:t>Resource sharing plan (if applicable)</a:t>
            </a:r>
          </a:p>
        </p:txBody>
      </p:sp>
      <p:pic>
        <p:nvPicPr>
          <p:cNvPr id="5" name="Picture 4" descr="white sticky note with words ">
            <a:extLst>
              <a:ext uri="{FF2B5EF4-FFF2-40B4-BE49-F238E27FC236}">
                <a16:creationId xmlns:a16="http://schemas.microsoft.com/office/drawing/2014/main" id="{3B98C743-7572-47AD-BEA3-A85B50DB8C9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26967" y="643375"/>
            <a:ext cx="2857501" cy="1676448"/>
          </a:xfrm>
          <a:prstGeom prst="rect">
            <a:avLst/>
          </a:prstGeom>
        </p:spPr>
      </p:pic>
      <p:sp>
        <p:nvSpPr>
          <p:cNvPr id="4" name="TextBox 3">
            <a:extLst>
              <a:ext uri="{FF2B5EF4-FFF2-40B4-BE49-F238E27FC236}">
                <a16:creationId xmlns:a16="http://schemas.microsoft.com/office/drawing/2014/main" id="{36F1DADB-334C-0888-9F61-14EEA513BA6D}"/>
              </a:ext>
            </a:extLst>
          </p:cNvPr>
          <p:cNvSpPr txBox="1"/>
          <p:nvPr/>
        </p:nvSpPr>
        <p:spPr bwMode="auto">
          <a:xfrm>
            <a:off x="8057323" y="4810539"/>
            <a:ext cx="735495" cy="240175"/>
          </a:xfrm>
          <a:prstGeom prst="rect">
            <a:avLst/>
          </a:prstGeom>
          <a:noFill/>
          <a:ln>
            <a:noFill/>
          </a:ln>
        </p:spPr>
        <p:txBody>
          <a:bodyPr wrap="square" lIns="85433" tIns="42726" rIns="85433" bIns="42726" rtlCol="0">
            <a:spAutoFit/>
          </a:bodyPr>
          <a:lstStyle/>
          <a:p>
            <a:pPr eaLnBrk="1" hangingPunct="1">
              <a:spcBef>
                <a:spcPct val="50000"/>
              </a:spcBef>
            </a:pPr>
            <a:r>
              <a:rPr lang="en-US" sz="1000" dirty="0">
                <a:solidFill>
                  <a:schemeClr val="bg2">
                    <a:lumMod val="10000"/>
                  </a:schemeClr>
                </a:solidFill>
              </a:rPr>
              <a:t>3/26/2024</a:t>
            </a:r>
          </a:p>
        </p:txBody>
      </p:sp>
    </p:spTree>
    <p:extLst>
      <p:ext uri="{BB962C8B-B14F-4D97-AF65-F5344CB8AC3E}">
        <p14:creationId xmlns:p14="http://schemas.microsoft.com/office/powerpoint/2010/main" val="2218665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16105-DB36-4412-9A8B-6FC4578F30B5}"/>
              </a:ext>
            </a:extLst>
          </p:cNvPr>
          <p:cNvSpPr>
            <a:spLocks noGrp="1"/>
          </p:cNvSpPr>
          <p:nvPr>
            <p:ph type="ctrTitle"/>
          </p:nvPr>
        </p:nvSpPr>
        <p:spPr>
          <a:xfrm>
            <a:off x="2876160" y="372552"/>
            <a:ext cx="5591373" cy="587809"/>
          </a:xfrm>
        </p:spPr>
        <p:txBody>
          <a:bodyPr/>
          <a:lstStyle/>
          <a:p>
            <a:r>
              <a:rPr lang="en-US" dirty="0"/>
              <a:t>Your Critiques…</a:t>
            </a:r>
          </a:p>
        </p:txBody>
      </p:sp>
      <p:pic>
        <p:nvPicPr>
          <p:cNvPr id="1026" name="Picture 2" descr="The written word endures, the spoken word disappears | Picture Quotes">
            <a:extLst>
              <a:ext uri="{FF2B5EF4-FFF2-40B4-BE49-F238E27FC236}">
                <a16:creationId xmlns:a16="http://schemas.microsoft.com/office/drawing/2014/main" id="{4C7CE11D-07E5-4B2A-B593-ADC27D1726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698" b="31945"/>
          <a:stretch/>
        </p:blipFill>
        <p:spPr bwMode="auto">
          <a:xfrm>
            <a:off x="3512127" y="2525721"/>
            <a:ext cx="2819400" cy="1186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173A028-0D17-9C25-7A77-C70191D31D82}"/>
              </a:ext>
            </a:extLst>
          </p:cNvPr>
          <p:cNvSpPr txBox="1"/>
          <p:nvPr/>
        </p:nvSpPr>
        <p:spPr bwMode="auto">
          <a:xfrm>
            <a:off x="8328992" y="4856922"/>
            <a:ext cx="735495" cy="240175"/>
          </a:xfrm>
          <a:prstGeom prst="rect">
            <a:avLst/>
          </a:prstGeom>
          <a:noFill/>
          <a:ln>
            <a:noFill/>
          </a:ln>
        </p:spPr>
        <p:txBody>
          <a:bodyPr wrap="square" lIns="85433" tIns="42726" rIns="85433" bIns="42726" rtlCol="0">
            <a:spAutoFit/>
          </a:bodyPr>
          <a:lstStyle/>
          <a:p>
            <a:pPr eaLnBrk="1" hangingPunct="1">
              <a:spcBef>
                <a:spcPct val="50000"/>
              </a:spcBef>
            </a:pPr>
            <a:r>
              <a:rPr lang="en-US" sz="1000" dirty="0">
                <a:solidFill>
                  <a:schemeClr val="bg2">
                    <a:lumMod val="10000"/>
                  </a:schemeClr>
                </a:solidFill>
              </a:rPr>
              <a:t>3/26/2024</a:t>
            </a:r>
          </a:p>
        </p:txBody>
      </p:sp>
    </p:spTree>
    <p:extLst>
      <p:ext uri="{BB962C8B-B14F-4D97-AF65-F5344CB8AC3E}">
        <p14:creationId xmlns:p14="http://schemas.microsoft.com/office/powerpoint/2010/main" val="3001286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E7C3-29C2-44E4-A6EA-152A8EDFDF6C}"/>
              </a:ext>
            </a:extLst>
          </p:cNvPr>
          <p:cNvSpPr>
            <a:spLocks noGrp="1"/>
          </p:cNvSpPr>
          <p:nvPr>
            <p:ph type="title"/>
          </p:nvPr>
        </p:nvSpPr>
        <p:spPr>
          <a:xfrm>
            <a:off x="0" y="0"/>
            <a:ext cx="9144000" cy="457200"/>
          </a:xfrm>
          <a:solidFill>
            <a:schemeClr val="bg1">
              <a:lumMod val="85000"/>
            </a:schemeClr>
          </a:solidFill>
        </p:spPr>
        <p:txBody>
          <a:bodyPr>
            <a:normAutofit fontScale="90000"/>
          </a:bodyPr>
          <a:lstStyle/>
          <a:p>
            <a:pPr algn="ctr"/>
            <a:r>
              <a:rPr lang="en-US" dirty="0"/>
              <a:t>Critiques</a:t>
            </a:r>
            <a:endParaRPr lang="en-US" sz="2000" dirty="0"/>
          </a:p>
        </p:txBody>
      </p:sp>
      <p:sp>
        <p:nvSpPr>
          <p:cNvPr id="3" name="Content Placeholder 2">
            <a:extLst>
              <a:ext uri="{FF2B5EF4-FFF2-40B4-BE49-F238E27FC236}">
                <a16:creationId xmlns:a16="http://schemas.microsoft.com/office/drawing/2014/main" id="{F8A76FDC-0181-469B-8174-4A70CC495FFC}"/>
              </a:ext>
            </a:extLst>
          </p:cNvPr>
          <p:cNvSpPr>
            <a:spLocks noGrp="1"/>
          </p:cNvSpPr>
          <p:nvPr>
            <p:ph idx="1"/>
          </p:nvPr>
        </p:nvSpPr>
        <p:spPr>
          <a:xfrm>
            <a:off x="230933" y="664806"/>
            <a:ext cx="7476153" cy="3603949"/>
          </a:xfrm>
        </p:spPr>
        <p:txBody>
          <a:bodyPr>
            <a:normAutofit/>
          </a:bodyPr>
          <a:lstStyle/>
          <a:p>
            <a:pPr marL="169863" indent="-169863"/>
            <a:r>
              <a:rPr lang="en-US" sz="1400" b="1" dirty="0">
                <a:latin typeface="Lato Light"/>
              </a:rPr>
              <a:t>The critique is the only record of the quality of your peer review.</a:t>
            </a:r>
            <a:endParaRPr lang="en-US" sz="1400" b="1" dirty="0"/>
          </a:p>
          <a:p>
            <a:pPr marL="457200" lvl="2" indent="-285750">
              <a:buFont typeface="Wingdings" panose="05000000000000000000" pitchFamily="2" charset="2"/>
              <a:buChar char="Ø"/>
            </a:pPr>
            <a:r>
              <a:rPr lang="en-US" dirty="0"/>
              <a:t>Less is not more when writing critiques. </a:t>
            </a:r>
            <a:r>
              <a:rPr lang="en-US" dirty="0">
                <a:solidFill>
                  <a:srgbClr val="FF0000"/>
                </a:solidFill>
              </a:rPr>
              <a:t>Critiques should explain the basis of your scores.</a:t>
            </a:r>
          </a:p>
          <a:p>
            <a:pPr marL="457200" lvl="2" indent="-285750">
              <a:buFont typeface="Wingdings" panose="05000000000000000000" pitchFamily="2" charset="2"/>
              <a:buChar char="Ø"/>
            </a:pPr>
            <a:r>
              <a:rPr lang="en-US" dirty="0"/>
              <a:t>Avoid trying to fix the application. Point out strengths and weaknesses not what should have been done. </a:t>
            </a:r>
          </a:p>
          <a:p>
            <a:pPr marL="457200" lvl="2" indent="-285750">
              <a:buFont typeface="Wingdings" panose="05000000000000000000" pitchFamily="2" charset="2"/>
              <a:buChar char="Ø"/>
            </a:pPr>
            <a:r>
              <a:rPr lang="en-US" dirty="0"/>
              <a:t>Don’t forget other score criteria (resubmission, human subjects, inclusions, budget, etc). </a:t>
            </a:r>
          </a:p>
          <a:p>
            <a:pPr marL="167640" indent="-167640"/>
            <a:endParaRPr lang="en-US" sz="1400" b="1" dirty="0"/>
          </a:p>
          <a:p>
            <a:pPr marL="167640" indent="-167640"/>
            <a:r>
              <a:rPr lang="en-US" sz="1400" b="1" dirty="0"/>
              <a:t>How critiques are used:</a:t>
            </a:r>
          </a:p>
          <a:p>
            <a:pPr marL="457200" lvl="1" indent="-288925">
              <a:buFont typeface="Wingdings" panose="05000000000000000000" pitchFamily="2" charset="2"/>
              <a:buChar char="Ø"/>
            </a:pPr>
            <a:r>
              <a:rPr lang="en-US" sz="1400" dirty="0"/>
              <a:t>By program staff to make funding recommendations.</a:t>
            </a:r>
          </a:p>
          <a:p>
            <a:pPr marL="457200" lvl="1" indent="-288925">
              <a:buFont typeface="Wingdings" panose="05000000000000000000" pitchFamily="2" charset="2"/>
              <a:buChar char="Ø"/>
            </a:pPr>
            <a:r>
              <a:rPr lang="en-US" sz="1400" dirty="0"/>
              <a:t>Sent to the institutes advisory board members</a:t>
            </a:r>
          </a:p>
          <a:p>
            <a:pPr marL="457200" lvl="1" indent="-288925">
              <a:buFont typeface="Wingdings" panose="05000000000000000000" pitchFamily="2" charset="2"/>
              <a:buChar char="Ø"/>
            </a:pPr>
            <a:r>
              <a:rPr lang="en-US" sz="1400" dirty="0"/>
              <a:t>Included in resubmission applications for future reviewers to assess whether the application is responsive to the review. </a:t>
            </a:r>
          </a:p>
          <a:p>
            <a:pPr marL="457200" lvl="1" indent="-288925">
              <a:buFont typeface="Wingdings" panose="05000000000000000000" pitchFamily="2" charset="2"/>
              <a:buChar char="Ø"/>
            </a:pPr>
            <a:r>
              <a:rPr lang="en-US" sz="1400" dirty="0">
                <a:ea typeface="+mn-lt"/>
                <a:cs typeface="+mn-lt"/>
              </a:rPr>
              <a:t>Sent to applicants verbatim. They review each word carefully to see what the reviewers liked and did not like.</a:t>
            </a:r>
            <a:endParaRPr lang="en-US" sz="1400" b="1" dirty="0">
              <a:ea typeface="+mn-lt"/>
              <a:cs typeface="+mn-lt"/>
            </a:endParaRPr>
          </a:p>
          <a:p>
            <a:pPr marL="377008" lvl="1" indent="-167640"/>
            <a:endParaRPr lang="en-US" sz="1400" dirty="0">
              <a:ea typeface="+mn-lt"/>
              <a:cs typeface="+mn-lt"/>
            </a:endParaRPr>
          </a:p>
          <a:p>
            <a:pPr marL="377008" lvl="1" indent="-167640"/>
            <a:endParaRPr lang="en-US" sz="1400" dirty="0">
              <a:ea typeface="+mn-lt"/>
              <a:cs typeface="+mn-lt"/>
            </a:endParaRPr>
          </a:p>
          <a:p>
            <a:endParaRPr lang="en-US" sz="1400" dirty="0"/>
          </a:p>
        </p:txBody>
      </p:sp>
      <p:pic>
        <p:nvPicPr>
          <p:cNvPr id="5" name="Picture 4" descr="image of magnifying glass ">
            <a:extLst>
              <a:ext uri="{FF2B5EF4-FFF2-40B4-BE49-F238E27FC236}">
                <a16:creationId xmlns:a16="http://schemas.microsoft.com/office/drawing/2014/main" id="{55484261-6405-439E-87D8-7317A86AA87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76801" y="664806"/>
            <a:ext cx="1236266" cy="1856732"/>
          </a:xfrm>
          <a:prstGeom prst="rect">
            <a:avLst/>
          </a:prstGeom>
        </p:spPr>
      </p:pic>
      <p:sp>
        <p:nvSpPr>
          <p:cNvPr id="4" name="TextBox 3">
            <a:extLst>
              <a:ext uri="{FF2B5EF4-FFF2-40B4-BE49-F238E27FC236}">
                <a16:creationId xmlns:a16="http://schemas.microsoft.com/office/drawing/2014/main" id="{38C2AB8C-F4FF-33FB-429D-7E9A480BFA71}"/>
              </a:ext>
            </a:extLst>
          </p:cNvPr>
          <p:cNvSpPr txBox="1"/>
          <p:nvPr/>
        </p:nvSpPr>
        <p:spPr bwMode="auto">
          <a:xfrm>
            <a:off x="8077200" y="4803913"/>
            <a:ext cx="735495" cy="240175"/>
          </a:xfrm>
          <a:prstGeom prst="rect">
            <a:avLst/>
          </a:prstGeom>
          <a:noFill/>
          <a:ln>
            <a:noFill/>
          </a:ln>
        </p:spPr>
        <p:txBody>
          <a:bodyPr wrap="square" lIns="85433" tIns="42726" rIns="85433" bIns="42726" rtlCol="0">
            <a:spAutoFit/>
          </a:bodyPr>
          <a:lstStyle/>
          <a:p>
            <a:pPr eaLnBrk="1" hangingPunct="1">
              <a:spcBef>
                <a:spcPct val="50000"/>
              </a:spcBef>
            </a:pPr>
            <a:r>
              <a:rPr lang="en-US" sz="1000" dirty="0">
                <a:solidFill>
                  <a:schemeClr val="bg2">
                    <a:lumMod val="10000"/>
                  </a:schemeClr>
                </a:solidFill>
              </a:rPr>
              <a:t>3/26/2024</a:t>
            </a:r>
          </a:p>
        </p:txBody>
      </p:sp>
    </p:spTree>
    <p:extLst>
      <p:ext uri="{BB962C8B-B14F-4D97-AF65-F5344CB8AC3E}">
        <p14:creationId xmlns:p14="http://schemas.microsoft.com/office/powerpoint/2010/main" val="648650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C9BDE-601C-405F-807C-A35BDADE4F65}"/>
              </a:ext>
            </a:extLst>
          </p:cNvPr>
          <p:cNvSpPr>
            <a:spLocks noGrp="1"/>
          </p:cNvSpPr>
          <p:nvPr>
            <p:ph type="title"/>
          </p:nvPr>
        </p:nvSpPr>
        <p:spPr>
          <a:xfrm>
            <a:off x="76664" y="592569"/>
            <a:ext cx="8918046" cy="426432"/>
          </a:xfrm>
        </p:spPr>
        <p:txBody>
          <a:bodyPr>
            <a:normAutofit fontScale="90000"/>
          </a:bodyPr>
          <a:lstStyle/>
          <a:p>
            <a:r>
              <a:rPr lang="en-US" sz="1600" b="0" i="1" dirty="0">
                <a:solidFill>
                  <a:srgbClr val="FF0000"/>
                </a:solidFill>
              </a:rPr>
              <a:t>SROs: please include examples from your area of science that demonstrate how well written critiques show the basis of the scores </a:t>
            </a:r>
            <a:endParaRPr lang="en-US" sz="1600" b="0" i="1" dirty="0"/>
          </a:p>
        </p:txBody>
      </p:sp>
      <p:sp>
        <p:nvSpPr>
          <p:cNvPr id="3" name="Text Placeholder 2">
            <a:extLst>
              <a:ext uri="{FF2B5EF4-FFF2-40B4-BE49-F238E27FC236}">
                <a16:creationId xmlns:a16="http://schemas.microsoft.com/office/drawing/2014/main" id="{95D2DDE0-9B7E-456E-B8EF-33B029116A1D}"/>
              </a:ext>
            </a:extLst>
          </p:cNvPr>
          <p:cNvSpPr>
            <a:spLocks noGrp="1"/>
          </p:cNvSpPr>
          <p:nvPr>
            <p:ph type="body" idx="1"/>
          </p:nvPr>
        </p:nvSpPr>
        <p:spPr>
          <a:xfrm>
            <a:off x="188631" y="1140094"/>
            <a:ext cx="4297680" cy="426432"/>
          </a:xfrm>
          <a:solidFill>
            <a:schemeClr val="accent5">
              <a:lumMod val="20000"/>
              <a:lumOff val="80000"/>
            </a:schemeClr>
          </a:solidFill>
        </p:spPr>
        <p:txBody>
          <a:bodyPr/>
          <a:lstStyle/>
          <a:p>
            <a:r>
              <a:rPr lang="en-US" dirty="0">
                <a:solidFill>
                  <a:schemeClr val="tx1"/>
                </a:solidFill>
              </a:rPr>
              <a:t>Less Helpful</a:t>
            </a:r>
          </a:p>
        </p:txBody>
      </p:sp>
      <p:sp>
        <p:nvSpPr>
          <p:cNvPr id="4" name="Content Placeholder 3">
            <a:extLst>
              <a:ext uri="{FF2B5EF4-FFF2-40B4-BE49-F238E27FC236}">
                <a16:creationId xmlns:a16="http://schemas.microsoft.com/office/drawing/2014/main" id="{93149DD2-C20B-4DDA-A1A1-6B37F758B0FB}"/>
              </a:ext>
            </a:extLst>
          </p:cNvPr>
          <p:cNvSpPr>
            <a:spLocks noGrp="1"/>
          </p:cNvSpPr>
          <p:nvPr>
            <p:ph sz="half" idx="2"/>
          </p:nvPr>
        </p:nvSpPr>
        <p:spPr>
          <a:xfrm>
            <a:off x="188631" y="1570310"/>
            <a:ext cx="4297680" cy="2963466"/>
          </a:xfrm>
          <a:solidFill>
            <a:schemeClr val="bg1">
              <a:lumMod val="95000"/>
            </a:schemeClr>
          </a:solidFill>
        </p:spPr>
        <p:txBody>
          <a:bodyPr>
            <a:normAutofit fontScale="62500" lnSpcReduction="20000"/>
          </a:bodyPr>
          <a:lstStyle/>
          <a:p>
            <a:pPr>
              <a:lnSpc>
                <a:spcPct val="120000"/>
              </a:lnSpc>
              <a:spcBef>
                <a:spcPts val="0"/>
              </a:spcBef>
              <a:spcAft>
                <a:spcPts val="1200"/>
              </a:spcAft>
              <a:buFont typeface="Wingdings" panose="05000000000000000000" pitchFamily="2" charset="2"/>
              <a:buChar char="Ø"/>
            </a:pPr>
            <a:r>
              <a:rPr lang="en-US" dirty="0"/>
              <a:t>Opioid addiction is an important public health problem and a this is a timely topic of research.</a:t>
            </a:r>
          </a:p>
          <a:p>
            <a:pPr>
              <a:lnSpc>
                <a:spcPct val="120000"/>
              </a:lnSpc>
              <a:spcBef>
                <a:spcPts val="0"/>
              </a:spcBef>
              <a:spcAft>
                <a:spcPts val="1200"/>
              </a:spcAft>
              <a:buFont typeface="Wingdings" panose="05000000000000000000" pitchFamily="2" charset="2"/>
              <a:buChar char="Ø"/>
            </a:pPr>
            <a:r>
              <a:rPr lang="en-US" dirty="0"/>
              <a:t>This proposal is ambitious</a:t>
            </a:r>
          </a:p>
          <a:p>
            <a:pPr>
              <a:lnSpc>
                <a:spcPct val="120000"/>
              </a:lnSpc>
              <a:spcBef>
                <a:spcPts val="0"/>
              </a:spcBef>
              <a:spcAft>
                <a:spcPts val="1200"/>
              </a:spcAft>
              <a:buFont typeface="Wingdings" panose="05000000000000000000" pitchFamily="2" charset="2"/>
              <a:buChar char="Ø"/>
            </a:pPr>
            <a:r>
              <a:rPr lang="en-US" dirty="0"/>
              <a:t>PI productivity is low</a:t>
            </a:r>
          </a:p>
          <a:p>
            <a:endParaRPr lang="en-US" dirty="0"/>
          </a:p>
        </p:txBody>
      </p:sp>
      <p:sp>
        <p:nvSpPr>
          <p:cNvPr id="5" name="Text Placeholder 4">
            <a:extLst>
              <a:ext uri="{FF2B5EF4-FFF2-40B4-BE49-F238E27FC236}">
                <a16:creationId xmlns:a16="http://schemas.microsoft.com/office/drawing/2014/main" id="{DBC1AB43-A873-4907-BE57-7518DD4D42E7}"/>
              </a:ext>
            </a:extLst>
          </p:cNvPr>
          <p:cNvSpPr>
            <a:spLocks noGrp="1"/>
          </p:cNvSpPr>
          <p:nvPr>
            <p:ph type="body" sz="quarter" idx="3"/>
          </p:nvPr>
        </p:nvSpPr>
        <p:spPr>
          <a:xfrm>
            <a:off x="4675578" y="1145535"/>
            <a:ext cx="4297680" cy="426432"/>
          </a:xfrm>
          <a:solidFill>
            <a:schemeClr val="accent4">
              <a:lumMod val="20000"/>
              <a:lumOff val="80000"/>
            </a:schemeClr>
          </a:solidFill>
        </p:spPr>
        <p:txBody>
          <a:bodyPr/>
          <a:lstStyle/>
          <a:p>
            <a:r>
              <a:rPr lang="en-US" dirty="0">
                <a:solidFill>
                  <a:schemeClr val="tx1"/>
                </a:solidFill>
              </a:rPr>
              <a:t>More Helpful</a:t>
            </a:r>
          </a:p>
        </p:txBody>
      </p:sp>
      <p:sp>
        <p:nvSpPr>
          <p:cNvPr id="6" name="Content Placeholder 5">
            <a:extLst>
              <a:ext uri="{FF2B5EF4-FFF2-40B4-BE49-F238E27FC236}">
                <a16:creationId xmlns:a16="http://schemas.microsoft.com/office/drawing/2014/main" id="{84155248-1A05-4C78-9A93-7D116781976B}"/>
              </a:ext>
            </a:extLst>
          </p:cNvPr>
          <p:cNvSpPr>
            <a:spLocks noGrp="1"/>
          </p:cNvSpPr>
          <p:nvPr>
            <p:ph sz="quarter" idx="4"/>
          </p:nvPr>
        </p:nvSpPr>
        <p:spPr>
          <a:xfrm>
            <a:off x="4692358" y="1570310"/>
            <a:ext cx="4297680" cy="2963466"/>
          </a:xfrm>
          <a:solidFill>
            <a:schemeClr val="bg1">
              <a:lumMod val="95000"/>
            </a:schemeClr>
          </a:solidFill>
        </p:spPr>
        <p:txBody>
          <a:bodyPr>
            <a:normAutofit fontScale="62500" lnSpcReduction="20000"/>
          </a:bodyPr>
          <a:lstStyle/>
          <a:p>
            <a:pPr>
              <a:lnSpc>
                <a:spcPct val="120000"/>
              </a:lnSpc>
              <a:spcBef>
                <a:spcPts val="0"/>
              </a:spcBef>
              <a:spcAft>
                <a:spcPts val="1200"/>
              </a:spcAft>
              <a:buFont typeface="Wingdings" panose="05000000000000000000" pitchFamily="2" charset="2"/>
              <a:buChar char="Ø"/>
            </a:pPr>
            <a:r>
              <a:rPr lang="en-US" dirty="0"/>
              <a:t>This application will be the first to evaluate treatment adherence related to opioid addition among rural non-minority populations. </a:t>
            </a:r>
          </a:p>
          <a:p>
            <a:pPr>
              <a:lnSpc>
                <a:spcPct val="120000"/>
              </a:lnSpc>
              <a:spcBef>
                <a:spcPts val="0"/>
              </a:spcBef>
              <a:spcAft>
                <a:spcPts val="1200"/>
              </a:spcAft>
              <a:buFont typeface="Wingdings" panose="05000000000000000000" pitchFamily="2" charset="2"/>
              <a:buChar char="Ø"/>
            </a:pPr>
            <a:r>
              <a:rPr lang="en-US" dirty="0"/>
              <a:t>This application has four aims that are interdependent. Given the time needed to accomplish aims 1 and 2, it is unclear how there will be adequate time and resources to accomplish aims 3 and 4 within the five-year project period.</a:t>
            </a:r>
          </a:p>
          <a:p>
            <a:pPr>
              <a:lnSpc>
                <a:spcPct val="120000"/>
              </a:lnSpc>
              <a:spcBef>
                <a:spcPts val="0"/>
              </a:spcBef>
              <a:spcAft>
                <a:spcPts val="1200"/>
              </a:spcAft>
              <a:buFont typeface="Wingdings" panose="05000000000000000000" pitchFamily="2" charset="2"/>
              <a:buChar char="Ø"/>
            </a:pPr>
            <a:r>
              <a:rPr lang="en-US" dirty="0"/>
              <a:t>The PI has few publications in the proposed area of research and the biosketch does not indicate specific expertise in the proposed XXY methods proposed in the project. </a:t>
            </a:r>
          </a:p>
          <a:p>
            <a:endParaRPr lang="en-US" dirty="0"/>
          </a:p>
        </p:txBody>
      </p:sp>
      <p:sp>
        <p:nvSpPr>
          <p:cNvPr id="8" name="TextBox 7">
            <a:extLst>
              <a:ext uri="{FF2B5EF4-FFF2-40B4-BE49-F238E27FC236}">
                <a16:creationId xmlns:a16="http://schemas.microsoft.com/office/drawing/2014/main" id="{E33783DC-4997-4597-B817-65B21C1C826C}"/>
              </a:ext>
            </a:extLst>
          </p:cNvPr>
          <p:cNvSpPr txBox="1"/>
          <p:nvPr/>
        </p:nvSpPr>
        <p:spPr bwMode="auto">
          <a:xfrm>
            <a:off x="0" y="0"/>
            <a:ext cx="9144000" cy="477054"/>
          </a:xfrm>
          <a:prstGeom prst="rect">
            <a:avLst/>
          </a:prstGeom>
          <a:solidFill>
            <a:schemeClr val="bg1">
              <a:lumMod val="85000"/>
            </a:schemeClr>
          </a:solidFill>
          <a:ln>
            <a:noFill/>
          </a:ln>
        </p:spPr>
        <p:txBody>
          <a:bodyPr wrap="square">
            <a:spAutoFit/>
          </a:bodyPr>
          <a:lstStyle/>
          <a:p>
            <a:pPr algn="ctr"/>
            <a:r>
              <a:rPr lang="en-US" sz="2500" b="1" dirty="0">
                <a:latin typeface="Lato" panose="020F0502020204030203" pitchFamily="34" charset="0"/>
                <a:ea typeface="Lato" panose="020F0502020204030203" pitchFamily="34" charset="0"/>
                <a:cs typeface="Lato" panose="020F0502020204030203" pitchFamily="34" charset="0"/>
              </a:rPr>
              <a:t>Example Statements from Critiques</a:t>
            </a:r>
          </a:p>
        </p:txBody>
      </p:sp>
      <p:sp>
        <p:nvSpPr>
          <p:cNvPr id="7" name="TextBox 6">
            <a:extLst>
              <a:ext uri="{FF2B5EF4-FFF2-40B4-BE49-F238E27FC236}">
                <a16:creationId xmlns:a16="http://schemas.microsoft.com/office/drawing/2014/main" id="{31C35A1B-7F40-050E-9546-4BEDDBBF8F9C}"/>
              </a:ext>
            </a:extLst>
          </p:cNvPr>
          <p:cNvSpPr txBox="1"/>
          <p:nvPr/>
        </p:nvSpPr>
        <p:spPr bwMode="auto">
          <a:xfrm>
            <a:off x="8063949" y="4790661"/>
            <a:ext cx="735495" cy="240175"/>
          </a:xfrm>
          <a:prstGeom prst="rect">
            <a:avLst/>
          </a:prstGeom>
          <a:noFill/>
          <a:ln>
            <a:noFill/>
          </a:ln>
        </p:spPr>
        <p:txBody>
          <a:bodyPr wrap="square" lIns="85433" tIns="42726" rIns="85433" bIns="42726" rtlCol="0">
            <a:spAutoFit/>
          </a:bodyPr>
          <a:lstStyle/>
          <a:p>
            <a:pPr eaLnBrk="1" hangingPunct="1">
              <a:spcBef>
                <a:spcPct val="50000"/>
              </a:spcBef>
            </a:pPr>
            <a:r>
              <a:rPr lang="en-US" sz="1000" dirty="0">
                <a:solidFill>
                  <a:schemeClr val="bg2">
                    <a:lumMod val="10000"/>
                  </a:schemeClr>
                </a:solidFill>
              </a:rPr>
              <a:t>3/26/2024</a:t>
            </a:r>
          </a:p>
        </p:txBody>
      </p:sp>
    </p:spTree>
    <p:extLst>
      <p:ext uri="{BB962C8B-B14F-4D97-AF65-F5344CB8AC3E}">
        <p14:creationId xmlns:p14="http://schemas.microsoft.com/office/powerpoint/2010/main" val="999193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5607-EF07-4245-9E63-BE1722E89D27}"/>
              </a:ext>
            </a:extLst>
          </p:cNvPr>
          <p:cNvSpPr>
            <a:spLocks noGrp="1"/>
          </p:cNvSpPr>
          <p:nvPr>
            <p:ph type="title"/>
          </p:nvPr>
        </p:nvSpPr>
        <p:spPr>
          <a:xfrm>
            <a:off x="381461" y="1745919"/>
            <a:ext cx="2952112" cy="571500"/>
          </a:xfrm>
        </p:spPr>
        <p:txBody>
          <a:bodyPr>
            <a:noAutofit/>
          </a:bodyPr>
          <a:lstStyle/>
          <a:p>
            <a:r>
              <a:rPr lang="en-US" sz="3200" dirty="0"/>
              <a:t>What it means to be an NIH reviewer…</a:t>
            </a:r>
          </a:p>
        </p:txBody>
      </p:sp>
      <p:sp>
        <p:nvSpPr>
          <p:cNvPr id="3" name="Content Placeholder 2" descr="video screenshot&#10;">
            <a:extLst>
              <a:ext uri="{FF2B5EF4-FFF2-40B4-BE49-F238E27FC236}">
                <a16:creationId xmlns:a16="http://schemas.microsoft.com/office/drawing/2014/main" id="{30A2C5FF-8014-4B53-8E19-619B72A0E67E}"/>
              </a:ext>
            </a:extLst>
          </p:cNvPr>
          <p:cNvSpPr>
            <a:spLocks noGrp="1"/>
          </p:cNvSpPr>
          <p:nvPr>
            <p:ph idx="1"/>
          </p:nvPr>
        </p:nvSpPr>
        <p:spPr>
          <a:xfrm>
            <a:off x="2428874" y="498144"/>
            <a:ext cx="6600825" cy="4532788"/>
          </a:xfrm>
        </p:spPr>
        <p:txBody>
          <a:bodyPr>
            <a:noAutofit/>
          </a:bodyPr>
          <a:lstStyle/>
          <a:p>
            <a:pPr marL="0" indent="0">
              <a:spcBef>
                <a:spcPts val="0"/>
              </a:spcBef>
              <a:buNone/>
            </a:pPr>
            <a:endParaRPr lang="en-US" sz="800" dirty="0"/>
          </a:p>
          <a:p>
            <a:endParaRPr lang="en-US" sz="800" dirty="0"/>
          </a:p>
        </p:txBody>
      </p:sp>
      <p:sp>
        <p:nvSpPr>
          <p:cNvPr id="6" name="TextBox 5">
            <a:extLst>
              <a:ext uri="{FF2B5EF4-FFF2-40B4-BE49-F238E27FC236}">
                <a16:creationId xmlns:a16="http://schemas.microsoft.com/office/drawing/2014/main" id="{8D9CEB39-0996-422C-A4CC-7198A99EEE26}"/>
              </a:ext>
            </a:extLst>
          </p:cNvPr>
          <p:cNvSpPr txBox="1"/>
          <p:nvPr/>
        </p:nvSpPr>
        <p:spPr bwMode="auto">
          <a:xfrm>
            <a:off x="381461" y="3826804"/>
            <a:ext cx="8131918" cy="523220"/>
          </a:xfrm>
          <a:prstGeom prst="rect">
            <a:avLst/>
          </a:prstGeom>
          <a:solidFill>
            <a:schemeClr val="bg1"/>
          </a:solidFill>
          <a:ln>
            <a:noFill/>
          </a:ln>
        </p:spPr>
        <p:txBody>
          <a:bodyPr wrap="square">
            <a:spAutoFit/>
          </a:bodyPr>
          <a:lstStyle/>
          <a:p>
            <a:r>
              <a:rPr lang="en-US" b="1" dirty="0">
                <a:solidFill>
                  <a:srgbClr val="0042C7"/>
                </a:solidFill>
                <a:hlinkClick r:id="rId5">
                  <a:extLst>
                    <a:ext uri="{A12FA001-AC4F-418D-AE19-62706E023703}">
                      <ahyp:hlinkClr xmlns:ahyp="http://schemas.microsoft.com/office/drawing/2018/hyperlinkcolor" val="tx"/>
                    </a:ext>
                  </a:extLst>
                </a:hlinkClick>
              </a:rPr>
              <a:t>View online: </a:t>
            </a:r>
            <a:r>
              <a:rPr lang="en-US" dirty="0">
                <a:solidFill>
                  <a:srgbClr val="0042C7"/>
                </a:solidFill>
                <a:hlinkClick r:id="rId5">
                  <a:extLst>
                    <a:ext uri="{A12FA001-AC4F-418D-AE19-62706E023703}">
                      <ahyp:hlinkClr xmlns:ahyp="http://schemas.microsoft.com/office/drawing/2018/hyperlinkcolor" val="tx"/>
                    </a:ext>
                  </a:extLst>
                </a:hlinkClick>
              </a:rPr>
              <a:t>https://player.vimeo.com/video/534591233?app_id=122963</a:t>
            </a:r>
            <a:endParaRPr lang="en-US" dirty="0"/>
          </a:p>
          <a:p>
            <a:endParaRPr lang="en-US" dirty="0"/>
          </a:p>
        </p:txBody>
      </p:sp>
      <p:pic>
        <p:nvPicPr>
          <p:cNvPr id="5" name="Online Media 4" title="Dr.Reed Recording">
            <a:hlinkClick r:id="" action="ppaction://media"/>
            <a:extLst>
              <a:ext uri="{FF2B5EF4-FFF2-40B4-BE49-F238E27FC236}">
                <a16:creationId xmlns:a16="http://schemas.microsoft.com/office/drawing/2014/main" id="{F4C6F39B-E370-4CE6-9996-C2B14BE8D10D}"/>
              </a:ext>
            </a:extLst>
          </p:cNvPr>
          <p:cNvPicPr>
            <a:picLocks noRot="1" noChangeAspect="1"/>
          </p:cNvPicPr>
          <p:nvPr>
            <a:videoFile r:link="rId2"/>
          </p:nvPr>
        </p:nvPicPr>
        <p:blipFill>
          <a:blip r:embed="rId6"/>
          <a:stretch>
            <a:fillRect/>
          </a:stretch>
        </p:blipFill>
        <p:spPr>
          <a:xfrm>
            <a:off x="3333573" y="254611"/>
            <a:ext cx="5302427" cy="2982615"/>
          </a:xfrm>
          <a:prstGeom prst="rect">
            <a:avLst/>
          </a:prstGeom>
        </p:spPr>
      </p:pic>
      <p:sp>
        <p:nvSpPr>
          <p:cNvPr id="4" name="TextBox 3">
            <a:extLst>
              <a:ext uri="{FF2B5EF4-FFF2-40B4-BE49-F238E27FC236}">
                <a16:creationId xmlns:a16="http://schemas.microsoft.com/office/drawing/2014/main" id="{11FA1A40-81C8-2A5B-D932-9D14284BDE02}"/>
              </a:ext>
            </a:extLst>
          </p:cNvPr>
          <p:cNvSpPr txBox="1"/>
          <p:nvPr/>
        </p:nvSpPr>
        <p:spPr bwMode="auto">
          <a:xfrm>
            <a:off x="7942470" y="4798211"/>
            <a:ext cx="735495" cy="240175"/>
          </a:xfrm>
          <a:prstGeom prst="rect">
            <a:avLst/>
          </a:prstGeom>
          <a:noFill/>
          <a:ln>
            <a:noFill/>
          </a:ln>
        </p:spPr>
        <p:txBody>
          <a:bodyPr wrap="square" lIns="85433" tIns="42726" rIns="85433" bIns="42726" rtlCol="0">
            <a:spAutoFit/>
          </a:bodyPr>
          <a:lstStyle/>
          <a:p>
            <a:pPr eaLnBrk="1" hangingPunct="1">
              <a:spcBef>
                <a:spcPct val="50000"/>
              </a:spcBef>
            </a:pPr>
            <a:r>
              <a:rPr lang="en-US" sz="1000" dirty="0">
                <a:solidFill>
                  <a:schemeClr val="bg2">
                    <a:lumMod val="10000"/>
                  </a:schemeClr>
                </a:solidFill>
              </a:rPr>
              <a:t>3/26/2024</a:t>
            </a:r>
          </a:p>
        </p:txBody>
      </p:sp>
    </p:spTree>
    <p:custDataLst>
      <p:tags r:id="rId1"/>
    </p:custDataLst>
    <p:extLst>
      <p:ext uri="{BB962C8B-B14F-4D97-AF65-F5344CB8AC3E}">
        <p14:creationId xmlns:p14="http://schemas.microsoft.com/office/powerpoint/2010/main" val="355095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1ACA2-B95F-4313-970E-1793BD59E57F}"/>
              </a:ext>
            </a:extLst>
          </p:cNvPr>
          <p:cNvSpPr>
            <a:spLocks noGrp="1"/>
          </p:cNvSpPr>
          <p:nvPr>
            <p:ph type="ctrTitle"/>
          </p:nvPr>
        </p:nvSpPr>
        <p:spPr>
          <a:xfrm>
            <a:off x="2519784" y="2414884"/>
            <a:ext cx="2052216" cy="1364014"/>
          </a:xfrm>
        </p:spPr>
        <p:txBody>
          <a:bodyPr>
            <a:normAutofit fontScale="90000"/>
          </a:bodyPr>
          <a:lstStyle/>
          <a:p>
            <a:pPr algn="ctr"/>
            <a:r>
              <a:rPr lang="en-US" dirty="0"/>
              <a:t>The Review </a:t>
            </a:r>
            <a:br>
              <a:rPr lang="en-US" dirty="0"/>
            </a:br>
            <a:r>
              <a:rPr lang="en-US" dirty="0"/>
              <a:t>Meeting</a:t>
            </a:r>
          </a:p>
        </p:txBody>
      </p:sp>
      <p:sp>
        <p:nvSpPr>
          <p:cNvPr id="4" name="Rectangle: Rounded Corners 3" descr="image of  buildings and grass">
            <a:extLst>
              <a:ext uri="{FF2B5EF4-FFF2-40B4-BE49-F238E27FC236}">
                <a16:creationId xmlns:a16="http://schemas.microsoft.com/office/drawing/2014/main" id="{2E175D28-25B4-4FDA-ACCA-99CC5B71B010}"/>
              </a:ext>
            </a:extLst>
          </p:cNvPr>
          <p:cNvSpPr/>
          <p:nvPr/>
        </p:nvSpPr>
        <p:spPr>
          <a:xfrm>
            <a:off x="4572000" y="1717936"/>
            <a:ext cx="1838256" cy="1838256"/>
          </a:xfrm>
          <a:prstGeom prst="roundRect">
            <a:avLst>
              <a:gd name="adj" fmla="val 10000"/>
            </a:avLst>
          </a:prstGeom>
          <a: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t="-17000" b="-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5" name="Group 4" descr="yellow box with words ">
            <a:extLst>
              <a:ext uri="{FF2B5EF4-FFF2-40B4-BE49-F238E27FC236}">
                <a16:creationId xmlns:a16="http://schemas.microsoft.com/office/drawing/2014/main" id="{FBDF3A77-58E8-4893-8726-A062DFECED58}"/>
              </a:ext>
            </a:extLst>
          </p:cNvPr>
          <p:cNvGrpSpPr/>
          <p:nvPr/>
        </p:nvGrpSpPr>
        <p:grpSpPr>
          <a:xfrm>
            <a:off x="5633879" y="2637065"/>
            <a:ext cx="2267073" cy="1838256"/>
            <a:chOff x="5935971" y="1849726"/>
            <a:chExt cx="1838256" cy="1838256"/>
          </a:xfrm>
        </p:grpSpPr>
        <p:sp>
          <p:nvSpPr>
            <p:cNvPr id="6" name="Rectangle: Rounded Corners 5">
              <a:extLst>
                <a:ext uri="{FF2B5EF4-FFF2-40B4-BE49-F238E27FC236}">
                  <a16:creationId xmlns:a16="http://schemas.microsoft.com/office/drawing/2014/main" id="{CAB99FE3-FA01-4261-851E-7CF8F2D50C89}"/>
                </a:ext>
              </a:extLst>
            </p:cNvPr>
            <p:cNvSpPr/>
            <p:nvPr/>
          </p:nvSpPr>
          <p:spPr>
            <a:xfrm>
              <a:off x="5935971" y="1849726"/>
              <a:ext cx="1838256" cy="18382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212AF8F9-88C6-4749-BB1A-9D66E01B8DB0}"/>
                </a:ext>
              </a:extLst>
            </p:cNvPr>
            <p:cNvSpPr txBox="1"/>
            <p:nvPr/>
          </p:nvSpPr>
          <p:spPr>
            <a:xfrm>
              <a:off x="5989812" y="1903567"/>
              <a:ext cx="1730574" cy="17305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t" anchorCtr="0">
              <a:noAutofit/>
            </a:bodyPr>
            <a:lstStyle/>
            <a:p>
              <a:pPr marL="0" lvl="0" indent="0" algn="l" defTabSz="577850">
                <a:lnSpc>
                  <a:spcPct val="90000"/>
                </a:lnSpc>
                <a:spcBef>
                  <a:spcPct val="0"/>
                </a:spcBef>
                <a:spcAft>
                  <a:spcPct val="35000"/>
                </a:spcAft>
                <a:buNone/>
              </a:pPr>
              <a:r>
                <a:rPr lang="en-US" sz="1400" b="1" kern="1200" dirty="0">
                  <a:latin typeface="Lato Light" panose="020F0502020204030203"/>
                </a:rPr>
                <a:t>The Top View</a:t>
              </a:r>
            </a:p>
            <a:p>
              <a:pPr marL="57150" lvl="1" indent="0" algn="l" defTabSz="444500">
                <a:lnSpc>
                  <a:spcPct val="90000"/>
                </a:lnSpc>
                <a:spcBef>
                  <a:spcPct val="0"/>
                </a:spcBef>
                <a:spcAft>
                  <a:spcPct val="15000"/>
                </a:spcAft>
                <a:buChar char="•"/>
              </a:pPr>
              <a:endParaRPr lang="en-US" sz="1100" kern="1200" dirty="0">
                <a:latin typeface="Lato Light" panose="020F0502020204030203"/>
              </a:endParaRP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100" kern="1200" dirty="0">
                  <a:latin typeface="Lato Light" panose="020F0502020204030203"/>
                </a:rPr>
                <a:t>Peer review of applications</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100" kern="1200" dirty="0">
                  <a:latin typeface="Lato Light" panose="020F0502020204030203"/>
                </a:rPr>
                <a:t>Active participation in unassigned applications</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100" kern="1200" dirty="0">
                  <a:latin typeface="Lato Light" panose="020F0502020204030203"/>
                </a:rPr>
                <a:t>Distinguishing exceptional applications in the study section</a:t>
              </a:r>
            </a:p>
            <a:p>
              <a:pPr marL="57150" lvl="1" indent="0" algn="l" defTabSz="444500">
                <a:lnSpc>
                  <a:spcPct val="90000"/>
                </a:lnSpc>
                <a:spcBef>
                  <a:spcPct val="0"/>
                </a:spcBef>
                <a:spcAft>
                  <a:spcPct val="15000"/>
                </a:spcAft>
              </a:pPr>
              <a:endParaRPr lang="en-US" sz="1100" kern="1200" dirty="0">
                <a:latin typeface="Lato Light" panose="020F0502020204030203"/>
              </a:endParaRPr>
            </a:p>
          </p:txBody>
        </p:sp>
      </p:grpSp>
      <p:sp>
        <p:nvSpPr>
          <p:cNvPr id="8" name="TextBox 7">
            <a:extLst>
              <a:ext uri="{FF2B5EF4-FFF2-40B4-BE49-F238E27FC236}">
                <a16:creationId xmlns:a16="http://schemas.microsoft.com/office/drawing/2014/main" id="{2F922A78-B4A8-D6F1-6FA4-8F66B0473C9D}"/>
              </a:ext>
            </a:extLst>
          </p:cNvPr>
          <p:cNvSpPr txBox="1"/>
          <p:nvPr/>
        </p:nvSpPr>
        <p:spPr bwMode="auto">
          <a:xfrm>
            <a:off x="8328992" y="4856922"/>
            <a:ext cx="735495" cy="240175"/>
          </a:xfrm>
          <a:prstGeom prst="rect">
            <a:avLst/>
          </a:prstGeom>
          <a:noFill/>
          <a:ln>
            <a:noFill/>
          </a:ln>
        </p:spPr>
        <p:txBody>
          <a:bodyPr wrap="square" lIns="85433" tIns="42726" rIns="85433" bIns="42726" rtlCol="0">
            <a:spAutoFit/>
          </a:bodyPr>
          <a:lstStyle/>
          <a:p>
            <a:pPr eaLnBrk="1" hangingPunct="1">
              <a:spcBef>
                <a:spcPct val="50000"/>
              </a:spcBef>
            </a:pPr>
            <a:r>
              <a:rPr lang="en-US" sz="1000" dirty="0">
                <a:solidFill>
                  <a:schemeClr val="bg2">
                    <a:lumMod val="10000"/>
                  </a:schemeClr>
                </a:solidFill>
              </a:rPr>
              <a:t>3/26/2024</a:t>
            </a:r>
          </a:p>
        </p:txBody>
      </p:sp>
    </p:spTree>
    <p:extLst>
      <p:ext uri="{BB962C8B-B14F-4D97-AF65-F5344CB8AC3E}">
        <p14:creationId xmlns:p14="http://schemas.microsoft.com/office/powerpoint/2010/main" val="2449784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50A86C-FCF5-C2AE-4C78-7D645F398C48}"/>
              </a:ext>
              <a:ext uri="{C183D7F6-B498-43B3-948B-1728B52AA6E4}">
                <adec:decorative xmlns:adec="http://schemas.microsoft.com/office/drawing/2017/decorative" val="0"/>
              </a:ext>
            </a:extLst>
          </p:cNvPr>
          <p:cNvSpPr txBox="1"/>
          <p:nvPr/>
        </p:nvSpPr>
        <p:spPr bwMode="auto">
          <a:xfrm>
            <a:off x="8070574" y="4790661"/>
            <a:ext cx="735495" cy="240175"/>
          </a:xfrm>
          <a:prstGeom prst="rect">
            <a:avLst/>
          </a:prstGeom>
          <a:noFill/>
          <a:ln>
            <a:noFill/>
          </a:ln>
        </p:spPr>
        <p:txBody>
          <a:bodyPr wrap="square" lIns="85433" tIns="42726" rIns="85433" bIns="42726" rtlCol="0">
            <a:spAutoFit/>
          </a:bodyPr>
          <a:lstStyle/>
          <a:p>
            <a:pPr eaLnBrk="1" hangingPunct="1">
              <a:spcBef>
                <a:spcPct val="50000"/>
              </a:spcBef>
            </a:pPr>
            <a:r>
              <a:rPr lang="en-US" sz="1000" dirty="0">
                <a:solidFill>
                  <a:schemeClr val="bg2">
                    <a:lumMod val="10000"/>
                  </a:schemeClr>
                </a:solidFill>
              </a:rPr>
              <a:t>3/26/2024</a:t>
            </a:r>
          </a:p>
        </p:txBody>
      </p:sp>
      <p:sp>
        <p:nvSpPr>
          <p:cNvPr id="2" name="Title 1">
            <a:extLst>
              <a:ext uri="{FF2B5EF4-FFF2-40B4-BE49-F238E27FC236}">
                <a16:creationId xmlns:a16="http://schemas.microsoft.com/office/drawing/2014/main" id="{129C837B-8590-45D6-ADD9-CAD210E4B45C}"/>
              </a:ext>
              <a:ext uri="{C183D7F6-B498-43B3-948B-1728B52AA6E4}">
                <adec:decorative xmlns:adec="http://schemas.microsoft.com/office/drawing/2017/decorative" val="0"/>
              </a:ext>
            </a:extLst>
          </p:cNvPr>
          <p:cNvSpPr>
            <a:spLocks noGrp="1"/>
          </p:cNvSpPr>
          <p:nvPr>
            <p:ph type="title"/>
          </p:nvPr>
        </p:nvSpPr>
        <p:spPr>
          <a:xfrm>
            <a:off x="0" y="0"/>
            <a:ext cx="9144000" cy="571500"/>
          </a:xfrm>
          <a:solidFill>
            <a:schemeClr val="bg1">
              <a:lumMod val="85000"/>
            </a:schemeClr>
          </a:solidFill>
        </p:spPr>
        <p:txBody>
          <a:bodyPr>
            <a:normAutofit/>
          </a:bodyPr>
          <a:lstStyle/>
          <a:p>
            <a:pPr algn="ctr"/>
            <a:r>
              <a:rPr lang="en-US" dirty="0"/>
              <a:t>After You Submit Your Critiques </a:t>
            </a:r>
          </a:p>
        </p:txBody>
      </p:sp>
      <p:sp>
        <p:nvSpPr>
          <p:cNvPr id="5" name="Freeform: Shape 4">
            <a:extLst>
              <a:ext uri="{FF2B5EF4-FFF2-40B4-BE49-F238E27FC236}">
                <a16:creationId xmlns:a16="http://schemas.microsoft.com/office/drawing/2014/main" id="{099B999E-44C0-4E01-A733-50C6072AAFEB}"/>
              </a:ext>
              <a:ext uri="{C183D7F6-B498-43B3-948B-1728B52AA6E4}">
                <adec:decorative xmlns:adec="http://schemas.microsoft.com/office/drawing/2017/decorative" val="0"/>
              </a:ext>
            </a:extLst>
          </p:cNvPr>
          <p:cNvSpPr/>
          <p:nvPr/>
        </p:nvSpPr>
        <p:spPr>
          <a:xfrm>
            <a:off x="2278010" y="1019253"/>
            <a:ext cx="6222028" cy="1176571"/>
          </a:xfrm>
          <a:custGeom>
            <a:avLst/>
            <a:gdLst>
              <a:gd name="connsiteX0" fmla="*/ 196099 w 1176570"/>
              <a:gd name="connsiteY0" fmla="*/ 0 h 5494845"/>
              <a:gd name="connsiteX1" fmla="*/ 980471 w 1176570"/>
              <a:gd name="connsiteY1" fmla="*/ 0 h 5494845"/>
              <a:gd name="connsiteX2" fmla="*/ 1176570 w 1176570"/>
              <a:gd name="connsiteY2" fmla="*/ 196099 h 5494845"/>
              <a:gd name="connsiteX3" fmla="*/ 1176570 w 1176570"/>
              <a:gd name="connsiteY3" fmla="*/ 5494845 h 5494845"/>
              <a:gd name="connsiteX4" fmla="*/ 1176570 w 1176570"/>
              <a:gd name="connsiteY4" fmla="*/ 5494845 h 5494845"/>
              <a:gd name="connsiteX5" fmla="*/ 0 w 1176570"/>
              <a:gd name="connsiteY5" fmla="*/ 5494845 h 5494845"/>
              <a:gd name="connsiteX6" fmla="*/ 0 w 1176570"/>
              <a:gd name="connsiteY6" fmla="*/ 5494845 h 5494845"/>
              <a:gd name="connsiteX7" fmla="*/ 0 w 1176570"/>
              <a:gd name="connsiteY7" fmla="*/ 196099 h 5494845"/>
              <a:gd name="connsiteX8" fmla="*/ 196099 w 1176570"/>
              <a:gd name="connsiteY8" fmla="*/ 0 h 549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570" h="5494845">
                <a:moveTo>
                  <a:pt x="1176570" y="915828"/>
                </a:moveTo>
                <a:lnTo>
                  <a:pt x="1176570" y="4579017"/>
                </a:lnTo>
                <a:cubicBezTo>
                  <a:pt x="1176570" y="5084811"/>
                  <a:pt x="1157771" y="5494843"/>
                  <a:pt x="1134581" y="5494843"/>
                </a:cubicBezTo>
                <a:lnTo>
                  <a:pt x="0" y="5494843"/>
                </a:lnTo>
                <a:lnTo>
                  <a:pt x="0" y="5494843"/>
                </a:lnTo>
                <a:lnTo>
                  <a:pt x="0" y="2"/>
                </a:lnTo>
                <a:lnTo>
                  <a:pt x="0" y="2"/>
                </a:lnTo>
                <a:lnTo>
                  <a:pt x="1134581" y="2"/>
                </a:lnTo>
                <a:cubicBezTo>
                  <a:pt x="1157771" y="2"/>
                  <a:pt x="1176570" y="410034"/>
                  <a:pt x="1176570" y="915828"/>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1" tIns="80295" rIns="103155" bIns="80296" numCol="1" spcCol="1270" anchor="ctr" anchorCtr="0">
            <a:noAutofit/>
          </a:bodyPr>
          <a:lstStyle/>
          <a:p>
            <a:pPr marL="114300" lvl="1" indent="-114300" algn="l" defTabSz="533400">
              <a:lnSpc>
                <a:spcPct val="90000"/>
              </a:lnSpc>
              <a:spcBef>
                <a:spcPct val="0"/>
              </a:spcBef>
              <a:spcAft>
                <a:spcPct val="15000"/>
              </a:spcAft>
              <a:buChar char="•"/>
            </a:pPr>
            <a:r>
              <a:rPr lang="en-US" kern="1200" dirty="0">
                <a:latin typeface="Lato Light" panose="020F0502020204030203"/>
              </a:rPr>
              <a:t>Review the critiques of the other reviewers. </a:t>
            </a:r>
          </a:p>
          <a:p>
            <a:pPr marL="114300" lvl="1" indent="-114300" algn="l" defTabSz="533400">
              <a:lnSpc>
                <a:spcPct val="90000"/>
              </a:lnSpc>
              <a:spcBef>
                <a:spcPct val="0"/>
              </a:spcBef>
              <a:spcAft>
                <a:spcPct val="15000"/>
              </a:spcAft>
              <a:buChar char="•"/>
            </a:pPr>
            <a:r>
              <a:rPr lang="en-US" kern="1200" dirty="0">
                <a:solidFill>
                  <a:srgbClr val="FF0000"/>
                </a:solidFill>
                <a:latin typeface="Lato Light" panose="020F0502020204030203"/>
              </a:rPr>
              <a:t>Do they make points that change your thinking, or that you would like to clarify in discussion</a:t>
            </a:r>
            <a:r>
              <a:rPr lang="en-US" kern="1200" dirty="0">
                <a:latin typeface="Lato Light" panose="020F0502020204030203"/>
              </a:rPr>
              <a:t>?</a:t>
            </a:r>
          </a:p>
          <a:p>
            <a:pPr marL="114300" lvl="1" indent="-114300" algn="l" defTabSz="533400">
              <a:lnSpc>
                <a:spcPct val="90000"/>
              </a:lnSpc>
              <a:spcBef>
                <a:spcPct val="0"/>
              </a:spcBef>
              <a:spcAft>
                <a:spcPct val="15000"/>
              </a:spcAft>
              <a:buChar char="•"/>
            </a:pPr>
            <a:r>
              <a:rPr lang="en-US" kern="1200" dirty="0">
                <a:latin typeface="Lato Light" panose="020F0502020204030203"/>
              </a:rPr>
              <a:t>Were they fair?</a:t>
            </a:r>
            <a:endParaRPr lang="en-US" strike="sngStrike" kern="1200" dirty="0">
              <a:latin typeface="Lato Light" panose="020F0502020204030203"/>
            </a:endParaRPr>
          </a:p>
          <a:p>
            <a:pPr marL="114300" lvl="1" indent="-114300" algn="l" defTabSz="533400">
              <a:lnSpc>
                <a:spcPct val="90000"/>
              </a:lnSpc>
              <a:spcBef>
                <a:spcPct val="0"/>
              </a:spcBef>
              <a:spcAft>
                <a:spcPct val="15000"/>
              </a:spcAft>
              <a:buChar char="•"/>
            </a:pPr>
            <a:r>
              <a:rPr lang="en-US" kern="1200" dirty="0">
                <a:latin typeface="Lato Light" panose="020F0502020204030203"/>
              </a:rPr>
              <a:t>Calibrate your scores </a:t>
            </a:r>
            <a:endParaRPr lang="en-US" strike="sngStrike" kern="1200" dirty="0">
              <a:latin typeface="Lato Light" panose="020F0502020204030203"/>
            </a:endParaRPr>
          </a:p>
        </p:txBody>
      </p:sp>
      <p:sp>
        <p:nvSpPr>
          <p:cNvPr id="6" name="Freeform: Shape 5">
            <a:extLst>
              <a:ext uri="{FF2B5EF4-FFF2-40B4-BE49-F238E27FC236}">
                <a16:creationId xmlns:a16="http://schemas.microsoft.com/office/drawing/2014/main" id="{5104D240-AF60-4064-A1A5-A9ACB2EF630C}"/>
              </a:ext>
              <a:ext uri="{C183D7F6-B498-43B3-948B-1728B52AA6E4}">
                <adec:decorative xmlns:adec="http://schemas.microsoft.com/office/drawing/2017/decorative" val="0"/>
              </a:ext>
            </a:extLst>
          </p:cNvPr>
          <p:cNvSpPr/>
          <p:nvPr/>
        </p:nvSpPr>
        <p:spPr>
          <a:xfrm>
            <a:off x="459030" y="1048821"/>
            <a:ext cx="1728331" cy="1117435"/>
          </a:xfrm>
          <a:custGeom>
            <a:avLst/>
            <a:gdLst>
              <a:gd name="connsiteX0" fmla="*/ 0 w 1615961"/>
              <a:gd name="connsiteY0" fmla="*/ 186243 h 1117435"/>
              <a:gd name="connsiteX1" fmla="*/ 186243 w 1615961"/>
              <a:gd name="connsiteY1" fmla="*/ 0 h 1117435"/>
              <a:gd name="connsiteX2" fmla="*/ 1429718 w 1615961"/>
              <a:gd name="connsiteY2" fmla="*/ 0 h 1117435"/>
              <a:gd name="connsiteX3" fmla="*/ 1615961 w 1615961"/>
              <a:gd name="connsiteY3" fmla="*/ 186243 h 1117435"/>
              <a:gd name="connsiteX4" fmla="*/ 1615961 w 1615961"/>
              <a:gd name="connsiteY4" fmla="*/ 931192 h 1117435"/>
              <a:gd name="connsiteX5" fmla="*/ 1429718 w 1615961"/>
              <a:gd name="connsiteY5" fmla="*/ 1117435 h 1117435"/>
              <a:gd name="connsiteX6" fmla="*/ 186243 w 1615961"/>
              <a:gd name="connsiteY6" fmla="*/ 1117435 h 1117435"/>
              <a:gd name="connsiteX7" fmla="*/ 0 w 1615961"/>
              <a:gd name="connsiteY7" fmla="*/ 931192 h 1117435"/>
              <a:gd name="connsiteX8" fmla="*/ 0 w 1615961"/>
              <a:gd name="connsiteY8" fmla="*/ 186243 h 111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5961" h="1117435">
                <a:moveTo>
                  <a:pt x="0" y="186243"/>
                </a:moveTo>
                <a:cubicBezTo>
                  <a:pt x="0" y="83384"/>
                  <a:pt x="83384" y="0"/>
                  <a:pt x="186243" y="0"/>
                </a:cubicBezTo>
                <a:lnTo>
                  <a:pt x="1429718" y="0"/>
                </a:lnTo>
                <a:cubicBezTo>
                  <a:pt x="1532577" y="0"/>
                  <a:pt x="1615961" y="83384"/>
                  <a:pt x="1615961" y="186243"/>
                </a:cubicBezTo>
                <a:lnTo>
                  <a:pt x="1615961" y="931192"/>
                </a:lnTo>
                <a:cubicBezTo>
                  <a:pt x="1615961" y="1034051"/>
                  <a:pt x="1532577" y="1117435"/>
                  <a:pt x="1429718" y="1117435"/>
                </a:cubicBezTo>
                <a:lnTo>
                  <a:pt x="186243" y="1117435"/>
                </a:lnTo>
                <a:cubicBezTo>
                  <a:pt x="83384" y="1117435"/>
                  <a:pt x="0" y="1034051"/>
                  <a:pt x="0" y="931192"/>
                </a:cubicBezTo>
                <a:lnTo>
                  <a:pt x="0" y="186243"/>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0749" tIns="92649" rIns="130749" bIns="92649"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Lato Light" panose="020F0502020204030203"/>
              </a:rPr>
              <a:t>READ Phase</a:t>
            </a:r>
            <a:endParaRPr lang="en-US" sz="2000" kern="1200" dirty="0">
              <a:solidFill>
                <a:schemeClr val="tx1"/>
              </a:solidFill>
              <a:latin typeface="Lato Light" panose="020F0502020204030203"/>
            </a:endParaRPr>
          </a:p>
        </p:txBody>
      </p:sp>
      <p:sp>
        <p:nvSpPr>
          <p:cNvPr id="7" name="Freeform: Shape 6">
            <a:extLst>
              <a:ext uri="{FF2B5EF4-FFF2-40B4-BE49-F238E27FC236}">
                <a16:creationId xmlns:a16="http://schemas.microsoft.com/office/drawing/2014/main" id="{70D56BAA-9B34-4F10-BAB4-7AC5A4EDFF34}"/>
              </a:ext>
              <a:ext uri="{C183D7F6-B498-43B3-948B-1728B52AA6E4}">
                <adec:decorative xmlns:adec="http://schemas.microsoft.com/office/drawing/2017/decorative" val="0"/>
              </a:ext>
            </a:extLst>
          </p:cNvPr>
          <p:cNvSpPr/>
          <p:nvPr/>
        </p:nvSpPr>
        <p:spPr>
          <a:xfrm>
            <a:off x="2280784" y="2251696"/>
            <a:ext cx="6213369" cy="1146167"/>
          </a:xfrm>
          <a:custGeom>
            <a:avLst/>
            <a:gdLst>
              <a:gd name="connsiteX0" fmla="*/ 191031 w 1146166"/>
              <a:gd name="connsiteY0" fmla="*/ 0 h 5967475"/>
              <a:gd name="connsiteX1" fmla="*/ 955135 w 1146166"/>
              <a:gd name="connsiteY1" fmla="*/ 0 h 5967475"/>
              <a:gd name="connsiteX2" fmla="*/ 1146166 w 1146166"/>
              <a:gd name="connsiteY2" fmla="*/ 191031 h 5967475"/>
              <a:gd name="connsiteX3" fmla="*/ 1146166 w 1146166"/>
              <a:gd name="connsiteY3" fmla="*/ 5967475 h 5967475"/>
              <a:gd name="connsiteX4" fmla="*/ 1146166 w 1146166"/>
              <a:gd name="connsiteY4" fmla="*/ 5967475 h 5967475"/>
              <a:gd name="connsiteX5" fmla="*/ 0 w 1146166"/>
              <a:gd name="connsiteY5" fmla="*/ 5967475 h 5967475"/>
              <a:gd name="connsiteX6" fmla="*/ 0 w 1146166"/>
              <a:gd name="connsiteY6" fmla="*/ 5967475 h 5967475"/>
              <a:gd name="connsiteX7" fmla="*/ 0 w 1146166"/>
              <a:gd name="connsiteY7" fmla="*/ 191031 h 5967475"/>
              <a:gd name="connsiteX8" fmla="*/ 191031 w 1146166"/>
              <a:gd name="connsiteY8" fmla="*/ 0 h 59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166" h="5967475">
                <a:moveTo>
                  <a:pt x="1146166" y="994598"/>
                </a:moveTo>
                <a:lnTo>
                  <a:pt x="1146166" y="4972877"/>
                </a:lnTo>
                <a:cubicBezTo>
                  <a:pt x="1146166" y="5522179"/>
                  <a:pt x="1129739" y="5967472"/>
                  <a:pt x="1109475" y="5967472"/>
                </a:cubicBezTo>
                <a:lnTo>
                  <a:pt x="0" y="5967472"/>
                </a:lnTo>
                <a:lnTo>
                  <a:pt x="0" y="5967472"/>
                </a:lnTo>
                <a:lnTo>
                  <a:pt x="0" y="3"/>
                </a:lnTo>
                <a:lnTo>
                  <a:pt x="0" y="3"/>
                </a:lnTo>
                <a:lnTo>
                  <a:pt x="1109475" y="3"/>
                </a:lnTo>
                <a:cubicBezTo>
                  <a:pt x="1129739" y="3"/>
                  <a:pt x="1146166" y="445296"/>
                  <a:pt x="1146166" y="994598"/>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1" tIns="78811" rIns="101671" bIns="78812" numCol="1" spcCol="1270" anchor="ctr" anchorCtr="0">
            <a:noAutofit/>
          </a:bodyPr>
          <a:lstStyle/>
          <a:p>
            <a:pPr marL="114300" lvl="1" indent="-114300" algn="l" defTabSz="533400">
              <a:lnSpc>
                <a:spcPct val="90000"/>
              </a:lnSpc>
              <a:spcBef>
                <a:spcPct val="0"/>
              </a:spcBef>
              <a:spcAft>
                <a:spcPct val="15000"/>
              </a:spcAft>
              <a:buChar char="•"/>
            </a:pPr>
            <a:r>
              <a:rPr lang="en-US" kern="1200" dirty="0">
                <a:latin typeface="Lato Light" panose="020F0502020204030203"/>
              </a:rPr>
              <a:t>Are the most meritorious applications in the top 50%?</a:t>
            </a:r>
          </a:p>
          <a:p>
            <a:pPr marL="114300" lvl="1" indent="-114300" algn="l" defTabSz="533400">
              <a:lnSpc>
                <a:spcPct val="90000"/>
              </a:lnSpc>
              <a:spcBef>
                <a:spcPct val="0"/>
              </a:spcBef>
              <a:spcAft>
                <a:spcPct val="15000"/>
              </a:spcAft>
              <a:buChar char="•"/>
            </a:pPr>
            <a:r>
              <a:rPr lang="en-US" kern="1200" dirty="0">
                <a:latin typeface="Lato Light" panose="020F0502020204030203"/>
              </a:rPr>
              <a:t>Are there any applications that should be discussed that didn’t make the 50% cut off?</a:t>
            </a:r>
          </a:p>
        </p:txBody>
      </p:sp>
      <p:sp>
        <p:nvSpPr>
          <p:cNvPr id="8" name="Freeform: Shape 7">
            <a:extLst>
              <a:ext uri="{FF2B5EF4-FFF2-40B4-BE49-F238E27FC236}">
                <a16:creationId xmlns:a16="http://schemas.microsoft.com/office/drawing/2014/main" id="{CD6A4F48-598B-4677-9434-1F3ACB9CCB19}"/>
              </a:ext>
              <a:ext uri="{C183D7F6-B498-43B3-948B-1728B52AA6E4}">
                <adec:decorative xmlns:adec="http://schemas.microsoft.com/office/drawing/2017/decorative" val="0"/>
              </a:ext>
            </a:extLst>
          </p:cNvPr>
          <p:cNvSpPr/>
          <p:nvPr/>
        </p:nvSpPr>
        <p:spPr>
          <a:xfrm>
            <a:off x="459030" y="2266061"/>
            <a:ext cx="1764354" cy="1117435"/>
          </a:xfrm>
          <a:custGeom>
            <a:avLst/>
            <a:gdLst>
              <a:gd name="connsiteX0" fmla="*/ 0 w 1649642"/>
              <a:gd name="connsiteY0" fmla="*/ 186243 h 1117435"/>
              <a:gd name="connsiteX1" fmla="*/ 186243 w 1649642"/>
              <a:gd name="connsiteY1" fmla="*/ 0 h 1117435"/>
              <a:gd name="connsiteX2" fmla="*/ 1463399 w 1649642"/>
              <a:gd name="connsiteY2" fmla="*/ 0 h 1117435"/>
              <a:gd name="connsiteX3" fmla="*/ 1649642 w 1649642"/>
              <a:gd name="connsiteY3" fmla="*/ 186243 h 1117435"/>
              <a:gd name="connsiteX4" fmla="*/ 1649642 w 1649642"/>
              <a:gd name="connsiteY4" fmla="*/ 931192 h 1117435"/>
              <a:gd name="connsiteX5" fmla="*/ 1463399 w 1649642"/>
              <a:gd name="connsiteY5" fmla="*/ 1117435 h 1117435"/>
              <a:gd name="connsiteX6" fmla="*/ 186243 w 1649642"/>
              <a:gd name="connsiteY6" fmla="*/ 1117435 h 1117435"/>
              <a:gd name="connsiteX7" fmla="*/ 0 w 1649642"/>
              <a:gd name="connsiteY7" fmla="*/ 931192 h 1117435"/>
              <a:gd name="connsiteX8" fmla="*/ 0 w 1649642"/>
              <a:gd name="connsiteY8" fmla="*/ 186243 h 111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9642" h="1117435">
                <a:moveTo>
                  <a:pt x="0" y="186243"/>
                </a:moveTo>
                <a:cubicBezTo>
                  <a:pt x="0" y="83384"/>
                  <a:pt x="83384" y="0"/>
                  <a:pt x="186243" y="0"/>
                </a:cubicBezTo>
                <a:lnTo>
                  <a:pt x="1463399" y="0"/>
                </a:lnTo>
                <a:cubicBezTo>
                  <a:pt x="1566258" y="0"/>
                  <a:pt x="1649642" y="83384"/>
                  <a:pt x="1649642" y="186243"/>
                </a:cubicBezTo>
                <a:lnTo>
                  <a:pt x="1649642" y="931192"/>
                </a:lnTo>
                <a:cubicBezTo>
                  <a:pt x="1649642" y="1034051"/>
                  <a:pt x="1566258" y="1117435"/>
                  <a:pt x="1463399" y="1117435"/>
                </a:cubicBezTo>
                <a:lnTo>
                  <a:pt x="186243" y="1117435"/>
                </a:lnTo>
                <a:cubicBezTo>
                  <a:pt x="83384" y="1117435"/>
                  <a:pt x="0" y="1034051"/>
                  <a:pt x="0" y="931192"/>
                </a:cubicBezTo>
                <a:lnTo>
                  <a:pt x="0" y="186243"/>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0749" tIns="92649" rIns="130749" bIns="92649"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Lato Light" panose="020F0502020204030203"/>
              </a:rPr>
              <a:t>Discussion Order</a:t>
            </a:r>
          </a:p>
        </p:txBody>
      </p:sp>
      <p:sp>
        <p:nvSpPr>
          <p:cNvPr id="9" name="Freeform: Shape 8">
            <a:extLst>
              <a:ext uri="{FF2B5EF4-FFF2-40B4-BE49-F238E27FC236}">
                <a16:creationId xmlns:a16="http://schemas.microsoft.com/office/drawing/2014/main" id="{789E75B3-C406-4447-BE0C-CED67396E1BA}"/>
              </a:ext>
              <a:ext uri="{C183D7F6-B498-43B3-948B-1728B52AA6E4}">
                <adec:decorative xmlns:adec="http://schemas.microsoft.com/office/drawing/2017/decorative" val="0"/>
              </a:ext>
            </a:extLst>
          </p:cNvPr>
          <p:cNvSpPr/>
          <p:nvPr/>
        </p:nvSpPr>
        <p:spPr>
          <a:xfrm>
            <a:off x="2286669" y="3453734"/>
            <a:ext cx="6213369" cy="1169311"/>
          </a:xfrm>
          <a:custGeom>
            <a:avLst/>
            <a:gdLst>
              <a:gd name="connsiteX0" fmla="*/ 194889 w 1169311"/>
              <a:gd name="connsiteY0" fmla="*/ 0 h 5809399"/>
              <a:gd name="connsiteX1" fmla="*/ 974422 w 1169311"/>
              <a:gd name="connsiteY1" fmla="*/ 0 h 5809399"/>
              <a:gd name="connsiteX2" fmla="*/ 1169311 w 1169311"/>
              <a:gd name="connsiteY2" fmla="*/ 194889 h 5809399"/>
              <a:gd name="connsiteX3" fmla="*/ 1169311 w 1169311"/>
              <a:gd name="connsiteY3" fmla="*/ 5809399 h 5809399"/>
              <a:gd name="connsiteX4" fmla="*/ 1169311 w 1169311"/>
              <a:gd name="connsiteY4" fmla="*/ 5809399 h 5809399"/>
              <a:gd name="connsiteX5" fmla="*/ 0 w 1169311"/>
              <a:gd name="connsiteY5" fmla="*/ 5809399 h 5809399"/>
              <a:gd name="connsiteX6" fmla="*/ 0 w 1169311"/>
              <a:gd name="connsiteY6" fmla="*/ 5809399 h 5809399"/>
              <a:gd name="connsiteX7" fmla="*/ 0 w 1169311"/>
              <a:gd name="connsiteY7" fmla="*/ 194889 h 5809399"/>
              <a:gd name="connsiteX8" fmla="*/ 194889 w 1169311"/>
              <a:gd name="connsiteY8" fmla="*/ 0 h 580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9311" h="5809399">
                <a:moveTo>
                  <a:pt x="1169311" y="968254"/>
                </a:moveTo>
                <a:lnTo>
                  <a:pt x="1169311" y="4841145"/>
                </a:lnTo>
                <a:cubicBezTo>
                  <a:pt x="1169311" y="5375894"/>
                  <a:pt x="1151748" y="5809397"/>
                  <a:pt x="1130084" y="5809397"/>
                </a:cubicBezTo>
                <a:lnTo>
                  <a:pt x="0" y="5809397"/>
                </a:lnTo>
                <a:lnTo>
                  <a:pt x="0" y="5809397"/>
                </a:lnTo>
                <a:lnTo>
                  <a:pt x="0" y="2"/>
                </a:lnTo>
                <a:lnTo>
                  <a:pt x="0" y="2"/>
                </a:lnTo>
                <a:lnTo>
                  <a:pt x="1130084" y="2"/>
                </a:lnTo>
                <a:cubicBezTo>
                  <a:pt x="1151748" y="2"/>
                  <a:pt x="1169311" y="433505"/>
                  <a:pt x="1169311" y="968254"/>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721" tIns="79941" rIns="102800" bIns="79941" numCol="1" spcCol="1270" anchor="ctr" anchorCtr="0">
            <a:noAutofit/>
          </a:bodyPr>
          <a:lstStyle/>
          <a:p>
            <a:pPr marL="114300" lvl="1" indent="-114300" algn="l" defTabSz="533400">
              <a:lnSpc>
                <a:spcPct val="90000"/>
              </a:lnSpc>
              <a:spcBef>
                <a:spcPct val="0"/>
              </a:spcBef>
              <a:spcAft>
                <a:spcPct val="15000"/>
              </a:spcAft>
              <a:buChar char="•"/>
            </a:pPr>
            <a:r>
              <a:rPr lang="en-US" kern="1200" dirty="0">
                <a:latin typeface="Lato Light" panose="020F0502020204030203"/>
              </a:rPr>
              <a:t>Prepare your verbal review </a:t>
            </a:r>
          </a:p>
          <a:p>
            <a:pPr marL="228600" lvl="2" indent="-114300" algn="l" defTabSz="533400">
              <a:lnSpc>
                <a:spcPct val="90000"/>
              </a:lnSpc>
              <a:spcBef>
                <a:spcPct val="0"/>
              </a:spcBef>
              <a:spcAft>
                <a:spcPct val="15000"/>
              </a:spcAft>
              <a:buFont typeface="Wingdings" panose="05000000000000000000" pitchFamily="2" charset="2"/>
              <a:buChar char="§"/>
            </a:pPr>
            <a:r>
              <a:rPr lang="en-US" kern="1200" dirty="0">
                <a:latin typeface="Lato Light" panose="020F0502020204030203"/>
              </a:rPr>
              <a:t>3-5 mins if you are </a:t>
            </a:r>
            <a:r>
              <a:rPr lang="en-US" dirty="0">
                <a:latin typeface="Lato Light" panose="020F0502020204030203"/>
              </a:rPr>
              <a:t>Rev </a:t>
            </a:r>
            <a:r>
              <a:rPr lang="en-US" kern="1200" dirty="0">
                <a:latin typeface="Lato Light" panose="020F0502020204030203"/>
              </a:rPr>
              <a:t>1, 2 mins if you are</a:t>
            </a:r>
            <a:r>
              <a:rPr lang="en-US" dirty="0">
                <a:latin typeface="Lato Light" panose="020F0502020204030203"/>
              </a:rPr>
              <a:t> Rev </a:t>
            </a:r>
            <a:r>
              <a:rPr lang="en-US" kern="1200" dirty="0">
                <a:latin typeface="Lato Light" panose="020F0502020204030203"/>
              </a:rPr>
              <a:t>2 or 3</a:t>
            </a:r>
          </a:p>
          <a:p>
            <a:pPr marL="228600" lvl="2" indent="-114300" algn="l" defTabSz="533400">
              <a:lnSpc>
                <a:spcPct val="90000"/>
              </a:lnSpc>
              <a:spcBef>
                <a:spcPct val="0"/>
              </a:spcBef>
              <a:spcAft>
                <a:spcPct val="15000"/>
              </a:spcAft>
              <a:buFont typeface="Wingdings" panose="05000000000000000000" pitchFamily="2" charset="2"/>
              <a:buChar char="§"/>
            </a:pPr>
            <a:r>
              <a:rPr lang="en-US" kern="1200" dirty="0">
                <a:latin typeface="Lato Light" panose="020F0502020204030203"/>
              </a:rPr>
              <a:t>Focus on score driving issues</a:t>
            </a:r>
          </a:p>
          <a:p>
            <a:pPr marL="228600" lvl="2" indent="-114300" algn="l" defTabSz="533400">
              <a:lnSpc>
                <a:spcPct val="90000"/>
              </a:lnSpc>
              <a:spcBef>
                <a:spcPct val="0"/>
              </a:spcBef>
              <a:spcAft>
                <a:spcPct val="15000"/>
              </a:spcAft>
              <a:buFont typeface="Wingdings" panose="05000000000000000000" pitchFamily="2" charset="2"/>
              <a:buChar char="§"/>
            </a:pPr>
            <a:r>
              <a:rPr lang="en-US" kern="1200" dirty="0">
                <a:latin typeface="Lato Light" panose="020F0502020204030203"/>
              </a:rPr>
              <a:t>Justify the score you gave</a:t>
            </a:r>
          </a:p>
          <a:p>
            <a:pPr marL="228600" lvl="2" indent="-114300" algn="l" defTabSz="533400">
              <a:lnSpc>
                <a:spcPct val="90000"/>
              </a:lnSpc>
              <a:spcBef>
                <a:spcPct val="0"/>
              </a:spcBef>
              <a:spcAft>
                <a:spcPct val="15000"/>
              </a:spcAft>
              <a:buFont typeface="Wingdings" panose="05000000000000000000" pitchFamily="2" charset="2"/>
              <a:buChar char="§"/>
            </a:pPr>
            <a:r>
              <a:rPr lang="en-US" kern="1200" dirty="0">
                <a:latin typeface="Lato Light" panose="020F0502020204030203"/>
              </a:rPr>
              <a:t>Prepare to discuss areas of disagreement</a:t>
            </a:r>
          </a:p>
        </p:txBody>
      </p:sp>
      <p:sp>
        <p:nvSpPr>
          <p:cNvPr id="10" name="Freeform: Shape 9">
            <a:extLst>
              <a:ext uri="{FF2B5EF4-FFF2-40B4-BE49-F238E27FC236}">
                <a16:creationId xmlns:a16="http://schemas.microsoft.com/office/drawing/2014/main" id="{C6EBDCA1-5589-4720-AA23-9153E954C12C}"/>
              </a:ext>
              <a:ext uri="{C183D7F6-B498-43B3-948B-1728B52AA6E4}">
                <adec:decorative xmlns:adec="http://schemas.microsoft.com/office/drawing/2017/decorative" val="0"/>
              </a:ext>
            </a:extLst>
          </p:cNvPr>
          <p:cNvSpPr/>
          <p:nvPr/>
        </p:nvSpPr>
        <p:spPr>
          <a:xfrm>
            <a:off x="459029" y="3479672"/>
            <a:ext cx="1764353" cy="1117435"/>
          </a:xfrm>
          <a:custGeom>
            <a:avLst/>
            <a:gdLst>
              <a:gd name="connsiteX0" fmla="*/ 0 w 1598317"/>
              <a:gd name="connsiteY0" fmla="*/ 186243 h 1117435"/>
              <a:gd name="connsiteX1" fmla="*/ 186243 w 1598317"/>
              <a:gd name="connsiteY1" fmla="*/ 0 h 1117435"/>
              <a:gd name="connsiteX2" fmla="*/ 1412074 w 1598317"/>
              <a:gd name="connsiteY2" fmla="*/ 0 h 1117435"/>
              <a:gd name="connsiteX3" fmla="*/ 1598317 w 1598317"/>
              <a:gd name="connsiteY3" fmla="*/ 186243 h 1117435"/>
              <a:gd name="connsiteX4" fmla="*/ 1598317 w 1598317"/>
              <a:gd name="connsiteY4" fmla="*/ 931192 h 1117435"/>
              <a:gd name="connsiteX5" fmla="*/ 1412074 w 1598317"/>
              <a:gd name="connsiteY5" fmla="*/ 1117435 h 1117435"/>
              <a:gd name="connsiteX6" fmla="*/ 186243 w 1598317"/>
              <a:gd name="connsiteY6" fmla="*/ 1117435 h 1117435"/>
              <a:gd name="connsiteX7" fmla="*/ 0 w 1598317"/>
              <a:gd name="connsiteY7" fmla="*/ 931192 h 1117435"/>
              <a:gd name="connsiteX8" fmla="*/ 0 w 1598317"/>
              <a:gd name="connsiteY8" fmla="*/ 186243 h 111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317" h="1117435">
                <a:moveTo>
                  <a:pt x="0" y="186243"/>
                </a:moveTo>
                <a:cubicBezTo>
                  <a:pt x="0" y="83384"/>
                  <a:pt x="83384" y="0"/>
                  <a:pt x="186243" y="0"/>
                </a:cubicBezTo>
                <a:lnTo>
                  <a:pt x="1412074" y="0"/>
                </a:lnTo>
                <a:cubicBezTo>
                  <a:pt x="1514933" y="0"/>
                  <a:pt x="1598317" y="83384"/>
                  <a:pt x="1598317" y="186243"/>
                </a:cubicBezTo>
                <a:lnTo>
                  <a:pt x="1598317" y="931192"/>
                </a:lnTo>
                <a:cubicBezTo>
                  <a:pt x="1598317" y="1034051"/>
                  <a:pt x="1514933" y="1117435"/>
                  <a:pt x="1412074" y="1117435"/>
                </a:cubicBezTo>
                <a:lnTo>
                  <a:pt x="186243" y="1117435"/>
                </a:lnTo>
                <a:cubicBezTo>
                  <a:pt x="83384" y="1117435"/>
                  <a:pt x="0" y="1034051"/>
                  <a:pt x="0" y="931192"/>
                </a:cubicBezTo>
                <a:lnTo>
                  <a:pt x="0" y="186243"/>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0749" tIns="92649" rIns="130749" bIns="92649"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Lato Light" panose="020F0502020204030203"/>
              </a:rPr>
              <a:t>Meeting Preparation</a:t>
            </a:r>
          </a:p>
        </p:txBody>
      </p:sp>
    </p:spTree>
    <p:extLst>
      <p:ext uri="{BB962C8B-B14F-4D97-AF65-F5344CB8AC3E}">
        <p14:creationId xmlns:p14="http://schemas.microsoft.com/office/powerpoint/2010/main" val="3473973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8FDD2-459E-4F99-A2FD-85FD5E20A472}"/>
              </a:ext>
            </a:extLst>
          </p:cNvPr>
          <p:cNvSpPr>
            <a:spLocks noGrp="1"/>
          </p:cNvSpPr>
          <p:nvPr>
            <p:ph type="title"/>
          </p:nvPr>
        </p:nvSpPr>
        <p:spPr>
          <a:xfrm>
            <a:off x="0" y="0"/>
            <a:ext cx="9144000" cy="457200"/>
          </a:xfrm>
          <a:solidFill>
            <a:schemeClr val="bg1">
              <a:lumMod val="85000"/>
            </a:schemeClr>
          </a:solidFill>
        </p:spPr>
        <p:txBody>
          <a:bodyPr>
            <a:normAutofit fontScale="90000"/>
          </a:bodyPr>
          <a:lstStyle/>
          <a:p>
            <a:pPr algn="ctr"/>
            <a:r>
              <a:rPr lang="en-US" dirty="0"/>
              <a:t>At the Meeting</a:t>
            </a:r>
          </a:p>
        </p:txBody>
      </p:sp>
      <p:sp>
        <p:nvSpPr>
          <p:cNvPr id="3" name="Content Placeholder 2">
            <a:extLst>
              <a:ext uri="{FF2B5EF4-FFF2-40B4-BE49-F238E27FC236}">
                <a16:creationId xmlns:a16="http://schemas.microsoft.com/office/drawing/2014/main" id="{5A8C8AF0-F607-489B-966B-072294EB5CD0}"/>
              </a:ext>
            </a:extLst>
          </p:cNvPr>
          <p:cNvSpPr>
            <a:spLocks noGrp="1"/>
          </p:cNvSpPr>
          <p:nvPr>
            <p:ph idx="1"/>
          </p:nvPr>
        </p:nvSpPr>
        <p:spPr>
          <a:xfrm>
            <a:off x="454868" y="783772"/>
            <a:ext cx="8229600" cy="3848878"/>
          </a:xfrm>
          <a:effectLst/>
        </p:spPr>
        <p:txBody>
          <a:bodyPr/>
          <a:lstStyle/>
          <a:p>
            <a:r>
              <a:rPr lang="en-US" dirty="0"/>
              <a:t>Have the reviewers justified their scores?</a:t>
            </a:r>
          </a:p>
          <a:p>
            <a:endParaRPr lang="en-US" dirty="0"/>
          </a:p>
          <a:p>
            <a:r>
              <a:rPr lang="en-US" dirty="0"/>
              <a:t>Can you answer the following questions:</a:t>
            </a:r>
          </a:p>
          <a:p>
            <a:pPr lvl="1"/>
            <a:r>
              <a:rPr lang="en-US" dirty="0">
                <a:solidFill>
                  <a:srgbClr val="FF0000"/>
                </a:solidFill>
                <a:latin typeface="MV Boli" panose="02000500030200090000" pitchFamily="2" charset="0"/>
                <a:cs typeface="MV Boli" panose="02000500030200090000" pitchFamily="2" charset="0"/>
              </a:rPr>
              <a:t>SHOULD IT BE DONE?</a:t>
            </a:r>
          </a:p>
          <a:p>
            <a:pPr lvl="1"/>
            <a:r>
              <a:rPr lang="en-US" dirty="0">
                <a:solidFill>
                  <a:srgbClr val="FF0000"/>
                </a:solidFill>
                <a:latin typeface="MV Boli" panose="02000500030200090000" pitchFamily="2" charset="0"/>
                <a:cs typeface="MV Boli" panose="02000500030200090000" pitchFamily="2" charset="0"/>
              </a:rPr>
              <a:t>CAN IT BE DONE?</a:t>
            </a:r>
          </a:p>
          <a:p>
            <a:pPr lvl="1"/>
            <a:endParaRPr lang="en-US" dirty="0"/>
          </a:p>
          <a:p>
            <a:r>
              <a:rPr lang="en-US" dirty="0"/>
              <a:t>Engage in discussion, ask the reviewers to clarify or explain </a:t>
            </a:r>
          </a:p>
          <a:p>
            <a:endParaRPr lang="en-US" dirty="0"/>
          </a:p>
          <a:p>
            <a:r>
              <a:rPr lang="en-US" dirty="0"/>
              <a:t>If you believe the reviewers did not justify their final scores, you can score outside the range </a:t>
            </a:r>
          </a:p>
          <a:p>
            <a:endParaRPr lang="en-US" dirty="0"/>
          </a:p>
        </p:txBody>
      </p:sp>
      <p:pic>
        <p:nvPicPr>
          <p:cNvPr id="8" name="Picture 7" descr="animated image of people talking ">
            <a:extLst>
              <a:ext uri="{FF2B5EF4-FFF2-40B4-BE49-F238E27FC236}">
                <a16:creationId xmlns:a16="http://schemas.microsoft.com/office/drawing/2014/main" id="{518D84BC-AC87-4909-B7CC-A260ED052F8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56026" y="783772"/>
            <a:ext cx="2708055" cy="1692534"/>
          </a:xfrm>
          <a:prstGeom prst="rect">
            <a:avLst/>
          </a:prstGeom>
        </p:spPr>
      </p:pic>
      <p:sp>
        <p:nvSpPr>
          <p:cNvPr id="4" name="TextBox 3">
            <a:extLst>
              <a:ext uri="{FF2B5EF4-FFF2-40B4-BE49-F238E27FC236}">
                <a16:creationId xmlns:a16="http://schemas.microsoft.com/office/drawing/2014/main" id="{4A69822E-5FFA-FC78-F411-6B766FD8AEAA}"/>
              </a:ext>
            </a:extLst>
          </p:cNvPr>
          <p:cNvSpPr txBox="1"/>
          <p:nvPr/>
        </p:nvSpPr>
        <p:spPr bwMode="auto">
          <a:xfrm>
            <a:off x="8057322" y="4790661"/>
            <a:ext cx="735495" cy="240175"/>
          </a:xfrm>
          <a:prstGeom prst="rect">
            <a:avLst/>
          </a:prstGeom>
          <a:noFill/>
          <a:ln>
            <a:noFill/>
          </a:ln>
        </p:spPr>
        <p:txBody>
          <a:bodyPr wrap="square" lIns="85433" tIns="42726" rIns="85433" bIns="42726" rtlCol="0">
            <a:spAutoFit/>
          </a:bodyPr>
          <a:lstStyle/>
          <a:p>
            <a:pPr eaLnBrk="1" hangingPunct="1">
              <a:spcBef>
                <a:spcPct val="50000"/>
              </a:spcBef>
            </a:pPr>
            <a:r>
              <a:rPr lang="en-US" sz="1000" dirty="0">
                <a:solidFill>
                  <a:schemeClr val="bg2">
                    <a:lumMod val="10000"/>
                  </a:schemeClr>
                </a:solidFill>
              </a:rPr>
              <a:t>3/26/2024</a:t>
            </a:r>
          </a:p>
        </p:txBody>
      </p:sp>
    </p:spTree>
    <p:extLst>
      <p:ext uri="{BB962C8B-B14F-4D97-AF65-F5344CB8AC3E}">
        <p14:creationId xmlns:p14="http://schemas.microsoft.com/office/powerpoint/2010/main" val="225459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8FDD2-459E-4F99-A2FD-85FD5E20A472}"/>
              </a:ext>
            </a:extLst>
          </p:cNvPr>
          <p:cNvSpPr>
            <a:spLocks noGrp="1"/>
          </p:cNvSpPr>
          <p:nvPr>
            <p:ph type="title"/>
          </p:nvPr>
        </p:nvSpPr>
        <p:spPr>
          <a:xfrm>
            <a:off x="0" y="0"/>
            <a:ext cx="9144000" cy="457200"/>
          </a:xfrm>
          <a:solidFill>
            <a:schemeClr val="bg1">
              <a:lumMod val="85000"/>
            </a:schemeClr>
          </a:solidFill>
        </p:spPr>
        <p:txBody>
          <a:bodyPr>
            <a:normAutofit fontScale="90000"/>
          </a:bodyPr>
          <a:lstStyle/>
          <a:p>
            <a:pPr algn="ctr"/>
            <a:r>
              <a:rPr lang="en-US" dirty="0"/>
              <a:t>At the End of the Meeting, Have You…</a:t>
            </a:r>
          </a:p>
        </p:txBody>
      </p:sp>
      <p:sp>
        <p:nvSpPr>
          <p:cNvPr id="3" name="Content Placeholder 2">
            <a:extLst>
              <a:ext uri="{FF2B5EF4-FFF2-40B4-BE49-F238E27FC236}">
                <a16:creationId xmlns:a16="http://schemas.microsoft.com/office/drawing/2014/main" id="{5A8C8AF0-F607-489B-966B-072294EB5CD0}"/>
              </a:ext>
            </a:extLst>
          </p:cNvPr>
          <p:cNvSpPr>
            <a:spLocks noGrp="1"/>
          </p:cNvSpPr>
          <p:nvPr>
            <p:ph idx="1"/>
          </p:nvPr>
        </p:nvSpPr>
        <p:spPr>
          <a:xfrm>
            <a:off x="324240" y="769775"/>
            <a:ext cx="8229600" cy="3603949"/>
          </a:xfrm>
        </p:spPr>
        <p:txBody>
          <a:bodyPr/>
          <a:lstStyle/>
          <a:p>
            <a:r>
              <a:rPr lang="en-US" dirty="0"/>
              <a:t>Successfully ranked applications to distinguish high, medium and low impact?</a:t>
            </a:r>
          </a:p>
          <a:p>
            <a:endParaRPr lang="en-US" dirty="0"/>
          </a:p>
          <a:p>
            <a:r>
              <a:rPr lang="en-US" dirty="0"/>
              <a:t>Edited your critiques so they reflect your final scores?</a:t>
            </a:r>
          </a:p>
          <a:p>
            <a:endParaRPr lang="en-US" dirty="0"/>
          </a:p>
          <a:p>
            <a:r>
              <a:rPr lang="en-US" dirty="0"/>
              <a:t>Signed the post meeting conflict of interest form?</a:t>
            </a:r>
          </a:p>
          <a:p>
            <a:endParaRPr lang="en-US" dirty="0"/>
          </a:p>
          <a:p>
            <a:r>
              <a:rPr lang="en-US" dirty="0"/>
              <a:t>Deleted/shredded confidential materials no later than 30 days after the meeting?</a:t>
            </a:r>
          </a:p>
          <a:p>
            <a:endParaRPr lang="en-US" dirty="0"/>
          </a:p>
        </p:txBody>
      </p:sp>
      <p:sp>
        <p:nvSpPr>
          <p:cNvPr id="4" name="TextBox 3">
            <a:extLst>
              <a:ext uri="{FF2B5EF4-FFF2-40B4-BE49-F238E27FC236}">
                <a16:creationId xmlns:a16="http://schemas.microsoft.com/office/drawing/2014/main" id="{18ECE53F-C65B-A379-654C-00A9212B32DD}"/>
              </a:ext>
            </a:extLst>
          </p:cNvPr>
          <p:cNvSpPr txBox="1"/>
          <p:nvPr/>
        </p:nvSpPr>
        <p:spPr bwMode="auto">
          <a:xfrm>
            <a:off x="8090453" y="4803913"/>
            <a:ext cx="735495" cy="240175"/>
          </a:xfrm>
          <a:prstGeom prst="rect">
            <a:avLst/>
          </a:prstGeom>
          <a:noFill/>
          <a:ln>
            <a:noFill/>
          </a:ln>
        </p:spPr>
        <p:txBody>
          <a:bodyPr wrap="square" lIns="85433" tIns="42726" rIns="85433" bIns="42726" rtlCol="0">
            <a:spAutoFit/>
          </a:bodyPr>
          <a:lstStyle/>
          <a:p>
            <a:pPr eaLnBrk="1" hangingPunct="1">
              <a:spcBef>
                <a:spcPct val="50000"/>
              </a:spcBef>
            </a:pPr>
            <a:r>
              <a:rPr lang="en-US" sz="1000" dirty="0">
                <a:solidFill>
                  <a:schemeClr val="bg2">
                    <a:lumMod val="10000"/>
                  </a:schemeClr>
                </a:solidFill>
              </a:rPr>
              <a:t>3/26/2024</a:t>
            </a:r>
          </a:p>
        </p:txBody>
      </p:sp>
    </p:spTree>
    <p:extLst>
      <p:ext uri="{BB962C8B-B14F-4D97-AF65-F5344CB8AC3E}">
        <p14:creationId xmlns:p14="http://schemas.microsoft.com/office/powerpoint/2010/main" val="1633374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toon image with words ">
            <a:extLst>
              <a:ext uri="{FF2B5EF4-FFF2-40B4-BE49-F238E27FC236}">
                <a16:creationId xmlns:a16="http://schemas.microsoft.com/office/drawing/2014/main" id="{2E7DE526-1B1C-44C8-8361-8DB76749421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11035" y="993291"/>
            <a:ext cx="3658027" cy="3326739"/>
          </a:xfrm>
          <a:prstGeom prst="rect">
            <a:avLst/>
          </a:prstGeom>
        </p:spPr>
      </p:pic>
      <p:sp>
        <p:nvSpPr>
          <p:cNvPr id="2" name="Title 1">
            <a:extLst>
              <a:ext uri="{FF2B5EF4-FFF2-40B4-BE49-F238E27FC236}">
                <a16:creationId xmlns:a16="http://schemas.microsoft.com/office/drawing/2014/main" id="{13EE0648-6897-4B8B-98FD-D38449E96DBD}"/>
              </a:ext>
            </a:extLst>
          </p:cNvPr>
          <p:cNvSpPr txBox="1">
            <a:spLocks noGrp="1"/>
          </p:cNvSpPr>
          <p:nvPr>
            <p:ph type="title" idx="4294967295"/>
          </p:nvPr>
        </p:nvSpPr>
        <p:spPr bwMode="auto">
          <a:xfrm>
            <a:off x="156482" y="483561"/>
            <a:ext cx="4508826" cy="701840"/>
          </a:xfrm>
          <a:prstGeom prst="rect">
            <a:avLst/>
          </a:prstGeom>
          <a:noFill/>
          <a:ln>
            <a:noFill/>
            <a:prstDash/>
          </a:ln>
          <a:effectLst>
            <a:outerShdw blurRad="50800" dist="50800" dir="5400000" algn="ctr" rotWithShape="0">
              <a:schemeClr val="accent1">
                <a:lumMod val="75000"/>
              </a:schemeClr>
            </a:outerShdw>
          </a:effectLst>
        </p:spPr>
        <p:txBody>
          <a:bodyPr rot="0" spcFirstLastPara="0" vertOverflow="overflow" horzOverflow="overflow" vert="horz" wrap="square" lIns="85433" tIns="42726" rIns="85433" bIns="42726"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ct val="5000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Script MT Bold" panose="03040602040607080904" pitchFamily="66" charset="0"/>
                <a:ea typeface="+mn-ea"/>
                <a:cs typeface="+mn-cs"/>
              </a:rPr>
              <a:t>Thank You!</a:t>
            </a:r>
          </a:p>
        </p:txBody>
      </p:sp>
      <p:sp>
        <p:nvSpPr>
          <p:cNvPr id="7" name="TextBox 6">
            <a:extLst>
              <a:ext uri="{FF2B5EF4-FFF2-40B4-BE49-F238E27FC236}">
                <a16:creationId xmlns:a16="http://schemas.microsoft.com/office/drawing/2014/main" id="{D10A17C0-77FC-4C72-81CF-773DFFC60D8C}"/>
              </a:ext>
            </a:extLst>
          </p:cNvPr>
          <p:cNvSpPr txBox="1"/>
          <p:nvPr/>
        </p:nvSpPr>
        <p:spPr bwMode="auto">
          <a:xfrm>
            <a:off x="305772" y="1545383"/>
            <a:ext cx="4023632" cy="1194282"/>
          </a:xfrm>
          <a:prstGeom prst="rect">
            <a:avLst/>
          </a:prstGeom>
          <a:noFill/>
          <a:ln>
            <a:noFill/>
          </a:ln>
        </p:spPr>
        <p:txBody>
          <a:bodyPr wrap="square" lIns="85433" tIns="42726" rIns="85433" bIns="42726" rtlCol="0">
            <a:spAutoFit/>
          </a:bodyPr>
          <a:lstStyle/>
          <a:p>
            <a:pPr algn="ctr" eaLnBrk="1" hangingPunct="1">
              <a:spcBef>
                <a:spcPct val="50000"/>
              </a:spcBef>
            </a:pPr>
            <a:r>
              <a:rPr lang="en-US" sz="1800" dirty="0">
                <a:solidFill>
                  <a:srgbClr val="FF0000"/>
                </a:solidFill>
                <a:latin typeface="Lato" panose="020F0502020204030203" pitchFamily="34" charset="0"/>
                <a:ea typeface="Lato" panose="020F0502020204030203" pitchFamily="34" charset="0"/>
                <a:cs typeface="Lato" panose="020F0502020204030203" pitchFamily="34" charset="0"/>
              </a:rPr>
              <a:t>NIH places our trust in you to uphold the principles of peer review so we can continue to fund meaningful science</a:t>
            </a:r>
          </a:p>
        </p:txBody>
      </p:sp>
      <p:sp>
        <p:nvSpPr>
          <p:cNvPr id="4" name="TextBox 3">
            <a:extLst>
              <a:ext uri="{FF2B5EF4-FFF2-40B4-BE49-F238E27FC236}">
                <a16:creationId xmlns:a16="http://schemas.microsoft.com/office/drawing/2014/main" id="{FF72D409-E68A-101B-AE6C-B41BC51904E6}"/>
              </a:ext>
            </a:extLst>
          </p:cNvPr>
          <p:cNvSpPr txBox="1"/>
          <p:nvPr/>
        </p:nvSpPr>
        <p:spPr bwMode="auto">
          <a:xfrm>
            <a:off x="8070575" y="4770783"/>
            <a:ext cx="735495" cy="240175"/>
          </a:xfrm>
          <a:prstGeom prst="rect">
            <a:avLst/>
          </a:prstGeom>
          <a:noFill/>
          <a:ln>
            <a:noFill/>
          </a:ln>
        </p:spPr>
        <p:txBody>
          <a:bodyPr wrap="square" lIns="85433" tIns="42726" rIns="85433" bIns="42726" rtlCol="0">
            <a:spAutoFit/>
          </a:bodyPr>
          <a:lstStyle/>
          <a:p>
            <a:pPr eaLnBrk="1" hangingPunct="1">
              <a:spcBef>
                <a:spcPct val="50000"/>
              </a:spcBef>
            </a:pPr>
            <a:r>
              <a:rPr lang="en-US" sz="1000" dirty="0">
                <a:solidFill>
                  <a:schemeClr val="bg2">
                    <a:lumMod val="10000"/>
                  </a:schemeClr>
                </a:solidFill>
              </a:rPr>
              <a:t>3/26/2024</a:t>
            </a:r>
          </a:p>
        </p:txBody>
      </p:sp>
    </p:spTree>
    <p:extLst>
      <p:ext uri="{BB962C8B-B14F-4D97-AF65-F5344CB8AC3E}">
        <p14:creationId xmlns:p14="http://schemas.microsoft.com/office/powerpoint/2010/main" val="4180917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5C06E-FBE3-45FD-B94E-DFE68C8E98AA}"/>
              </a:ext>
            </a:extLst>
          </p:cNvPr>
          <p:cNvSpPr>
            <a:spLocks noGrp="1"/>
          </p:cNvSpPr>
          <p:nvPr>
            <p:ph type="title"/>
          </p:nvPr>
        </p:nvSpPr>
        <p:spPr>
          <a:xfrm>
            <a:off x="0" y="0"/>
            <a:ext cx="9144000" cy="457200"/>
          </a:xfrm>
          <a:solidFill>
            <a:schemeClr val="bg1">
              <a:lumMod val="85000"/>
            </a:schemeClr>
          </a:solidFill>
        </p:spPr>
        <p:txBody>
          <a:bodyPr>
            <a:normAutofit fontScale="90000"/>
          </a:bodyPr>
          <a:lstStyle/>
          <a:p>
            <a:pPr algn="ctr"/>
            <a:r>
              <a:rPr lang="en-US" dirty="0"/>
              <a:t>Resources</a:t>
            </a:r>
          </a:p>
        </p:txBody>
      </p:sp>
      <p:sp>
        <p:nvSpPr>
          <p:cNvPr id="3" name="Content Placeholder 2">
            <a:extLst>
              <a:ext uri="{FF2B5EF4-FFF2-40B4-BE49-F238E27FC236}">
                <a16:creationId xmlns:a16="http://schemas.microsoft.com/office/drawing/2014/main" id="{79110B1B-41A4-46C2-AB8A-A9A2A7EE5CD0}"/>
              </a:ext>
            </a:extLst>
          </p:cNvPr>
          <p:cNvSpPr>
            <a:spLocks noGrp="1"/>
          </p:cNvSpPr>
          <p:nvPr>
            <p:ph idx="1"/>
          </p:nvPr>
        </p:nvSpPr>
        <p:spPr>
          <a:xfrm>
            <a:off x="130629" y="541177"/>
            <a:ext cx="8756195" cy="4068146"/>
          </a:xfrm>
        </p:spPr>
        <p:txBody>
          <a:bodyPr numCol="2">
            <a:noAutofit/>
          </a:bodyPr>
          <a:lstStyle/>
          <a:p>
            <a:pPr marL="167640" indent="-167640"/>
            <a:r>
              <a:rPr lang="en-US" sz="1200" b="1" dirty="0"/>
              <a:t>CSR Public site for Reviewers</a:t>
            </a:r>
          </a:p>
          <a:p>
            <a:pPr marL="347663" lvl="1" indent="-166688"/>
            <a:r>
              <a:rPr lang="en-US" sz="1200" dirty="0">
                <a:hlinkClick r:id="rId3"/>
              </a:rPr>
              <a:t>https://public.csr.nih.gov/ForReviewers</a:t>
            </a:r>
            <a:r>
              <a:rPr lang="en-US" sz="1200" dirty="0"/>
              <a:t> </a:t>
            </a:r>
          </a:p>
          <a:p>
            <a:pPr marL="180975" lvl="1" indent="0">
              <a:buNone/>
            </a:pPr>
            <a:endParaRPr lang="en-US" sz="1200" dirty="0"/>
          </a:p>
          <a:p>
            <a:pPr marL="168275" indent="-166688"/>
            <a:r>
              <a:rPr lang="en-US" sz="1200" b="1" dirty="0"/>
              <a:t>NIH Information for Reviewers</a:t>
            </a:r>
          </a:p>
          <a:p>
            <a:pPr marL="347663" lvl="1" indent="-166688"/>
            <a:r>
              <a:rPr lang="en-US" sz="1200" dirty="0">
                <a:hlinkClick r:id="rId4"/>
              </a:rPr>
              <a:t>https://grants.nih.gov/grants/policy/review.htm</a:t>
            </a:r>
            <a:r>
              <a:rPr lang="en-US" sz="1200" dirty="0"/>
              <a:t> </a:t>
            </a:r>
          </a:p>
          <a:p>
            <a:pPr marL="180975" lvl="1" indent="0">
              <a:buNone/>
            </a:pPr>
            <a:r>
              <a:rPr lang="en-US" sz="1200" dirty="0"/>
              <a:t>	</a:t>
            </a:r>
          </a:p>
          <a:p>
            <a:pPr marL="167640" indent="-167640"/>
            <a:r>
              <a:rPr lang="en-US" sz="1200" b="1" dirty="0"/>
              <a:t>Reviewer Guidelines</a:t>
            </a:r>
          </a:p>
          <a:p>
            <a:pPr marL="377008" lvl="1" indent="-167640"/>
            <a:r>
              <a:rPr lang="en-US" sz="1200" dirty="0">
                <a:hlinkClick r:id="rId5"/>
              </a:rPr>
              <a:t>https://public.csr.nih.gov/ForReviewers/GuidelinesAndTemplates</a:t>
            </a:r>
            <a:r>
              <a:rPr lang="en-US" sz="1200" dirty="0"/>
              <a:t>  </a:t>
            </a:r>
          </a:p>
          <a:p>
            <a:pPr marL="377008" lvl="1" indent="-167640"/>
            <a:endParaRPr lang="en-US" sz="1200" dirty="0"/>
          </a:p>
          <a:p>
            <a:pPr marL="167640" indent="-167640"/>
            <a:r>
              <a:rPr lang="en-US" sz="1200" b="1" dirty="0"/>
              <a:t>NIH Conflict of Interest Guidelines and Rules</a:t>
            </a:r>
          </a:p>
          <a:p>
            <a:pPr marL="377008" lvl="1" indent="-167640"/>
            <a:r>
              <a:rPr lang="en-US" sz="1200" dirty="0">
                <a:hlinkClick r:id="rId6"/>
              </a:rPr>
              <a:t>https://grants.nih.gov/policy/peer/reviewer-guidelines.htm</a:t>
            </a:r>
            <a:r>
              <a:rPr lang="en-US" sz="1200" dirty="0"/>
              <a:t>  </a:t>
            </a:r>
          </a:p>
          <a:p>
            <a:pPr marL="377008" lvl="1" indent="-167640"/>
            <a:endParaRPr lang="en-US" sz="1200" dirty="0"/>
          </a:p>
          <a:p>
            <a:pPr marL="167640" indent="-167640"/>
            <a:r>
              <a:rPr lang="en-US" sz="1200" b="1" dirty="0"/>
              <a:t>General Meeting Information</a:t>
            </a:r>
          </a:p>
          <a:p>
            <a:pPr marL="377008" lvl="1" indent="-167640"/>
            <a:r>
              <a:rPr lang="en-US" sz="1200" dirty="0">
                <a:hlinkClick r:id="rId7"/>
              </a:rPr>
              <a:t>https://public.csr.nih.gov/ForReviewers/MeetingOverview</a:t>
            </a:r>
            <a:r>
              <a:rPr lang="en-US" sz="1200" dirty="0"/>
              <a:t> </a:t>
            </a:r>
          </a:p>
          <a:p>
            <a:pPr marL="377008" lvl="1" indent="-167640"/>
            <a:endParaRPr lang="en-US" sz="1200" dirty="0"/>
          </a:p>
          <a:p>
            <a:pPr marL="167640" indent="-167640"/>
            <a:r>
              <a:rPr lang="en-US" sz="1200" b="1" dirty="0"/>
              <a:t>Rigor and Transparency</a:t>
            </a:r>
          </a:p>
          <a:p>
            <a:pPr marL="377008" lvl="1" indent="-167640"/>
            <a:r>
              <a:rPr lang="en-US" sz="1200" dirty="0">
                <a:hlinkClick r:id="rId8"/>
              </a:rPr>
              <a:t>https://grants.nih.gov/policy/reproducibility/index.htm</a:t>
            </a:r>
            <a:endParaRPr lang="en-US" sz="1200" dirty="0"/>
          </a:p>
          <a:p>
            <a:pPr marL="209368" lvl="1" indent="0">
              <a:buNone/>
            </a:pPr>
            <a:r>
              <a:rPr lang="en-US" sz="1200" dirty="0"/>
              <a:t> </a:t>
            </a:r>
          </a:p>
          <a:p>
            <a:pPr marL="166688" indent="-166688"/>
            <a:r>
              <a:rPr lang="en-US" sz="1200" b="1" i="1" dirty="0">
                <a:effectLst/>
              </a:rPr>
              <a:t>CSR’s </a:t>
            </a:r>
            <a:r>
              <a:rPr lang="en-US" sz="1200" b="1" i="1" u="sng" dirty="0">
                <a:solidFill>
                  <a:srgbClr val="6888C9"/>
                </a:solidFill>
                <a:effectLst/>
                <a:hlinkClick r:id="rId9" tooltip="https://public.csr.nih.gov/forreviewers/becomeareviewer/ecr"/>
              </a:rPr>
              <a:t>Early Career Reviewer</a:t>
            </a:r>
            <a:r>
              <a:rPr lang="en-US" sz="1200" b="1" i="1" dirty="0">
                <a:effectLst/>
              </a:rPr>
              <a:t> (ECR) program  </a:t>
            </a:r>
          </a:p>
          <a:p>
            <a:pPr marL="347663" lvl="1" indent="-166688"/>
            <a:r>
              <a:rPr lang="en-US" sz="1200" i="1" dirty="0">
                <a:effectLst/>
                <a:hlinkClick r:id="rId9"/>
              </a:rPr>
              <a:t>https://public.csr.nih.gov/ForReviewers/BecomeAReviewer/ECR</a:t>
            </a:r>
            <a:r>
              <a:rPr lang="en-US" sz="1200" i="1" dirty="0">
                <a:effectLst/>
              </a:rPr>
              <a:t> </a:t>
            </a:r>
          </a:p>
          <a:p>
            <a:pPr marL="209368" lvl="1" indent="0">
              <a:buNone/>
            </a:pPr>
            <a:endParaRPr lang="en-US" sz="1200" dirty="0"/>
          </a:p>
          <a:p>
            <a:pPr marL="167640" indent="-167640"/>
            <a:r>
              <a:rPr lang="en-US" sz="1200" b="1" dirty="0"/>
              <a:t>Reimbursement Rates</a:t>
            </a:r>
          </a:p>
          <a:p>
            <a:pPr marL="377008" lvl="1" indent="-167640"/>
            <a:r>
              <a:rPr lang="en-US" sz="1200" dirty="0">
                <a:hlinkClick r:id="rId10"/>
              </a:rPr>
              <a:t>https://public.csr.nih.gov/sites/default/files/2017-10/SREAFlatRateBreakdown.pdf</a:t>
            </a:r>
            <a:r>
              <a:rPr lang="en-US" sz="1200" dirty="0"/>
              <a:t> </a:t>
            </a:r>
          </a:p>
          <a:p>
            <a:pPr marL="377008" lvl="1" indent="-167640"/>
            <a:endParaRPr lang="en-US" sz="1200" dirty="0"/>
          </a:p>
          <a:p>
            <a:pPr marL="167640" indent="-167640"/>
            <a:r>
              <a:rPr lang="en-US" sz="1200" b="1" dirty="0"/>
              <a:t>Travel Guidelines and Medical Travel Accommodations</a:t>
            </a:r>
          </a:p>
          <a:p>
            <a:pPr marL="377008" lvl="1" indent="-167640"/>
            <a:r>
              <a:rPr lang="en-US" sz="1200" dirty="0">
                <a:hlinkClick r:id="rId11"/>
              </a:rPr>
              <a:t>https://public.csr.nih.gov/ForReviewers/TravelAndReimbursement</a:t>
            </a:r>
            <a:r>
              <a:rPr lang="en-US" sz="1200" dirty="0"/>
              <a:t> </a:t>
            </a:r>
          </a:p>
          <a:p>
            <a:pPr marL="377008" lvl="1" indent="-167640"/>
            <a:endParaRPr lang="en-US" sz="1200" dirty="0"/>
          </a:p>
          <a:p>
            <a:pPr marL="0" indent="290513"/>
            <a:r>
              <a:rPr lang="en-US" sz="1200" b="1" dirty="0"/>
              <a:t>World Travel Service </a:t>
            </a:r>
          </a:p>
          <a:p>
            <a:pPr marL="227013" lvl="1" indent="168275"/>
            <a:r>
              <a:rPr lang="en-US" sz="1200" dirty="0">
                <a:hlinkClick r:id="rId12"/>
              </a:rPr>
              <a:t>https://www.nihreviewer.com/</a:t>
            </a:r>
            <a:endParaRPr lang="en-US" sz="1200" dirty="0"/>
          </a:p>
          <a:p>
            <a:pPr marL="227013" lvl="1" indent="0">
              <a:buNone/>
            </a:pPr>
            <a:endParaRPr lang="en-US" sz="1200" dirty="0"/>
          </a:p>
        </p:txBody>
      </p:sp>
      <p:sp>
        <p:nvSpPr>
          <p:cNvPr id="4" name="TextBox 3">
            <a:extLst>
              <a:ext uri="{FF2B5EF4-FFF2-40B4-BE49-F238E27FC236}">
                <a16:creationId xmlns:a16="http://schemas.microsoft.com/office/drawing/2014/main" id="{F300924E-2DFE-0028-0F62-CDB49DD66B3A}"/>
              </a:ext>
            </a:extLst>
          </p:cNvPr>
          <p:cNvSpPr txBox="1"/>
          <p:nvPr/>
        </p:nvSpPr>
        <p:spPr bwMode="auto">
          <a:xfrm>
            <a:off x="8070575" y="4803913"/>
            <a:ext cx="735495" cy="240175"/>
          </a:xfrm>
          <a:prstGeom prst="rect">
            <a:avLst/>
          </a:prstGeom>
          <a:noFill/>
          <a:ln>
            <a:noFill/>
          </a:ln>
        </p:spPr>
        <p:txBody>
          <a:bodyPr wrap="square" lIns="85433" tIns="42726" rIns="85433" bIns="42726" rtlCol="0">
            <a:spAutoFit/>
          </a:bodyPr>
          <a:lstStyle/>
          <a:p>
            <a:pPr eaLnBrk="1" hangingPunct="1">
              <a:spcBef>
                <a:spcPct val="50000"/>
              </a:spcBef>
            </a:pPr>
            <a:r>
              <a:rPr lang="en-US" sz="1000" dirty="0">
                <a:solidFill>
                  <a:schemeClr val="bg2">
                    <a:lumMod val="10000"/>
                  </a:schemeClr>
                </a:solidFill>
              </a:rPr>
              <a:t>3/26/2024</a:t>
            </a:r>
          </a:p>
        </p:txBody>
      </p:sp>
    </p:spTree>
    <p:extLst>
      <p:ext uri="{BB962C8B-B14F-4D97-AF65-F5344CB8AC3E}">
        <p14:creationId xmlns:p14="http://schemas.microsoft.com/office/powerpoint/2010/main" val="3878290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7EBFB-A0BB-412E-9D55-FA7649235ABF}"/>
              </a:ext>
            </a:extLst>
          </p:cNvPr>
          <p:cNvSpPr>
            <a:spLocks noGrp="1"/>
          </p:cNvSpPr>
          <p:nvPr>
            <p:ph type="title"/>
          </p:nvPr>
        </p:nvSpPr>
        <p:spPr>
          <a:xfrm>
            <a:off x="0" y="0"/>
            <a:ext cx="9144000" cy="457200"/>
          </a:xfrm>
          <a:solidFill>
            <a:schemeClr val="bg1">
              <a:lumMod val="85000"/>
            </a:schemeClr>
          </a:solidFill>
        </p:spPr>
        <p:txBody>
          <a:bodyPr>
            <a:normAutofit fontScale="90000"/>
          </a:bodyPr>
          <a:lstStyle/>
          <a:p>
            <a:pPr algn="ctr"/>
            <a:r>
              <a:rPr lang="en-US" dirty="0"/>
              <a:t>The Building Blocks of Review</a:t>
            </a:r>
            <a:endParaRPr lang="en-US" sz="2200" i="1" dirty="0">
              <a:solidFill>
                <a:srgbClr val="C00000"/>
              </a:solidFill>
            </a:endParaRPr>
          </a:p>
        </p:txBody>
      </p:sp>
      <p:sp>
        <p:nvSpPr>
          <p:cNvPr id="3" name="Content Placeholder 2">
            <a:extLst>
              <a:ext uri="{FF2B5EF4-FFF2-40B4-BE49-F238E27FC236}">
                <a16:creationId xmlns:a16="http://schemas.microsoft.com/office/drawing/2014/main" id="{4EECC8F7-3909-4CFE-83AA-ABD72A59D3FE}"/>
              </a:ext>
              <a:ext uri="{C183D7F6-B498-43B3-948B-1728B52AA6E4}">
                <adec:decorative xmlns:adec="http://schemas.microsoft.com/office/drawing/2017/decorative" val="1"/>
              </a:ext>
            </a:extLst>
          </p:cNvPr>
          <p:cNvSpPr>
            <a:spLocks noGrp="1"/>
          </p:cNvSpPr>
          <p:nvPr>
            <p:ph idx="1"/>
          </p:nvPr>
        </p:nvSpPr>
        <p:spPr>
          <a:xfrm>
            <a:off x="7997588" y="1028700"/>
            <a:ext cx="769339" cy="3603949"/>
          </a:xfrm>
        </p:spPr>
        <p:txBody>
          <a:bodyPr vert="horz" lIns="91289" tIns="45642" rIns="91289" bIns="45642" rtlCol="0" anchor="t">
            <a:normAutofit/>
          </a:bodyPr>
          <a:lstStyle/>
          <a:p>
            <a:pPr marL="0" indent="0">
              <a:buNone/>
            </a:pPr>
            <a:endParaRPr lang="en-US" dirty="0"/>
          </a:p>
          <a:p>
            <a:pPr marL="0" indent="0">
              <a:buNone/>
            </a:pPr>
            <a:endParaRPr lang="en-US" dirty="0"/>
          </a:p>
        </p:txBody>
      </p:sp>
      <p:graphicFrame>
        <p:nvGraphicFramePr>
          <p:cNvPr id="4" name="Diagram 3" descr="steps of review&#10;">
            <a:extLst>
              <a:ext uri="{FF2B5EF4-FFF2-40B4-BE49-F238E27FC236}">
                <a16:creationId xmlns:a16="http://schemas.microsoft.com/office/drawing/2014/main" id="{B8C1CD6F-02CD-47E5-AED9-C8D0898E1F3E}"/>
              </a:ext>
            </a:extLst>
          </p:cNvPr>
          <p:cNvGraphicFramePr/>
          <p:nvPr>
            <p:extLst>
              <p:ext uri="{D42A27DB-BD31-4B8C-83A1-F6EECF244321}">
                <p14:modId xmlns:p14="http://schemas.microsoft.com/office/powerpoint/2010/main" val="1020841491"/>
              </p:ext>
            </p:extLst>
          </p:nvPr>
        </p:nvGraphicFramePr>
        <p:xfrm>
          <a:off x="787019" y="685799"/>
          <a:ext cx="7845189" cy="3241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744F8BE-2E49-EC9A-689C-AE6604286B27}"/>
              </a:ext>
            </a:extLst>
          </p:cNvPr>
          <p:cNvSpPr txBox="1"/>
          <p:nvPr/>
        </p:nvSpPr>
        <p:spPr bwMode="auto">
          <a:xfrm>
            <a:off x="8031432" y="4803913"/>
            <a:ext cx="735495" cy="240175"/>
          </a:xfrm>
          <a:prstGeom prst="rect">
            <a:avLst/>
          </a:prstGeom>
          <a:noFill/>
          <a:ln>
            <a:noFill/>
          </a:ln>
        </p:spPr>
        <p:txBody>
          <a:bodyPr wrap="square" lIns="85433" tIns="42726" rIns="85433" bIns="42726" rtlCol="0">
            <a:spAutoFit/>
          </a:bodyPr>
          <a:lstStyle/>
          <a:p>
            <a:pPr eaLnBrk="1" hangingPunct="1">
              <a:spcBef>
                <a:spcPct val="50000"/>
              </a:spcBef>
            </a:pPr>
            <a:r>
              <a:rPr lang="en-US" sz="1000" dirty="0">
                <a:solidFill>
                  <a:schemeClr val="bg2">
                    <a:lumMod val="10000"/>
                  </a:schemeClr>
                </a:solidFill>
              </a:rPr>
              <a:t>3/26/2024</a:t>
            </a:r>
          </a:p>
        </p:txBody>
      </p:sp>
    </p:spTree>
    <p:extLst>
      <p:ext uri="{BB962C8B-B14F-4D97-AF65-F5344CB8AC3E}">
        <p14:creationId xmlns:p14="http://schemas.microsoft.com/office/powerpoint/2010/main" val="1450779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descr="image">
            <a:extLst>
              <a:ext uri="{FF2B5EF4-FFF2-40B4-BE49-F238E27FC236}">
                <a16:creationId xmlns:a16="http://schemas.microsoft.com/office/drawing/2014/main" id="{07323B75-B727-4998-BAE9-1C88CF093194}"/>
              </a:ext>
              <a:ext uri="{C183D7F6-B498-43B3-948B-1728B52AA6E4}">
                <adec:decorative xmlns:adec="http://schemas.microsoft.com/office/drawing/2017/decorative" val="0"/>
              </a:ext>
            </a:extLst>
          </p:cNvPr>
          <p:cNvSpPr/>
          <p:nvPr/>
        </p:nvSpPr>
        <p:spPr>
          <a:xfrm>
            <a:off x="3261688" y="1653071"/>
            <a:ext cx="2297552" cy="2080040"/>
          </a:xfrm>
          <a:prstGeom prst="roundRect">
            <a:avLst>
              <a:gd name="adj" fmla="val 10000"/>
            </a:avLst>
          </a:prstGeom>
          <a:blipFill>
            <a:blip r:embed="rId3">
              <a:extLst>
                <a:ext uri="{837473B0-CC2E-450A-ABE3-18F120FF3D39}">
                  <a1611:picAttrSrcUrl xmlns:a1611="http://schemas.microsoft.com/office/drawing/2016/11/main" r:id="rId4"/>
                </a:ext>
              </a:extLst>
            </a:blip>
            <a:srcRect/>
            <a:stretch>
              <a:fillRect l="-38000" r="-3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5" name="Group 4" descr="description box">
            <a:extLst>
              <a:ext uri="{FF2B5EF4-FFF2-40B4-BE49-F238E27FC236}">
                <a16:creationId xmlns:a16="http://schemas.microsoft.com/office/drawing/2014/main" id="{00EDB1DD-62F3-4308-A1D5-0CF433B50CE7}"/>
              </a:ext>
              <a:ext uri="{C183D7F6-B498-43B3-948B-1728B52AA6E4}">
                <adec:decorative xmlns:adec="http://schemas.microsoft.com/office/drawing/2017/decorative" val="0"/>
              </a:ext>
            </a:extLst>
          </p:cNvPr>
          <p:cNvGrpSpPr/>
          <p:nvPr/>
        </p:nvGrpSpPr>
        <p:grpSpPr>
          <a:xfrm>
            <a:off x="4836530" y="2230966"/>
            <a:ext cx="2563386" cy="2508990"/>
            <a:chOff x="259237" y="1849726"/>
            <a:chExt cx="1851606" cy="1975484"/>
          </a:xfrm>
        </p:grpSpPr>
        <p:sp>
          <p:nvSpPr>
            <p:cNvPr id="6" name="Rectangle: Rounded Corners 5">
              <a:extLst>
                <a:ext uri="{FF2B5EF4-FFF2-40B4-BE49-F238E27FC236}">
                  <a16:creationId xmlns:a16="http://schemas.microsoft.com/office/drawing/2014/main" id="{5A1551CE-5FF0-41DC-A7C8-EA88A5FD50BD}"/>
                </a:ext>
              </a:extLst>
            </p:cNvPr>
            <p:cNvSpPr/>
            <p:nvPr/>
          </p:nvSpPr>
          <p:spPr>
            <a:xfrm>
              <a:off x="259237" y="1849726"/>
              <a:ext cx="1838256" cy="18382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3F0C8AFE-A949-4E03-B648-B6835B8B8CC2}"/>
                </a:ext>
              </a:extLst>
            </p:cNvPr>
            <p:cNvSpPr txBox="1"/>
            <p:nvPr/>
          </p:nvSpPr>
          <p:spPr>
            <a:xfrm>
              <a:off x="380269" y="2094636"/>
              <a:ext cx="1730574" cy="17305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Lato Light" panose="020F0502020204030203"/>
                </a:rPr>
                <a:t>The Foundation</a:t>
              </a:r>
            </a:p>
            <a:p>
              <a:pPr marL="57150" lvl="1" indent="-57150" algn="l" defTabSz="488950">
                <a:lnSpc>
                  <a:spcPct val="90000"/>
                </a:lnSpc>
                <a:spcBef>
                  <a:spcPct val="0"/>
                </a:spcBef>
                <a:spcAft>
                  <a:spcPct val="15000"/>
                </a:spcAft>
                <a:buChar char="•"/>
              </a:pPr>
              <a:r>
                <a:rPr lang="en-US" sz="1100" kern="1200" dirty="0">
                  <a:latin typeface="Lato Light" panose="020F0502020204030203"/>
                </a:rPr>
                <a:t>Identify conflicts</a:t>
              </a:r>
            </a:p>
            <a:p>
              <a:pPr marL="57150" lvl="1" indent="-57150" algn="l" defTabSz="488950">
                <a:lnSpc>
                  <a:spcPct val="90000"/>
                </a:lnSpc>
                <a:spcBef>
                  <a:spcPct val="0"/>
                </a:spcBef>
                <a:spcAft>
                  <a:spcPct val="15000"/>
                </a:spcAft>
                <a:buChar char="•"/>
              </a:pPr>
              <a:r>
                <a:rPr lang="en-US" sz="1100" kern="1200" dirty="0">
                  <a:latin typeface="Lato Light" panose="020F0502020204030203"/>
                </a:rPr>
                <a:t>Maintain confidentiality</a:t>
              </a:r>
            </a:p>
            <a:p>
              <a:pPr marL="57150" lvl="1" indent="-57150" algn="l" defTabSz="488950">
                <a:lnSpc>
                  <a:spcPct val="90000"/>
                </a:lnSpc>
                <a:spcBef>
                  <a:spcPct val="0"/>
                </a:spcBef>
                <a:spcAft>
                  <a:spcPct val="15000"/>
                </a:spcAft>
                <a:buChar char="•"/>
              </a:pPr>
              <a:r>
                <a:rPr lang="en-US" sz="1100" kern="1200" dirty="0">
                  <a:latin typeface="Lato Light" panose="020F0502020204030203"/>
                </a:rPr>
                <a:t>Promote review integrity</a:t>
              </a:r>
            </a:p>
            <a:p>
              <a:pPr marL="57150" lvl="1" indent="-57150" algn="l" defTabSz="488950">
                <a:lnSpc>
                  <a:spcPct val="90000"/>
                </a:lnSpc>
                <a:spcBef>
                  <a:spcPct val="0"/>
                </a:spcBef>
                <a:spcAft>
                  <a:spcPct val="15000"/>
                </a:spcAft>
                <a:buChar char="•"/>
              </a:pPr>
              <a:r>
                <a:rPr lang="en-US" sz="1100" kern="1200" dirty="0">
                  <a:latin typeface="Lato Light" panose="020F0502020204030203"/>
                </a:rPr>
                <a:t>Flag misconduct</a:t>
              </a:r>
            </a:p>
          </p:txBody>
        </p:sp>
      </p:grpSp>
      <p:sp>
        <p:nvSpPr>
          <p:cNvPr id="2" name="Title 1">
            <a:extLst>
              <a:ext uri="{FF2B5EF4-FFF2-40B4-BE49-F238E27FC236}">
                <a16:creationId xmlns:a16="http://schemas.microsoft.com/office/drawing/2014/main" id="{E22A94F4-6E54-829D-A6D8-E9ADEFA6C49A}"/>
              </a:ext>
              <a:ext uri="{C183D7F6-B498-43B3-948B-1728B52AA6E4}">
                <adec:decorative xmlns:adec="http://schemas.microsoft.com/office/drawing/2017/decorative" val="0"/>
              </a:ext>
            </a:extLst>
          </p:cNvPr>
          <p:cNvSpPr>
            <a:spLocks noGrp="1"/>
          </p:cNvSpPr>
          <p:nvPr>
            <p:ph type="ctrTitle"/>
          </p:nvPr>
        </p:nvSpPr>
        <p:spPr>
          <a:xfrm>
            <a:off x="2876160" y="5143500"/>
            <a:ext cx="5591373" cy="587809"/>
          </a:xfrm>
        </p:spPr>
        <p:txBody>
          <a:bodyPr vert="horz" lIns="91289" tIns="45642" rIns="91289" bIns="45642" rtlCol="0" anchor="t">
            <a:normAutofit/>
          </a:bodyPr>
          <a:lstStyle/>
          <a:p>
            <a:r>
              <a:rPr lang="en-US" dirty="0"/>
              <a:t>The Foundation </a:t>
            </a:r>
          </a:p>
        </p:txBody>
      </p:sp>
      <p:sp>
        <p:nvSpPr>
          <p:cNvPr id="8" name="TextBox 7">
            <a:extLst>
              <a:ext uri="{FF2B5EF4-FFF2-40B4-BE49-F238E27FC236}">
                <a16:creationId xmlns:a16="http://schemas.microsoft.com/office/drawing/2014/main" id="{40CC21F9-3CF2-F3F8-FE5C-90A7DE9B9F88}"/>
              </a:ext>
            </a:extLst>
          </p:cNvPr>
          <p:cNvSpPr txBox="1"/>
          <p:nvPr/>
        </p:nvSpPr>
        <p:spPr bwMode="auto">
          <a:xfrm>
            <a:off x="8355496" y="4856922"/>
            <a:ext cx="735495" cy="240175"/>
          </a:xfrm>
          <a:prstGeom prst="rect">
            <a:avLst/>
          </a:prstGeom>
          <a:noFill/>
          <a:ln>
            <a:noFill/>
          </a:ln>
        </p:spPr>
        <p:txBody>
          <a:bodyPr wrap="square" lIns="85433" tIns="42726" rIns="85433" bIns="42726" rtlCol="0">
            <a:spAutoFit/>
          </a:bodyPr>
          <a:lstStyle/>
          <a:p>
            <a:pPr eaLnBrk="1" hangingPunct="1">
              <a:spcBef>
                <a:spcPct val="50000"/>
              </a:spcBef>
            </a:pPr>
            <a:r>
              <a:rPr lang="en-US" sz="1000" dirty="0">
                <a:solidFill>
                  <a:schemeClr val="bg2">
                    <a:lumMod val="10000"/>
                  </a:schemeClr>
                </a:solidFill>
              </a:rPr>
              <a:t>3/26/2024</a:t>
            </a:r>
          </a:p>
        </p:txBody>
      </p:sp>
    </p:spTree>
    <p:extLst>
      <p:ext uri="{BB962C8B-B14F-4D97-AF65-F5344CB8AC3E}">
        <p14:creationId xmlns:p14="http://schemas.microsoft.com/office/powerpoint/2010/main" val="2929830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description box">
            <a:extLst>
              <a:ext uri="{FF2B5EF4-FFF2-40B4-BE49-F238E27FC236}">
                <a16:creationId xmlns:a16="http://schemas.microsoft.com/office/drawing/2014/main" id="{AF7F9791-3107-424A-BE72-4E52B278409F}"/>
              </a:ext>
            </a:extLst>
          </p:cNvPr>
          <p:cNvSpPr/>
          <p:nvPr/>
        </p:nvSpPr>
        <p:spPr>
          <a:xfrm>
            <a:off x="147336" y="1213679"/>
            <a:ext cx="4221937" cy="2591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a:endParaRPr>
          </a:p>
        </p:txBody>
      </p:sp>
      <p:sp>
        <p:nvSpPr>
          <p:cNvPr id="7" name="Rectangle 6" descr="description with words">
            <a:extLst>
              <a:ext uri="{FF2B5EF4-FFF2-40B4-BE49-F238E27FC236}">
                <a16:creationId xmlns:a16="http://schemas.microsoft.com/office/drawing/2014/main" id="{59A0E3D7-B1CA-4947-80E4-F89E659133D5}"/>
              </a:ext>
            </a:extLst>
          </p:cNvPr>
          <p:cNvSpPr/>
          <p:nvPr/>
        </p:nvSpPr>
        <p:spPr>
          <a:xfrm>
            <a:off x="4748700" y="1233000"/>
            <a:ext cx="4224528" cy="25677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panose="020F0502020204030203"/>
            </a:endParaRPr>
          </a:p>
        </p:txBody>
      </p:sp>
      <p:sp>
        <p:nvSpPr>
          <p:cNvPr id="4" name="Content Placeholder 3">
            <a:extLst>
              <a:ext uri="{FF2B5EF4-FFF2-40B4-BE49-F238E27FC236}">
                <a16:creationId xmlns:a16="http://schemas.microsoft.com/office/drawing/2014/main" id="{D7BC76CA-9974-4AFD-8B62-DC7A0906799D}"/>
              </a:ext>
            </a:extLst>
          </p:cNvPr>
          <p:cNvSpPr>
            <a:spLocks noGrp="1"/>
          </p:cNvSpPr>
          <p:nvPr>
            <p:ph sz="half" idx="2"/>
          </p:nvPr>
        </p:nvSpPr>
        <p:spPr>
          <a:xfrm>
            <a:off x="142227" y="1213679"/>
            <a:ext cx="4221937" cy="2848039"/>
          </a:xfrm>
        </p:spPr>
        <p:txBody>
          <a:bodyPr>
            <a:noAutofit/>
          </a:bodyPr>
          <a:lstStyle/>
          <a:p>
            <a:pPr marL="167640" indent="-167640">
              <a:spcBef>
                <a:spcPts val="0"/>
              </a:spcBef>
              <a:spcAft>
                <a:spcPts val="1200"/>
              </a:spcAft>
            </a:pPr>
            <a:r>
              <a:rPr lang="en-US" sz="1200" dirty="0">
                <a:latin typeface="Lato Light" panose="020F0502020204030203"/>
                <a:ea typeface="+mn-lt"/>
                <a:cs typeface="+mn-lt"/>
              </a:rPr>
              <a:t>You/anyone related (spouse, partner, child, long term collaborator, etc…) is listed in any capacity on the application</a:t>
            </a:r>
          </a:p>
          <a:p>
            <a:pPr marL="167640" indent="-167640">
              <a:spcBef>
                <a:spcPts val="0"/>
              </a:spcBef>
              <a:spcAft>
                <a:spcPts val="1200"/>
              </a:spcAft>
            </a:pPr>
            <a:r>
              <a:rPr lang="en-US" sz="1200" dirty="0">
                <a:latin typeface="Lato Light" panose="020F0502020204030203"/>
              </a:rPr>
              <a:t>You /your immediate family have a financial, intellectual, or personal interest in an application</a:t>
            </a:r>
          </a:p>
          <a:p>
            <a:pPr marL="167640" indent="-167640">
              <a:spcBef>
                <a:spcPts val="0"/>
              </a:spcBef>
              <a:spcAft>
                <a:spcPts val="1200"/>
              </a:spcAft>
            </a:pPr>
            <a:r>
              <a:rPr lang="en-US" sz="1200" b="1" i="1" dirty="0">
                <a:latin typeface="Lato Light" panose="020F0502020204030203"/>
                <a:ea typeface="+mn-lt"/>
                <a:cs typeface="+mn-lt"/>
              </a:rPr>
              <a:t>How we handle out of meeting COI:</a:t>
            </a:r>
          </a:p>
          <a:p>
            <a:pPr marL="376555" lvl="1" indent="-167640">
              <a:spcAft>
                <a:spcPts val="1200"/>
              </a:spcAft>
            </a:pPr>
            <a:r>
              <a:rPr lang="en-US" sz="1200" i="1" dirty="0">
                <a:solidFill>
                  <a:srgbClr val="7030A0"/>
                </a:solidFill>
                <a:latin typeface="Lato Light" panose="020F0502020204030203"/>
                <a:ea typeface="+mn-lt"/>
                <a:cs typeface="+mn-lt"/>
              </a:rPr>
              <a:t>Standing members</a:t>
            </a:r>
            <a:r>
              <a:rPr lang="en-US" sz="1200" i="1" dirty="0">
                <a:latin typeface="Lato Light" panose="020F0502020204030203"/>
                <a:ea typeface="+mn-lt"/>
                <a:cs typeface="+mn-lt"/>
              </a:rPr>
              <a:t>: </a:t>
            </a:r>
            <a:r>
              <a:rPr lang="en-US" sz="1200" dirty="0">
                <a:latin typeface="Lato Light" panose="020F0502020204030203"/>
                <a:ea typeface="+mn-lt"/>
                <a:cs typeface="+mn-lt"/>
              </a:rPr>
              <a:t>application moved to a member conflicts/other appropriate study section</a:t>
            </a:r>
          </a:p>
          <a:p>
            <a:pPr marL="376555" lvl="1" indent="-167640">
              <a:spcAft>
                <a:spcPts val="1200"/>
              </a:spcAft>
            </a:pPr>
            <a:r>
              <a:rPr lang="en-US" sz="1200" dirty="0">
                <a:solidFill>
                  <a:srgbClr val="7030A0"/>
                </a:solidFill>
                <a:latin typeface="Lato Light" panose="020F0502020204030203"/>
                <a:ea typeface="+mn-lt"/>
                <a:cs typeface="+mn-lt"/>
              </a:rPr>
              <a:t>Ad hoc reviewers</a:t>
            </a:r>
            <a:r>
              <a:rPr lang="en-US" sz="1200" dirty="0">
                <a:latin typeface="Lato Light" panose="020F0502020204030203"/>
                <a:ea typeface="+mn-lt"/>
                <a:cs typeface="+mn-lt"/>
              </a:rPr>
              <a:t>: the reviewer cannot participate in the meeting </a:t>
            </a:r>
          </a:p>
        </p:txBody>
      </p:sp>
      <p:sp>
        <p:nvSpPr>
          <p:cNvPr id="6" name="Content Placeholder 5">
            <a:extLst>
              <a:ext uri="{FF2B5EF4-FFF2-40B4-BE49-F238E27FC236}">
                <a16:creationId xmlns:a16="http://schemas.microsoft.com/office/drawing/2014/main" id="{B56A7E2B-382E-4BE4-AD16-6E4007D358E2}"/>
              </a:ext>
            </a:extLst>
          </p:cNvPr>
          <p:cNvSpPr>
            <a:spLocks noGrp="1"/>
          </p:cNvSpPr>
          <p:nvPr>
            <p:ph sz="quarter" idx="4"/>
          </p:nvPr>
        </p:nvSpPr>
        <p:spPr>
          <a:xfrm>
            <a:off x="4748700" y="1213679"/>
            <a:ext cx="4224528" cy="2056870"/>
          </a:xfrm>
        </p:spPr>
        <p:txBody>
          <a:bodyPr vert="horz" lIns="91289" tIns="45642" rIns="91289" bIns="45642" rtlCol="0" anchor="t">
            <a:noAutofit/>
          </a:bodyPr>
          <a:lstStyle/>
          <a:p>
            <a:r>
              <a:rPr lang="en-US" sz="1200" dirty="0">
                <a:latin typeface="Lato Light" panose="020F0502020204030203"/>
                <a:ea typeface="+mn-lt"/>
                <a:cs typeface="+mn-lt"/>
              </a:rPr>
              <a:t>Application from the reviewer's institution, a collaborator (within 3 years), or a mentor (or mentee)</a:t>
            </a:r>
          </a:p>
          <a:p>
            <a:r>
              <a:rPr lang="en-US" sz="1200" dirty="0">
                <a:latin typeface="Lato Light" panose="020F0502020204030203"/>
                <a:ea typeface="+mn-lt"/>
                <a:cs typeface="+mn-lt"/>
              </a:rPr>
              <a:t>The COIs of your spouse or partner (or other close relative) are your COIs too</a:t>
            </a:r>
          </a:p>
          <a:p>
            <a:endParaRPr lang="en-US" sz="1200" dirty="0">
              <a:latin typeface="Lato Light" panose="020F0502020204030203"/>
              <a:ea typeface="+mn-lt"/>
              <a:cs typeface="+mn-lt"/>
            </a:endParaRPr>
          </a:p>
          <a:p>
            <a:r>
              <a:rPr lang="en-US" sz="1200" b="1" i="1" dirty="0">
                <a:latin typeface="Lato Light" panose="020F0502020204030203"/>
                <a:ea typeface="+mn-lt"/>
                <a:cs typeface="+mn-lt"/>
              </a:rPr>
              <a:t>How we handle out of room COI:</a:t>
            </a:r>
          </a:p>
          <a:p>
            <a:pPr marL="569913" lvl="1" indent="-225425"/>
            <a:r>
              <a:rPr lang="en-US" sz="1200" dirty="0">
                <a:latin typeface="Lato Light" panose="020F0502020204030203"/>
                <a:ea typeface="+mn-lt"/>
                <a:cs typeface="+mn-lt"/>
              </a:rPr>
              <a:t>All reviewers can participate in the meeting but will be moved out of the room during the discussion and should not score the application or access the application </a:t>
            </a:r>
          </a:p>
          <a:p>
            <a:pPr marL="342265" indent="-342265"/>
            <a:endParaRPr lang="en-US" sz="1200" dirty="0">
              <a:latin typeface="Lato Light" panose="020F0502020204030203"/>
            </a:endParaRPr>
          </a:p>
        </p:txBody>
      </p:sp>
      <p:sp>
        <p:nvSpPr>
          <p:cNvPr id="2" name="Rectangle 1">
            <a:extLst>
              <a:ext uri="{FF2B5EF4-FFF2-40B4-BE49-F238E27FC236}">
                <a16:creationId xmlns:a16="http://schemas.microsoft.com/office/drawing/2014/main" id="{863626A4-5755-446A-9176-EA3202ECEE6A}"/>
              </a:ext>
            </a:extLst>
          </p:cNvPr>
          <p:cNvSpPr/>
          <p:nvPr/>
        </p:nvSpPr>
        <p:spPr>
          <a:xfrm>
            <a:off x="147335" y="3898523"/>
            <a:ext cx="8825893" cy="738664"/>
          </a:xfrm>
          <a:prstGeom prst="rect">
            <a:avLst/>
          </a:prstGeom>
          <a:solidFill>
            <a:schemeClr val="accent1">
              <a:lumMod val="20000"/>
              <a:lumOff val="80000"/>
            </a:schemeClr>
          </a:solidFill>
        </p:spPr>
        <p:txBody>
          <a:bodyPr wrap="square">
            <a:spAutoFit/>
          </a:bodyPr>
          <a:lstStyle/>
          <a:p>
            <a:pPr marL="285750" indent="-285750">
              <a:buFont typeface="Arial" panose="020B0604020202020204" pitchFamily="34" charset="0"/>
              <a:buChar char="•"/>
            </a:pPr>
            <a:r>
              <a:rPr lang="en-US" dirty="0">
                <a:latin typeface="Lato Light" panose="020F0502020204030203"/>
              </a:rPr>
              <a:t>More information at: </a:t>
            </a:r>
            <a:r>
              <a:rPr lang="en-US" dirty="0">
                <a:latin typeface="Lato Light" panose="020F0502020204030203"/>
                <a:hlinkClick r:id="rId3"/>
              </a:rPr>
              <a:t>https://grants.nih.gov/grants/peer/NIH_Conflict_of_Interest_Rules.pdf</a:t>
            </a:r>
            <a:r>
              <a:rPr lang="en-US" dirty="0">
                <a:latin typeface="Lato Light" panose="020F0502020204030203"/>
              </a:rPr>
              <a:t>; </a:t>
            </a:r>
            <a:r>
              <a:rPr lang="en-US" dirty="0">
                <a:latin typeface="Lato Light" panose="020F0502020204030203"/>
                <a:hlinkClick r:id="rId4"/>
              </a:rPr>
              <a:t>https://grants.nih.gov/grants/peer/Grant-Reviews-508.pdf</a:t>
            </a:r>
            <a:r>
              <a:rPr lang="en-US" dirty="0">
                <a:latin typeface="Lato Light" panose="020F0502020204030203"/>
              </a:rPr>
              <a:t> </a:t>
            </a:r>
          </a:p>
          <a:p>
            <a:pPr marL="285750" indent="-285750">
              <a:buFont typeface="Arial" panose="020B0604020202020204" pitchFamily="34" charset="0"/>
              <a:buChar char="•"/>
            </a:pPr>
            <a:r>
              <a:rPr lang="en-US" dirty="0">
                <a:latin typeface="Lato Light" panose="020F0502020204030203"/>
              </a:rPr>
              <a:t>Remember: you sign a confidentiality agreement with NIH every time you review </a:t>
            </a:r>
          </a:p>
        </p:txBody>
      </p:sp>
      <p:sp>
        <p:nvSpPr>
          <p:cNvPr id="9" name="Title 8">
            <a:extLst>
              <a:ext uri="{FF2B5EF4-FFF2-40B4-BE49-F238E27FC236}">
                <a16:creationId xmlns:a16="http://schemas.microsoft.com/office/drawing/2014/main" id="{11096D75-DEE4-4B6B-A845-2C93E25EA769}"/>
              </a:ext>
            </a:extLst>
          </p:cNvPr>
          <p:cNvSpPr>
            <a:spLocks noGrp="1"/>
          </p:cNvSpPr>
          <p:nvPr>
            <p:ph type="title" idx="4294967295"/>
          </p:nvPr>
        </p:nvSpPr>
        <p:spPr>
          <a:xfrm>
            <a:off x="1" y="9259"/>
            <a:ext cx="9144000" cy="477054"/>
          </a:xfrm>
          <a:prstGeom prst="rect">
            <a:avLst/>
          </a:prstGeom>
          <a:solidFill>
            <a:schemeClr val="bg1">
              <a:lumMod val="85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rPr>
              <a:t>Conflict of Interest</a:t>
            </a:r>
          </a:p>
        </p:txBody>
      </p:sp>
      <p:sp>
        <p:nvSpPr>
          <p:cNvPr id="5" name="Text Placeholder 4">
            <a:extLst>
              <a:ext uri="{FF2B5EF4-FFF2-40B4-BE49-F238E27FC236}">
                <a16:creationId xmlns:a16="http://schemas.microsoft.com/office/drawing/2014/main" id="{D14EA035-950C-4B18-A662-274A3317DED4}"/>
              </a:ext>
            </a:extLst>
          </p:cNvPr>
          <p:cNvSpPr>
            <a:spLocks noGrp="1"/>
          </p:cNvSpPr>
          <p:nvPr>
            <p:ph type="body" sz="quarter" idx="3"/>
          </p:nvPr>
        </p:nvSpPr>
        <p:spPr>
          <a:xfrm>
            <a:off x="4743591" y="871081"/>
            <a:ext cx="4253073" cy="351929"/>
          </a:xfrm>
          <a:solidFill>
            <a:schemeClr val="accent4">
              <a:lumMod val="20000"/>
              <a:lumOff val="80000"/>
            </a:schemeClr>
          </a:solidFill>
        </p:spPr>
        <p:txBody>
          <a:bodyPr anchor="b">
            <a:normAutofit/>
          </a:bodyPr>
          <a:lstStyle/>
          <a:p>
            <a:r>
              <a:rPr lang="en-US" sz="1600" dirty="0">
                <a:solidFill>
                  <a:schemeClr val="tx1"/>
                </a:solidFill>
                <a:latin typeface="Lato Light" panose="020F0502020204030203"/>
              </a:rPr>
              <a:t>Out of Room COI</a:t>
            </a:r>
          </a:p>
        </p:txBody>
      </p:sp>
      <p:sp>
        <p:nvSpPr>
          <p:cNvPr id="3" name="Text Placeholder 2">
            <a:extLst>
              <a:ext uri="{FF2B5EF4-FFF2-40B4-BE49-F238E27FC236}">
                <a16:creationId xmlns:a16="http://schemas.microsoft.com/office/drawing/2014/main" id="{22F05DFC-D0BE-4805-8F81-4ED28ABD8D28}"/>
              </a:ext>
            </a:extLst>
          </p:cNvPr>
          <p:cNvSpPr>
            <a:spLocks noGrp="1"/>
          </p:cNvSpPr>
          <p:nvPr>
            <p:ph type="body" idx="1"/>
          </p:nvPr>
        </p:nvSpPr>
        <p:spPr>
          <a:xfrm>
            <a:off x="147335" y="853654"/>
            <a:ext cx="4216829" cy="364956"/>
          </a:xfrm>
          <a:solidFill>
            <a:schemeClr val="accent4">
              <a:lumMod val="20000"/>
              <a:lumOff val="80000"/>
            </a:schemeClr>
          </a:solidFill>
        </p:spPr>
        <p:txBody>
          <a:bodyPr anchor="b">
            <a:normAutofit/>
          </a:bodyPr>
          <a:lstStyle/>
          <a:p>
            <a:r>
              <a:rPr lang="en-US" sz="1600" dirty="0">
                <a:solidFill>
                  <a:schemeClr val="tx1"/>
                </a:solidFill>
                <a:latin typeface="Lato Light" panose="020F0502020204030203"/>
              </a:rPr>
              <a:t>Out of Meeting COI</a:t>
            </a:r>
          </a:p>
        </p:txBody>
      </p:sp>
      <p:sp>
        <p:nvSpPr>
          <p:cNvPr id="13" name="TextBox 12">
            <a:extLst>
              <a:ext uri="{FF2B5EF4-FFF2-40B4-BE49-F238E27FC236}">
                <a16:creationId xmlns:a16="http://schemas.microsoft.com/office/drawing/2014/main" id="{4302397A-06DB-47BB-AD0C-B7A1FB0121D9}"/>
              </a:ext>
            </a:extLst>
          </p:cNvPr>
          <p:cNvSpPr txBox="1"/>
          <p:nvPr/>
        </p:nvSpPr>
        <p:spPr bwMode="auto">
          <a:xfrm>
            <a:off x="142227" y="517876"/>
            <a:ext cx="4572000" cy="307777"/>
          </a:xfrm>
          <a:prstGeom prst="rect">
            <a:avLst/>
          </a:prstGeom>
          <a:noFill/>
          <a:ln>
            <a:noFill/>
          </a:ln>
        </p:spPr>
        <p:txBody>
          <a:bodyPr wrap="square">
            <a:spAutoFit/>
          </a:bodyPr>
          <a:lstStyle/>
          <a:p>
            <a:r>
              <a:rPr lang="en-US" sz="1400" i="1" dirty="0">
                <a:solidFill>
                  <a:srgbClr val="FF0000"/>
                </a:solidFill>
                <a:latin typeface="Lato" panose="020F0502020204030203" pitchFamily="34" charset="0"/>
                <a:ea typeface="Lato" panose="020F0502020204030203" pitchFamily="34" charset="0"/>
                <a:cs typeface="Lato" panose="020F0502020204030203" pitchFamily="34" charset="0"/>
              </a:rPr>
              <a:t>We rely on you to identify Conflicts of Interest (COIs)</a:t>
            </a:r>
            <a:endParaRPr lang="en-US" sz="1400" dirty="0">
              <a:latin typeface="Lato" panose="020F0502020204030203" pitchFamily="34" charset="0"/>
              <a:ea typeface="Lato" panose="020F0502020204030203" pitchFamily="34" charset="0"/>
              <a:cs typeface="Lato" panose="020F0502020204030203" pitchFamily="34" charset="0"/>
            </a:endParaRPr>
          </a:p>
        </p:txBody>
      </p:sp>
      <p:pic>
        <p:nvPicPr>
          <p:cNvPr id="8" name="Picture 7" descr="image">
            <a:extLst>
              <a:ext uri="{FF2B5EF4-FFF2-40B4-BE49-F238E27FC236}">
                <a16:creationId xmlns:a16="http://schemas.microsoft.com/office/drawing/2014/main" id="{C5D45365-7CE2-4404-9FAC-E828B135699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240554" y="23076"/>
            <a:ext cx="1903445" cy="754195"/>
          </a:xfrm>
          <a:prstGeom prst="rect">
            <a:avLst/>
          </a:prstGeom>
        </p:spPr>
      </p:pic>
      <p:sp>
        <p:nvSpPr>
          <p:cNvPr id="11" name="TextBox 10">
            <a:extLst>
              <a:ext uri="{FF2B5EF4-FFF2-40B4-BE49-F238E27FC236}">
                <a16:creationId xmlns:a16="http://schemas.microsoft.com/office/drawing/2014/main" id="{AA3D9020-59A7-BE11-4366-BB8CB3858E58}"/>
              </a:ext>
            </a:extLst>
          </p:cNvPr>
          <p:cNvSpPr txBox="1"/>
          <p:nvPr/>
        </p:nvSpPr>
        <p:spPr bwMode="auto">
          <a:xfrm>
            <a:off x="8063948" y="4803913"/>
            <a:ext cx="735495" cy="240175"/>
          </a:xfrm>
          <a:prstGeom prst="rect">
            <a:avLst/>
          </a:prstGeom>
          <a:noFill/>
          <a:ln>
            <a:noFill/>
          </a:ln>
        </p:spPr>
        <p:txBody>
          <a:bodyPr wrap="square" lIns="85433" tIns="42726" rIns="85433" bIns="42726" rtlCol="0">
            <a:spAutoFit/>
          </a:bodyPr>
          <a:lstStyle/>
          <a:p>
            <a:pPr eaLnBrk="1" hangingPunct="1">
              <a:spcBef>
                <a:spcPct val="50000"/>
              </a:spcBef>
            </a:pPr>
            <a:r>
              <a:rPr lang="en-US" sz="1000" dirty="0">
                <a:solidFill>
                  <a:schemeClr val="bg2">
                    <a:lumMod val="10000"/>
                  </a:schemeClr>
                </a:solidFill>
              </a:rPr>
              <a:t>3/26/2024</a:t>
            </a:r>
          </a:p>
        </p:txBody>
      </p:sp>
    </p:spTree>
    <p:extLst>
      <p:ext uri="{BB962C8B-B14F-4D97-AF65-F5344CB8AC3E}">
        <p14:creationId xmlns:p14="http://schemas.microsoft.com/office/powerpoint/2010/main" val="530000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67904-8942-4AC4-9E02-17407F2614CF}"/>
              </a:ext>
            </a:extLst>
          </p:cNvPr>
          <p:cNvSpPr>
            <a:spLocks noGrp="1"/>
          </p:cNvSpPr>
          <p:nvPr>
            <p:ph type="title"/>
          </p:nvPr>
        </p:nvSpPr>
        <p:spPr>
          <a:xfrm>
            <a:off x="0" y="0"/>
            <a:ext cx="9144000" cy="457200"/>
          </a:xfrm>
          <a:solidFill>
            <a:schemeClr val="bg1">
              <a:lumMod val="85000"/>
            </a:schemeClr>
          </a:solidFill>
        </p:spPr>
        <p:txBody>
          <a:bodyPr>
            <a:normAutofit fontScale="90000"/>
          </a:bodyPr>
          <a:lstStyle/>
          <a:p>
            <a:pPr algn="ctr"/>
            <a:r>
              <a:rPr lang="en-US" dirty="0"/>
              <a:t>Confidentiality </a:t>
            </a:r>
            <a:endParaRPr lang="en-US" sz="2000" b="0" i="1" dirty="0">
              <a:solidFill>
                <a:srgbClr val="FF0000"/>
              </a:solidFill>
            </a:endParaRPr>
          </a:p>
        </p:txBody>
      </p:sp>
      <p:sp>
        <p:nvSpPr>
          <p:cNvPr id="3" name="Content Placeholder 2">
            <a:extLst>
              <a:ext uri="{FF2B5EF4-FFF2-40B4-BE49-F238E27FC236}">
                <a16:creationId xmlns:a16="http://schemas.microsoft.com/office/drawing/2014/main" id="{7E76F74D-A215-484C-BA93-053BB3525DD9}"/>
              </a:ext>
            </a:extLst>
          </p:cNvPr>
          <p:cNvSpPr>
            <a:spLocks noGrp="1"/>
          </p:cNvSpPr>
          <p:nvPr>
            <p:ph idx="1"/>
          </p:nvPr>
        </p:nvSpPr>
        <p:spPr>
          <a:xfrm>
            <a:off x="203200" y="849363"/>
            <a:ext cx="8768862" cy="3410021"/>
          </a:xfrm>
        </p:spPr>
        <p:txBody>
          <a:bodyPr>
            <a:noAutofit/>
          </a:bodyPr>
          <a:lstStyle/>
          <a:p>
            <a:pPr marL="341313" indent="-341313">
              <a:spcBef>
                <a:spcPts val="600"/>
              </a:spcBef>
            </a:pPr>
            <a:r>
              <a:rPr lang="en-US" sz="1400" dirty="0">
                <a:latin typeface="Lato Light" panose="020F0502020204030203"/>
              </a:rPr>
              <a:t>All materials and discussions are privileged</a:t>
            </a:r>
          </a:p>
          <a:p>
            <a:pPr marL="341313" indent="-341313">
              <a:spcBef>
                <a:spcPts val="600"/>
              </a:spcBef>
            </a:pPr>
            <a:r>
              <a:rPr lang="en-US" sz="1400" dirty="0">
                <a:latin typeface="Lato Light" panose="020F0502020204030203"/>
              </a:rPr>
              <a:t>If you are contacted by an applicant, inform the SRO immediately </a:t>
            </a:r>
          </a:p>
          <a:p>
            <a:pPr marL="341313" indent="-341313">
              <a:spcBef>
                <a:spcPts val="600"/>
              </a:spcBef>
            </a:pPr>
            <a:r>
              <a:rPr lang="en-US" sz="1400" dirty="0">
                <a:latin typeface="Lato Light" panose="020F0502020204030203"/>
              </a:rPr>
              <a:t>Discard all review materials, including electronic copies, no later than 30 days after the meeting</a:t>
            </a:r>
          </a:p>
          <a:p>
            <a:pPr marL="341313" indent="-341313">
              <a:spcBef>
                <a:spcPts val="600"/>
              </a:spcBef>
            </a:pPr>
            <a:r>
              <a:rPr lang="en-US" sz="1400" dirty="0">
                <a:latin typeface="Lato Light" panose="020F0502020204030203"/>
              </a:rPr>
              <a:t>Do not use study section applications for training students/fellows/faculty</a:t>
            </a:r>
          </a:p>
          <a:p>
            <a:pPr marL="341313" indent="-341313">
              <a:spcBef>
                <a:spcPts val="600"/>
              </a:spcBef>
            </a:pPr>
            <a:r>
              <a:rPr lang="en-US" sz="1400" dirty="0">
                <a:latin typeface="Lato Light" panose="020F0502020204030203"/>
              </a:rPr>
              <a:t>Reviews/applications should not be discussed outside the meeting and the SRO must be present at all times </a:t>
            </a:r>
          </a:p>
          <a:p>
            <a:pPr marL="341313" indent="-341313">
              <a:spcBef>
                <a:spcPts val="600"/>
              </a:spcBef>
            </a:pPr>
            <a:r>
              <a:rPr lang="en-US" sz="1400" dirty="0">
                <a:latin typeface="Lato Light" panose="020F0502020204030203"/>
              </a:rPr>
              <a:t>Reviewers should </a:t>
            </a:r>
            <a:r>
              <a:rPr lang="en-US" sz="1400" b="1" dirty="0">
                <a:latin typeface="Lato Light" panose="020F0502020204030203"/>
              </a:rPr>
              <a:t>NOT</a:t>
            </a:r>
            <a:r>
              <a:rPr lang="en-US" sz="1400" dirty="0">
                <a:latin typeface="Lato Light" panose="020F0502020204030203"/>
              </a:rPr>
              <a:t> contact other reviewers before the meeting to discuss any applications under review</a:t>
            </a:r>
          </a:p>
          <a:p>
            <a:pPr marL="341313" indent="-341313">
              <a:spcBef>
                <a:spcPts val="600"/>
              </a:spcBef>
            </a:pPr>
            <a:r>
              <a:rPr lang="en-US" sz="1400" dirty="0">
                <a:latin typeface="Lato Light" panose="020F0502020204030203"/>
              </a:rPr>
              <a:t>If you see or hear anything that suggests confidentiality of any application, review, or review meeting may be compromised, you are responsible for letting the SRO know </a:t>
            </a:r>
            <a:r>
              <a:rPr lang="en-US" sz="1400" u="sng" dirty="0">
                <a:latin typeface="Lato Light" panose="020F0502020204030203"/>
              </a:rPr>
              <a:t>promptly and privately</a:t>
            </a:r>
            <a:r>
              <a:rPr lang="en-US" sz="1400" dirty="0">
                <a:latin typeface="Lato Light" panose="020F0502020204030203"/>
              </a:rPr>
              <a:t> </a:t>
            </a:r>
          </a:p>
          <a:p>
            <a:pPr marL="341313" indent="-341313">
              <a:spcBef>
                <a:spcPts val="600"/>
              </a:spcBef>
            </a:pPr>
            <a:r>
              <a:rPr lang="en-US" sz="1400" dirty="0"/>
              <a:t>Reviewers </a:t>
            </a:r>
            <a:r>
              <a:rPr lang="en-US" sz="1400" i="1" dirty="0"/>
              <a:t>must not </a:t>
            </a:r>
            <a:r>
              <a:rPr lang="en-US" sz="1400" dirty="0"/>
              <a:t>click on hyperlinks in an application. This includes videos, personal websites of key personnel, including their company, or any website with known tracking analytics as this may breach anonymity.</a:t>
            </a:r>
          </a:p>
          <a:p>
            <a:pPr marL="341313" indent="-341313">
              <a:spcBef>
                <a:spcPts val="600"/>
              </a:spcBef>
            </a:pPr>
            <a:r>
              <a:rPr lang="en-US" sz="1400" dirty="0"/>
              <a:t>Reviewers </a:t>
            </a:r>
            <a:r>
              <a:rPr lang="en-US" sz="1400" i="1" dirty="0"/>
              <a:t>can</a:t>
            </a:r>
            <a:r>
              <a:rPr lang="en-US" sz="1400" dirty="0"/>
              <a:t> look at hyperlinks presented in the Biosketch, a preprint with a DOI.org address, or a reference with a PMID (PubMed ID). </a:t>
            </a:r>
          </a:p>
          <a:p>
            <a:pPr marL="341313" indent="-341313">
              <a:spcBef>
                <a:spcPts val="600"/>
              </a:spcBef>
            </a:pPr>
            <a:endParaRPr lang="en-US" sz="1400" dirty="0"/>
          </a:p>
          <a:p>
            <a:pPr marL="341313" indent="-341313">
              <a:spcBef>
                <a:spcPts val="600"/>
              </a:spcBef>
            </a:pPr>
            <a:endParaRPr lang="en-US" sz="1400" dirty="0">
              <a:latin typeface="Lato Light" panose="020F0502020204030203"/>
            </a:endParaRPr>
          </a:p>
          <a:p>
            <a:pPr marL="341313" indent="-341313">
              <a:spcBef>
                <a:spcPts val="600"/>
              </a:spcBef>
            </a:pPr>
            <a:endParaRPr lang="en-US" sz="1200" dirty="0">
              <a:latin typeface="Lato Light" panose="020F0502020204030203"/>
            </a:endParaRPr>
          </a:p>
        </p:txBody>
      </p:sp>
      <p:pic>
        <p:nvPicPr>
          <p:cNvPr id="5" name="Picture 4" descr="confidential stamp">
            <a:extLst>
              <a:ext uri="{FF2B5EF4-FFF2-40B4-BE49-F238E27FC236}">
                <a16:creationId xmlns:a16="http://schemas.microsoft.com/office/drawing/2014/main" id="{A18F4566-6F32-409A-A0D5-F39790E79E5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00240" y="379369"/>
            <a:ext cx="1343760" cy="1343760"/>
          </a:xfrm>
          <a:prstGeom prst="rect">
            <a:avLst/>
          </a:prstGeom>
        </p:spPr>
      </p:pic>
      <p:sp>
        <p:nvSpPr>
          <p:cNvPr id="6" name="TextBox 5">
            <a:extLst>
              <a:ext uri="{FF2B5EF4-FFF2-40B4-BE49-F238E27FC236}">
                <a16:creationId xmlns:a16="http://schemas.microsoft.com/office/drawing/2014/main" id="{D91A09A3-326F-4AD1-948B-855D4C006F5F}"/>
              </a:ext>
            </a:extLst>
          </p:cNvPr>
          <p:cNvSpPr txBox="1"/>
          <p:nvPr/>
        </p:nvSpPr>
        <p:spPr bwMode="auto">
          <a:xfrm>
            <a:off x="0" y="464884"/>
            <a:ext cx="6158205" cy="400110"/>
          </a:xfrm>
          <a:prstGeom prst="rect">
            <a:avLst/>
          </a:prstGeom>
          <a:noFill/>
          <a:ln>
            <a:noFill/>
          </a:ln>
        </p:spPr>
        <p:txBody>
          <a:bodyPr wrap="square">
            <a:spAutoFit/>
          </a:bodyPr>
          <a:lstStyle/>
          <a:p>
            <a:r>
              <a:rPr lang="en-US" sz="2000" b="0" i="1" dirty="0">
                <a:solidFill>
                  <a:srgbClr val="FF0000"/>
                </a:solidFill>
              </a:rPr>
              <a:t>You are responsible for maintaining confidentiality </a:t>
            </a:r>
            <a:endParaRPr lang="en-US" sz="2000" dirty="0"/>
          </a:p>
        </p:txBody>
      </p:sp>
      <p:sp>
        <p:nvSpPr>
          <p:cNvPr id="8" name="TextBox 7">
            <a:extLst>
              <a:ext uri="{FF2B5EF4-FFF2-40B4-BE49-F238E27FC236}">
                <a16:creationId xmlns:a16="http://schemas.microsoft.com/office/drawing/2014/main" id="{AD3A9221-CF23-43E0-A889-6C54D41C90F2}"/>
              </a:ext>
            </a:extLst>
          </p:cNvPr>
          <p:cNvSpPr txBox="1"/>
          <p:nvPr/>
        </p:nvSpPr>
        <p:spPr bwMode="auto">
          <a:xfrm>
            <a:off x="1364856" y="4776040"/>
            <a:ext cx="6414287" cy="307777"/>
          </a:xfrm>
          <a:prstGeom prst="rect">
            <a:avLst/>
          </a:prstGeom>
          <a:solidFill>
            <a:schemeClr val="accent1">
              <a:lumMod val="20000"/>
              <a:lumOff val="80000"/>
            </a:schemeClr>
          </a:solidFill>
          <a:ln>
            <a:noFill/>
          </a:ln>
        </p:spPr>
        <p:txBody>
          <a:bodyPr wrap="square">
            <a:spAutoFit/>
          </a:bodyPr>
          <a:lstStyle/>
          <a:p>
            <a:pPr marL="0" indent="0" algn="ctr">
              <a:spcBef>
                <a:spcPts val="600"/>
              </a:spcBef>
              <a:buNone/>
            </a:pPr>
            <a:r>
              <a:rPr lang="en-US" sz="1400" b="1" dirty="0">
                <a:latin typeface="Lato Light" panose="020F0502020204030203"/>
              </a:rPr>
              <a:t>Confidentiality is for lifetime (no end date) </a:t>
            </a:r>
          </a:p>
        </p:txBody>
      </p:sp>
      <p:sp>
        <p:nvSpPr>
          <p:cNvPr id="4" name="TextBox 3">
            <a:extLst>
              <a:ext uri="{FF2B5EF4-FFF2-40B4-BE49-F238E27FC236}">
                <a16:creationId xmlns:a16="http://schemas.microsoft.com/office/drawing/2014/main" id="{69A99473-4A53-840E-F457-7811DEE0E387}"/>
              </a:ext>
            </a:extLst>
          </p:cNvPr>
          <p:cNvSpPr txBox="1"/>
          <p:nvPr/>
        </p:nvSpPr>
        <p:spPr bwMode="auto">
          <a:xfrm>
            <a:off x="8050696" y="4809842"/>
            <a:ext cx="735495" cy="240175"/>
          </a:xfrm>
          <a:prstGeom prst="rect">
            <a:avLst/>
          </a:prstGeom>
          <a:noFill/>
          <a:ln>
            <a:noFill/>
          </a:ln>
        </p:spPr>
        <p:txBody>
          <a:bodyPr wrap="square" lIns="85433" tIns="42726" rIns="85433" bIns="42726" rtlCol="0">
            <a:spAutoFit/>
          </a:bodyPr>
          <a:lstStyle/>
          <a:p>
            <a:pPr eaLnBrk="1" hangingPunct="1">
              <a:spcBef>
                <a:spcPct val="50000"/>
              </a:spcBef>
            </a:pPr>
            <a:r>
              <a:rPr lang="en-US" sz="1000" dirty="0">
                <a:solidFill>
                  <a:schemeClr val="bg2">
                    <a:lumMod val="10000"/>
                  </a:schemeClr>
                </a:solidFill>
              </a:rPr>
              <a:t>3/26/2024</a:t>
            </a:r>
          </a:p>
        </p:txBody>
      </p:sp>
    </p:spTree>
    <p:extLst>
      <p:ext uri="{BB962C8B-B14F-4D97-AF65-F5344CB8AC3E}">
        <p14:creationId xmlns:p14="http://schemas.microsoft.com/office/powerpoint/2010/main" val="584788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BE3DA88-1A1D-4A3D-A846-5112B68B2839}"/>
              </a:ext>
            </a:extLst>
          </p:cNvPr>
          <p:cNvSpPr>
            <a:spLocks noGrp="1"/>
          </p:cNvSpPr>
          <p:nvPr>
            <p:ph type="title"/>
          </p:nvPr>
        </p:nvSpPr>
        <p:spPr>
          <a:xfrm>
            <a:off x="4664" y="0"/>
            <a:ext cx="9144000" cy="457200"/>
          </a:xfrm>
          <a:solidFill>
            <a:schemeClr val="bg1">
              <a:lumMod val="85000"/>
            </a:schemeClr>
          </a:solidFill>
        </p:spPr>
        <p:txBody>
          <a:bodyPr>
            <a:normAutofit fontScale="90000"/>
          </a:bodyPr>
          <a:lstStyle/>
          <a:p>
            <a:pPr algn="ctr"/>
            <a:r>
              <a:rPr lang="en-US" sz="2500" dirty="0"/>
              <a:t>Peer Review Integrity</a:t>
            </a:r>
            <a:endParaRPr lang="en-US" sz="1800" b="0" dirty="0"/>
          </a:p>
        </p:txBody>
      </p:sp>
      <p:pic>
        <p:nvPicPr>
          <p:cNvPr id="15" name="Picture 14" descr="red text box ">
            <a:extLst>
              <a:ext uri="{FF2B5EF4-FFF2-40B4-BE49-F238E27FC236}">
                <a16:creationId xmlns:a16="http://schemas.microsoft.com/office/drawing/2014/main" id="{BD340A88-0F0A-40D6-9843-C19572AB4A57}"/>
              </a:ext>
            </a:extLst>
          </p:cNvPr>
          <p:cNvPicPr>
            <a:picLocks noChangeAspect="1"/>
          </p:cNvPicPr>
          <p:nvPr/>
        </p:nvPicPr>
        <p:blipFill>
          <a:blip r:embed="rId3">
            <a:alphaModFix amt="61000"/>
            <a:extLst>
              <a:ext uri="{BEBA8EAE-BF5A-486C-A8C5-ECC9F3942E4B}">
                <a14:imgProps xmlns:a14="http://schemas.microsoft.com/office/drawing/2010/main">
                  <a14:imgLayer r:embed="rId4">
                    <a14:imgEffect>
                      <a14:colorTemperature colorTemp="6518"/>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978906" y="1205081"/>
            <a:ext cx="3977639" cy="455618"/>
          </a:xfrm>
          <a:prstGeom prst="rect">
            <a:avLst/>
          </a:prstGeom>
          <a:solidFill>
            <a:srgbClr val="FF0000"/>
          </a:solidFill>
          <a:ln>
            <a:solidFill>
              <a:srgbClr val="C00000"/>
            </a:solidFill>
          </a:ln>
        </p:spPr>
      </p:pic>
      <p:sp>
        <p:nvSpPr>
          <p:cNvPr id="19" name="TextBox 18">
            <a:extLst>
              <a:ext uri="{FF2B5EF4-FFF2-40B4-BE49-F238E27FC236}">
                <a16:creationId xmlns:a16="http://schemas.microsoft.com/office/drawing/2014/main" id="{EF06AEAE-7C16-46C3-A623-C68F4F8FDDC1}"/>
              </a:ext>
            </a:extLst>
          </p:cNvPr>
          <p:cNvSpPr txBox="1"/>
          <p:nvPr/>
        </p:nvSpPr>
        <p:spPr bwMode="auto">
          <a:xfrm>
            <a:off x="2978906" y="1732985"/>
            <a:ext cx="3977639" cy="2710082"/>
          </a:xfrm>
          <a:prstGeom prst="rect">
            <a:avLst/>
          </a:prstGeom>
          <a:solidFill>
            <a:schemeClr val="accent3">
              <a:lumMod val="20000"/>
              <a:lumOff val="80000"/>
            </a:schemeClr>
          </a:solidFill>
          <a:ln>
            <a:noFill/>
          </a:ln>
        </p:spPr>
        <p:txBody>
          <a:bodyPr wrap="square" lIns="85433" tIns="42726" rIns="85433" bIns="42726" rtlCol="0">
            <a:spAutoFit/>
          </a:bodyPr>
          <a:lstStyle/>
          <a:p>
            <a:pPr marL="285750" indent="-285750" eaLnBrk="1" hangingPunct="1">
              <a:spcBef>
                <a:spcPct val="50000"/>
              </a:spcBef>
              <a:buFont typeface="Arial" panose="020B0604020202020204" pitchFamily="34" charset="0"/>
              <a:buChar char="•"/>
            </a:pPr>
            <a:r>
              <a:rPr lang="en-US" sz="1100" dirty="0">
                <a:latin typeface="Lato Light" panose="020F0502020204030203" pitchFamily="34" charset="0"/>
                <a:ea typeface="Lato Light" panose="020F0502020204030203" pitchFamily="34" charset="0"/>
                <a:cs typeface="Lato Light" panose="020F0502020204030203" pitchFamily="34" charset="0"/>
              </a:rPr>
              <a:t>Discuss any aspect of the review. The SRO is the only person you should be discussing applications/review process</a:t>
            </a:r>
          </a:p>
          <a:p>
            <a:pPr marL="285750" indent="-285750" eaLnBrk="1" hangingPunct="1">
              <a:spcBef>
                <a:spcPct val="50000"/>
              </a:spcBef>
              <a:buFont typeface="Arial" panose="020B0604020202020204" pitchFamily="34" charset="0"/>
              <a:buChar char="•"/>
            </a:pPr>
            <a:r>
              <a:rPr lang="en-US" sz="1100" dirty="0">
                <a:latin typeface="Lato Light" panose="020F0502020204030203" pitchFamily="34" charset="0"/>
                <a:ea typeface="Lato Light" panose="020F0502020204030203" pitchFamily="34" charset="0"/>
                <a:cs typeface="Lato Light" panose="020F0502020204030203" pitchFamily="34" charset="0"/>
              </a:rPr>
              <a:t>Have any “side conversations” with other reviewers.</a:t>
            </a:r>
          </a:p>
          <a:p>
            <a:pPr marL="285750" indent="-285750">
              <a:spcBef>
                <a:spcPct val="50000"/>
              </a:spcBef>
              <a:buFont typeface="Arial" panose="020B0604020202020204" pitchFamily="34" charset="0"/>
              <a:buChar char="•"/>
            </a:pPr>
            <a:r>
              <a:rPr lang="en-US" sz="1100" dirty="0">
                <a:latin typeface="Lato Light" panose="020F0502020204030203" pitchFamily="34" charset="0"/>
                <a:ea typeface="Lato Light" panose="020F0502020204030203" pitchFamily="34" charset="0"/>
                <a:cs typeface="Lato Light" panose="020F0502020204030203" pitchFamily="34" charset="0"/>
              </a:rPr>
              <a:t>Indicate you were a reviewer on the previous version of a resubmission</a:t>
            </a:r>
          </a:p>
          <a:p>
            <a:pPr marL="285750" indent="-285750" eaLnBrk="1" hangingPunct="1">
              <a:spcBef>
                <a:spcPct val="50000"/>
              </a:spcBef>
              <a:buFont typeface="Arial" panose="020B0604020202020204" pitchFamily="34" charset="0"/>
              <a:buChar char="•"/>
            </a:pPr>
            <a:r>
              <a:rPr lang="en-US" sz="1100" dirty="0">
                <a:latin typeface="Lato Light" panose="020F0502020204030203" pitchFamily="34" charset="0"/>
                <a:ea typeface="Lato Light" panose="020F0502020204030203" pitchFamily="34" charset="0"/>
                <a:cs typeface="Lato Light" panose="020F0502020204030203" pitchFamily="34" charset="0"/>
              </a:rPr>
              <a:t>Compare applications during discussion (this has the same weaknesses as application Z)</a:t>
            </a:r>
          </a:p>
          <a:p>
            <a:pPr marL="285750" indent="-285750" eaLnBrk="1" hangingPunct="1">
              <a:spcBef>
                <a:spcPct val="50000"/>
              </a:spcBef>
              <a:buFont typeface="Arial" panose="020B0604020202020204" pitchFamily="34" charset="0"/>
              <a:buChar char="•"/>
            </a:pPr>
            <a:r>
              <a:rPr lang="en-US" sz="1100" dirty="0">
                <a:latin typeface="Lato Light" panose="020F0502020204030203" pitchFamily="34" charset="0"/>
                <a:ea typeface="Lato Light" panose="020F0502020204030203" pitchFamily="34" charset="0"/>
                <a:cs typeface="Lato Light" panose="020F0502020204030203" pitchFamily="34" charset="0"/>
              </a:rPr>
              <a:t>Discuss applications, scoring practices or discussion specifics ever in the future (including scores and names of reviewers including your own)</a:t>
            </a:r>
          </a:p>
          <a:p>
            <a:pPr marL="285750" indent="-285750" eaLnBrk="1" hangingPunct="1">
              <a:spcBef>
                <a:spcPct val="50000"/>
              </a:spcBef>
              <a:buFont typeface="Arial" panose="020B0604020202020204" pitchFamily="34" charset="0"/>
              <a:buChar char="•"/>
            </a:pPr>
            <a:r>
              <a:rPr lang="en-US" sz="1100" dirty="0">
                <a:latin typeface="Lato Light" panose="020F0502020204030203" pitchFamily="34" charset="0"/>
                <a:ea typeface="Lato Light" panose="020F0502020204030203" pitchFamily="34" charset="0"/>
                <a:cs typeface="Lato Light" panose="020F0502020204030203" pitchFamily="34" charset="0"/>
              </a:rPr>
              <a:t>Influence other reviewers through private understandings on scoring or “deals”.</a:t>
            </a:r>
          </a:p>
        </p:txBody>
      </p:sp>
      <p:sp>
        <p:nvSpPr>
          <p:cNvPr id="20" name="TextBox 19">
            <a:extLst>
              <a:ext uri="{FF2B5EF4-FFF2-40B4-BE49-F238E27FC236}">
                <a16:creationId xmlns:a16="http://schemas.microsoft.com/office/drawing/2014/main" id="{9555F981-D66A-4670-A3F1-9DF4CAD07807}"/>
              </a:ext>
            </a:extLst>
          </p:cNvPr>
          <p:cNvSpPr txBox="1"/>
          <p:nvPr/>
        </p:nvSpPr>
        <p:spPr bwMode="auto">
          <a:xfrm>
            <a:off x="126449" y="1732985"/>
            <a:ext cx="2783619" cy="2625443"/>
          </a:xfrm>
          <a:prstGeom prst="rect">
            <a:avLst/>
          </a:prstGeom>
          <a:solidFill>
            <a:schemeClr val="accent1">
              <a:lumMod val="20000"/>
              <a:lumOff val="80000"/>
            </a:schemeClr>
          </a:solidFill>
          <a:ln>
            <a:noFill/>
          </a:ln>
        </p:spPr>
        <p:txBody>
          <a:bodyPr wrap="square" lIns="85433" tIns="42726" rIns="85433" bIns="42726" rtlCol="0">
            <a:spAutoFit/>
          </a:bodyPr>
          <a:lstStyle/>
          <a:p>
            <a:pPr marL="285750" indent="-285750" eaLnBrk="1" hangingPunct="1">
              <a:spcBef>
                <a:spcPct val="50000"/>
              </a:spcBef>
              <a:buFont typeface="Arial" panose="020B0604020202020204" pitchFamily="34" charset="0"/>
              <a:buChar char="•"/>
            </a:pPr>
            <a:endParaRPr lang="en-US" sz="1100" dirty="0"/>
          </a:p>
          <a:p>
            <a:pPr marL="285750" indent="-285750" eaLnBrk="1" hangingPunct="1">
              <a:spcBef>
                <a:spcPct val="50000"/>
              </a:spcBef>
              <a:buFont typeface="Arial" panose="020B0604020202020204" pitchFamily="34" charset="0"/>
              <a:buChar char="•"/>
            </a:pPr>
            <a:r>
              <a:rPr lang="en-US" sz="1100" dirty="0">
                <a:latin typeface="Lato Light" panose="020F0502020204030203" pitchFamily="34" charset="0"/>
                <a:ea typeface="Lato Light" panose="020F0502020204030203" pitchFamily="34" charset="0"/>
                <a:cs typeface="Lato Light" panose="020F0502020204030203" pitchFamily="34" charset="0"/>
              </a:rPr>
              <a:t>Admit you are a member of the study section (rosters are public)</a:t>
            </a:r>
          </a:p>
          <a:p>
            <a:pPr marL="285750" indent="-285750" eaLnBrk="1" hangingPunct="1">
              <a:spcBef>
                <a:spcPct val="50000"/>
              </a:spcBef>
              <a:buFont typeface="Arial" panose="020B0604020202020204" pitchFamily="34" charset="0"/>
              <a:buChar char="•"/>
            </a:pPr>
            <a:r>
              <a:rPr lang="en-US" sz="1100" dirty="0">
                <a:latin typeface="Lato Light" panose="020F0502020204030203" pitchFamily="34" charset="0"/>
                <a:ea typeface="Lato Light" panose="020F0502020204030203" pitchFamily="34" charset="0"/>
                <a:cs typeface="Lato Light" panose="020F0502020204030203" pitchFamily="34" charset="0"/>
              </a:rPr>
              <a:t>Discuss peer review in general terms, for example procedures and principles (VERY general)</a:t>
            </a:r>
          </a:p>
          <a:p>
            <a:pPr marL="285750" indent="-285750" eaLnBrk="1" hangingPunct="1">
              <a:spcBef>
                <a:spcPct val="50000"/>
              </a:spcBef>
              <a:buFont typeface="Arial" panose="020B0604020202020204" pitchFamily="34" charset="0"/>
              <a:buChar char="•"/>
            </a:pPr>
            <a:r>
              <a:rPr lang="en-US" sz="1100" dirty="0">
                <a:latin typeface="Lato Light" panose="020F0502020204030203" pitchFamily="34" charset="0"/>
                <a:ea typeface="Lato Light" panose="020F0502020204030203" pitchFamily="34" charset="0"/>
                <a:cs typeface="Lato Light" panose="020F0502020204030203" pitchFamily="34" charset="0"/>
              </a:rPr>
              <a:t>Accept invitations from an applicant institution (as long as the invitation is not out of the ordinary) and notify SRO  </a:t>
            </a:r>
          </a:p>
          <a:p>
            <a:pPr marL="285750" indent="-285750" eaLnBrk="1" hangingPunct="1">
              <a:spcBef>
                <a:spcPct val="50000"/>
              </a:spcBef>
              <a:buFont typeface="Arial" panose="020B0604020202020204" pitchFamily="34" charset="0"/>
              <a:buChar char="•"/>
            </a:pPr>
            <a:r>
              <a:rPr lang="en-US" sz="1100" dirty="0">
                <a:latin typeface="Lato Light" panose="020F0502020204030203" pitchFamily="34" charset="0"/>
                <a:ea typeface="Lato Light" panose="020F0502020204030203" pitchFamily="34" charset="0"/>
                <a:cs typeface="Lato Light" panose="020F0502020204030203" pitchFamily="34" charset="0"/>
              </a:rPr>
              <a:t>Meet people at conferences (as long as there are no inappropriate discussions/contact).</a:t>
            </a:r>
          </a:p>
        </p:txBody>
      </p:sp>
      <p:sp>
        <p:nvSpPr>
          <p:cNvPr id="21" name="TextBox 20">
            <a:extLst>
              <a:ext uri="{FF2B5EF4-FFF2-40B4-BE49-F238E27FC236}">
                <a16:creationId xmlns:a16="http://schemas.microsoft.com/office/drawing/2014/main" id="{F099DEA3-A141-442C-9FEE-0F552C01EE07}"/>
              </a:ext>
            </a:extLst>
          </p:cNvPr>
          <p:cNvSpPr txBox="1"/>
          <p:nvPr/>
        </p:nvSpPr>
        <p:spPr bwMode="auto">
          <a:xfrm>
            <a:off x="7033794" y="1732985"/>
            <a:ext cx="1983757" cy="2625443"/>
          </a:xfrm>
          <a:prstGeom prst="rect">
            <a:avLst/>
          </a:prstGeom>
          <a:solidFill>
            <a:schemeClr val="accent2">
              <a:lumMod val="20000"/>
              <a:lumOff val="80000"/>
            </a:schemeClr>
          </a:solidFill>
          <a:ln>
            <a:noFill/>
          </a:ln>
        </p:spPr>
        <p:txBody>
          <a:bodyPr wrap="square" lIns="85433" tIns="42726" rIns="85433" bIns="42726" rtlCol="0">
            <a:spAutoFit/>
          </a:bodyPr>
          <a:lstStyle/>
          <a:p>
            <a:r>
              <a:rPr lang="en-US" sz="1100" dirty="0">
                <a:solidFill>
                  <a:srgbClr val="002060"/>
                </a:solidFill>
                <a:latin typeface="Lato Light" panose="020F0502020204030203" pitchFamily="34" charset="0"/>
                <a:ea typeface="Lato Light" panose="020F0502020204030203" pitchFamily="34" charset="0"/>
                <a:cs typeface="Lato Light" panose="020F0502020204030203" pitchFamily="34" charset="0"/>
              </a:rPr>
              <a:t>Report any contacts from applicants or other breaches of integrity to one of these individuals:</a:t>
            </a:r>
          </a:p>
          <a:p>
            <a:pPr marL="171450" indent="-171450">
              <a:buFont typeface="Arial" panose="020B0604020202020204" pitchFamily="34" charset="0"/>
              <a:buChar char="•"/>
            </a:pPr>
            <a:r>
              <a:rPr lang="en-US" sz="1100" dirty="0">
                <a:solidFill>
                  <a:srgbClr val="002060"/>
                </a:solidFill>
                <a:latin typeface="Lato Light" panose="020F0502020204030203" pitchFamily="34" charset="0"/>
                <a:ea typeface="Lato Light" panose="020F0502020204030203" pitchFamily="34" charset="0"/>
                <a:cs typeface="Lato Light" panose="020F0502020204030203" pitchFamily="34" charset="0"/>
              </a:rPr>
              <a:t>Your SRO </a:t>
            </a:r>
          </a:p>
          <a:p>
            <a:pPr marL="171450" indent="-171450">
              <a:buFont typeface="Arial" panose="020B0604020202020204" pitchFamily="34" charset="0"/>
              <a:buChar char="•"/>
            </a:pPr>
            <a:r>
              <a:rPr lang="en-US" sz="1100" dirty="0">
                <a:solidFill>
                  <a:srgbClr val="002060"/>
                </a:solidFill>
                <a:latin typeface="Lato Light" panose="020F0502020204030203" pitchFamily="34" charset="0"/>
                <a:ea typeface="Lato Light" panose="020F0502020204030203" pitchFamily="34" charset="0"/>
                <a:cs typeface="Lato Light" panose="020F0502020204030203" pitchFamily="34" charset="0"/>
              </a:rPr>
              <a:t>CSR Review Integrity Officer (CSR RIO) (</a:t>
            </a:r>
            <a:r>
              <a:rPr lang="en-US" sz="1100" u="sng" dirty="0">
                <a:solidFill>
                  <a:srgbClr val="002060"/>
                </a:solidFill>
                <a:latin typeface="Lato Light" panose="020F0502020204030203" pitchFamily="34" charset="0"/>
                <a:ea typeface="Lato Light" panose="020F0502020204030203" pitchFamily="34" charset="0"/>
                <a:cs typeface="Lato Light" panose="020F0502020204030203" pitchFamily="34" charset="0"/>
                <a:hlinkClick r:id="rId6">
                  <a:extLst>
                    <a:ext uri="{A12FA001-AC4F-418D-AE19-62706E023703}">
                      <ahyp:hlinkClr xmlns:ahyp="http://schemas.microsoft.com/office/drawing/2018/hyperlinkcolor" val="tx"/>
                    </a:ext>
                  </a:extLst>
                </a:hlinkClick>
              </a:rPr>
              <a:t>csrrio@mail.nih.gov</a:t>
            </a:r>
            <a:r>
              <a:rPr lang="en-US" sz="1100" dirty="0">
                <a:solidFill>
                  <a:srgbClr val="002060"/>
                </a:solidFill>
                <a:latin typeface="Lato Light" panose="020F0502020204030203" pitchFamily="34" charset="0"/>
                <a:ea typeface="Lato Light" panose="020F0502020204030203" pitchFamily="34" charset="0"/>
                <a:cs typeface="Lato Light" panose="020F0502020204030203" pitchFamily="34" charset="0"/>
              </a:rPr>
              <a:t>)</a:t>
            </a:r>
          </a:p>
          <a:p>
            <a:pPr marL="171450" indent="-171450">
              <a:buFont typeface="Arial" panose="020B0604020202020204" pitchFamily="34" charset="0"/>
              <a:buChar char="•"/>
            </a:pPr>
            <a:r>
              <a:rPr lang="en-US" sz="1100" dirty="0">
                <a:solidFill>
                  <a:srgbClr val="002060"/>
                </a:solidFill>
                <a:latin typeface="Lato Light" panose="020F0502020204030203" pitchFamily="34" charset="0"/>
                <a:ea typeface="Lato Light" panose="020F0502020204030203" pitchFamily="34" charset="0"/>
                <a:cs typeface="Lato Light" panose="020F0502020204030203" pitchFamily="34" charset="0"/>
              </a:rPr>
              <a:t>NIH Review Policy Officer (</a:t>
            </a:r>
            <a:r>
              <a:rPr lang="en-US" sz="1100" u="sng" dirty="0">
                <a:solidFill>
                  <a:srgbClr val="002060"/>
                </a:solidFill>
                <a:latin typeface="Lato Light" panose="020F0502020204030203" pitchFamily="34" charset="0"/>
                <a:ea typeface="Lato Light" panose="020F0502020204030203" pitchFamily="34" charset="0"/>
                <a:cs typeface="Lato Light" panose="020F0502020204030203" pitchFamily="34" charset="0"/>
                <a:hlinkClick r:id="rId7">
                  <a:extLst>
                    <a:ext uri="{A12FA001-AC4F-418D-AE19-62706E023703}">
                      <ahyp:hlinkClr xmlns:ahyp="http://schemas.microsoft.com/office/drawing/2018/hyperlinkcolor" val="tx"/>
                    </a:ext>
                  </a:extLst>
                </a:hlinkClick>
              </a:rPr>
              <a:t>ReviewPolicyOfficer@mail.nih.gov</a:t>
            </a:r>
            <a:r>
              <a:rPr lang="en-US" sz="1100" dirty="0">
                <a:solidFill>
                  <a:srgbClr val="002060"/>
                </a:solidFill>
                <a:latin typeface="Lato Light" panose="020F0502020204030203" pitchFamily="34" charset="0"/>
                <a:ea typeface="Lato Light" panose="020F0502020204030203" pitchFamily="34" charset="0"/>
                <a:cs typeface="Lato Light" panose="020F0502020204030203" pitchFamily="34" charset="0"/>
              </a:rPr>
              <a:t>).  </a:t>
            </a:r>
          </a:p>
          <a:p>
            <a:r>
              <a:rPr lang="en-US" sz="1100" u="sng" dirty="0">
                <a:solidFill>
                  <a:srgbClr val="002060"/>
                </a:solidFill>
                <a:effectLst/>
                <a:latin typeface="Lato Light" panose="020F0502020204030203" pitchFamily="34" charset="0"/>
                <a:ea typeface="Lato Light" panose="020F0502020204030203" pitchFamily="34" charset="0"/>
                <a:cs typeface="Lato Light" panose="020F0502020204030203" pitchFamily="34" charset="0"/>
                <a:hlinkClick r:id="rId8" tooltip="https://grants.nih.gov/grants/peer/guidelines_general/protecting%20peer%20review_irg.pdf">
                  <a:extLst>
                    <a:ext uri="{A12FA001-AC4F-418D-AE19-62706E023703}">
                      <ahyp:hlinkClr xmlns:ahyp="http://schemas.microsoft.com/office/drawing/2018/hyperlinkcolor" val="tx"/>
                    </a:ext>
                  </a:extLst>
                </a:hlinkClick>
              </a:rPr>
              <a:t>More information about Review Integrity</a:t>
            </a:r>
            <a:r>
              <a:rPr lang="en-US" sz="1100" dirty="0">
                <a:solidFill>
                  <a:srgbClr val="002060"/>
                </a:solidFill>
                <a:effectLst/>
                <a:latin typeface="Lato Light" panose="020F0502020204030203" pitchFamily="34" charset="0"/>
                <a:ea typeface="Lato Light" panose="020F0502020204030203" pitchFamily="34" charset="0"/>
                <a:cs typeface="Lato Light" panose="020F0502020204030203" pitchFamily="34" charset="0"/>
              </a:rPr>
              <a:t> (also </a:t>
            </a:r>
            <a:r>
              <a:rPr lang="en-US" sz="1100" u="sng" dirty="0">
                <a:solidFill>
                  <a:srgbClr val="002060"/>
                </a:solidFill>
                <a:effectLst/>
                <a:latin typeface="Lato Light" panose="020F0502020204030203" pitchFamily="34" charset="0"/>
                <a:ea typeface="Lato Light" panose="020F0502020204030203" pitchFamily="34" charset="0"/>
                <a:cs typeface="Lato Light" panose="020F0502020204030203" pitchFamily="34" charset="0"/>
                <a:hlinkClick r:id="rId9" tooltip="https://grants.nih.gov/policy/research_integrity/confidentiality_peer_review.htm">
                  <a:extLst>
                    <a:ext uri="{A12FA001-AC4F-418D-AE19-62706E023703}">
                      <ahyp:hlinkClr xmlns:ahyp="http://schemas.microsoft.com/office/drawing/2018/hyperlinkcolor" val="tx"/>
                    </a:ext>
                  </a:extLst>
                </a:hlinkClick>
              </a:rPr>
              <a:t>website</a:t>
            </a:r>
            <a:r>
              <a:rPr lang="en-US" sz="1100" u="sng" dirty="0">
                <a:solidFill>
                  <a:srgbClr val="002060"/>
                </a:solidFill>
                <a:effectLst/>
                <a:latin typeface="Lato Light" panose="020F0502020204030203" pitchFamily="34" charset="0"/>
                <a:ea typeface="Lato Light" panose="020F0502020204030203" pitchFamily="34" charset="0"/>
                <a:cs typeface="Lato Light" panose="020F0502020204030203" pitchFamily="34" charset="0"/>
              </a:rPr>
              <a:t>)</a:t>
            </a:r>
          </a:p>
          <a:p>
            <a:endParaRPr lang="en-US" sz="1100" dirty="0">
              <a:solidFill>
                <a:srgbClr val="002060"/>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4" name="Content Placeholder 23">
            <a:extLst>
              <a:ext uri="{FF2B5EF4-FFF2-40B4-BE49-F238E27FC236}">
                <a16:creationId xmlns:a16="http://schemas.microsoft.com/office/drawing/2014/main" id="{FAE3EF35-2B36-48DC-B2EA-FD77AF9A468D}"/>
              </a:ext>
            </a:extLst>
          </p:cNvPr>
          <p:cNvSpPr>
            <a:spLocks noGrp="1"/>
          </p:cNvSpPr>
          <p:nvPr>
            <p:ph sz="half" idx="2"/>
          </p:nvPr>
        </p:nvSpPr>
        <p:spPr>
          <a:xfrm>
            <a:off x="985159" y="1189488"/>
            <a:ext cx="1924909" cy="471210"/>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p:spPr>
        <p:txBody>
          <a:bodyPr>
            <a:normAutofit/>
          </a:bodyPr>
          <a:lstStyle/>
          <a:p>
            <a:pPr marL="0" indent="0" algn="ctr">
              <a:buNone/>
            </a:pPr>
            <a:r>
              <a:rPr lang="en-US" sz="2400" b="1" dirty="0">
                <a:latin typeface="Bradley Hand ITC" panose="03070402050302030203" pitchFamily="66" charset="0"/>
                <a:cs typeface="Kokila" panose="020B0502040204020203" pitchFamily="34" charset="0"/>
              </a:rPr>
              <a:t>you Can..</a:t>
            </a:r>
            <a:endParaRPr lang="en-US" sz="1400" b="1" dirty="0">
              <a:latin typeface="Aharoni" panose="02010803020104030203" pitchFamily="2" charset="-79"/>
              <a:cs typeface="Aharoni" panose="02010803020104030203" pitchFamily="2" charset="-79"/>
            </a:endParaRPr>
          </a:p>
        </p:txBody>
      </p:sp>
      <p:pic>
        <p:nvPicPr>
          <p:cNvPr id="26" name="Picture 25" descr="yellow sticky note ">
            <a:extLst>
              <a:ext uri="{FF2B5EF4-FFF2-40B4-BE49-F238E27FC236}">
                <a16:creationId xmlns:a16="http://schemas.microsoft.com/office/drawing/2014/main" id="{ABF29BC7-B00C-486E-A669-3A0682BFAAF4}"/>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1195" y="741161"/>
            <a:ext cx="1263956" cy="1311073"/>
          </a:xfrm>
          <a:prstGeom prst="rect">
            <a:avLst/>
          </a:prstGeom>
        </p:spPr>
      </p:pic>
      <p:sp>
        <p:nvSpPr>
          <p:cNvPr id="30" name="TextBox 29">
            <a:extLst>
              <a:ext uri="{FF2B5EF4-FFF2-40B4-BE49-F238E27FC236}">
                <a16:creationId xmlns:a16="http://schemas.microsoft.com/office/drawing/2014/main" id="{63EF6D39-E236-4C6B-94C9-AC1D4A5F56BA}"/>
              </a:ext>
            </a:extLst>
          </p:cNvPr>
          <p:cNvSpPr txBox="1"/>
          <p:nvPr/>
        </p:nvSpPr>
        <p:spPr bwMode="auto">
          <a:xfrm>
            <a:off x="7022569" y="1205080"/>
            <a:ext cx="2057081" cy="455618"/>
          </a:xfrm>
          <a:prstGeom prst="rect">
            <a:avLst/>
          </a:prstGeom>
          <a:solidFill>
            <a:schemeClr val="accent2">
              <a:lumMod val="50000"/>
            </a:schemeClr>
          </a:solidFill>
          <a:ln>
            <a:noFill/>
          </a:ln>
        </p:spPr>
        <p:txBody>
          <a:bodyPr wrap="square" lIns="85433" tIns="42726" rIns="85433" bIns="42726" rtlCol="0">
            <a:spAutoFit/>
          </a:bodyPr>
          <a:lstStyle/>
          <a:p>
            <a:pPr algn="ctr" eaLnBrk="1" hangingPunct="1"/>
            <a:r>
              <a:rPr lang="en-US" sz="2400" b="1" dirty="0">
                <a:solidFill>
                  <a:schemeClr val="bg1"/>
                </a:solidFill>
                <a:latin typeface="Centaur" panose="02030504050205020304" pitchFamily="18" charset="0"/>
              </a:rPr>
              <a:t>What to do?</a:t>
            </a:r>
          </a:p>
        </p:txBody>
      </p:sp>
      <p:sp>
        <p:nvSpPr>
          <p:cNvPr id="11" name="TextBox 10">
            <a:extLst>
              <a:ext uri="{FF2B5EF4-FFF2-40B4-BE49-F238E27FC236}">
                <a16:creationId xmlns:a16="http://schemas.microsoft.com/office/drawing/2014/main" id="{0B1E7047-21B1-4C9B-BEFB-4D4C4CD4DD16}"/>
              </a:ext>
            </a:extLst>
          </p:cNvPr>
          <p:cNvSpPr txBox="1"/>
          <p:nvPr/>
        </p:nvSpPr>
        <p:spPr bwMode="auto">
          <a:xfrm>
            <a:off x="47248" y="597469"/>
            <a:ext cx="4576664" cy="369332"/>
          </a:xfrm>
          <a:prstGeom prst="rect">
            <a:avLst/>
          </a:prstGeom>
          <a:noFill/>
          <a:ln>
            <a:noFill/>
          </a:ln>
        </p:spPr>
        <p:txBody>
          <a:bodyPr wrap="square">
            <a:spAutoFit/>
          </a:bodyPr>
          <a:lstStyle/>
          <a:p>
            <a:r>
              <a:rPr lang="en-US" sz="1800" b="0" i="1" dirty="0">
                <a:solidFill>
                  <a:srgbClr val="FF0000"/>
                </a:solidFill>
              </a:rPr>
              <a:t>The foundation of peer review!</a:t>
            </a:r>
            <a:endParaRPr lang="en-US" sz="1800" dirty="0"/>
          </a:p>
        </p:txBody>
      </p:sp>
      <p:sp>
        <p:nvSpPr>
          <p:cNvPr id="2" name="TextBox 1">
            <a:extLst>
              <a:ext uri="{FF2B5EF4-FFF2-40B4-BE49-F238E27FC236}">
                <a16:creationId xmlns:a16="http://schemas.microsoft.com/office/drawing/2014/main" id="{7866D928-86CA-D31A-C2A9-09EC454B1768}"/>
              </a:ext>
            </a:extLst>
          </p:cNvPr>
          <p:cNvSpPr txBox="1"/>
          <p:nvPr/>
        </p:nvSpPr>
        <p:spPr bwMode="auto">
          <a:xfrm>
            <a:off x="574392" y="4384032"/>
            <a:ext cx="8085368" cy="301730"/>
          </a:xfrm>
          <a:prstGeom prst="rect">
            <a:avLst/>
          </a:prstGeom>
          <a:solidFill>
            <a:schemeClr val="accent1">
              <a:lumMod val="20000"/>
              <a:lumOff val="80000"/>
            </a:schemeClr>
          </a:solidFill>
          <a:ln>
            <a:noFill/>
          </a:ln>
        </p:spPr>
        <p:txBody>
          <a:bodyPr wrap="square" lIns="85433" tIns="42726" rIns="85433" bIns="42726" rtlCol="0">
            <a:spAutoFit/>
          </a:bodyPr>
          <a:lstStyle/>
          <a:p>
            <a:pPr algn="ctr" eaLnBrk="1" hangingPunct="1">
              <a:spcBef>
                <a:spcPct val="50000"/>
              </a:spcBef>
            </a:pPr>
            <a:r>
              <a:rPr lang="en-US" b="1" dirty="0"/>
              <a:t>If you have not already taken the Review Integrity training module, please do so immediately! </a:t>
            </a:r>
          </a:p>
        </p:txBody>
      </p:sp>
      <p:sp>
        <p:nvSpPr>
          <p:cNvPr id="3" name="TextBox 2">
            <a:extLst>
              <a:ext uri="{FF2B5EF4-FFF2-40B4-BE49-F238E27FC236}">
                <a16:creationId xmlns:a16="http://schemas.microsoft.com/office/drawing/2014/main" id="{B1DDECA4-DE32-1499-EA9F-B8C81B0680F2}"/>
              </a:ext>
            </a:extLst>
          </p:cNvPr>
          <p:cNvSpPr txBox="1"/>
          <p:nvPr/>
        </p:nvSpPr>
        <p:spPr bwMode="auto">
          <a:xfrm>
            <a:off x="8051109" y="4790661"/>
            <a:ext cx="735495" cy="240175"/>
          </a:xfrm>
          <a:prstGeom prst="rect">
            <a:avLst/>
          </a:prstGeom>
          <a:noFill/>
          <a:ln>
            <a:noFill/>
          </a:ln>
        </p:spPr>
        <p:txBody>
          <a:bodyPr wrap="square" lIns="85433" tIns="42726" rIns="85433" bIns="42726" rtlCol="0">
            <a:spAutoFit/>
          </a:bodyPr>
          <a:lstStyle/>
          <a:p>
            <a:pPr eaLnBrk="1" hangingPunct="1">
              <a:spcBef>
                <a:spcPct val="50000"/>
              </a:spcBef>
            </a:pPr>
            <a:r>
              <a:rPr lang="en-US" sz="1000" dirty="0">
                <a:solidFill>
                  <a:schemeClr val="bg2">
                    <a:lumMod val="10000"/>
                  </a:schemeClr>
                </a:solidFill>
              </a:rPr>
              <a:t>3/26/2024</a:t>
            </a:r>
          </a:p>
        </p:txBody>
      </p:sp>
    </p:spTree>
    <p:extLst>
      <p:ext uri="{BB962C8B-B14F-4D97-AF65-F5344CB8AC3E}">
        <p14:creationId xmlns:p14="http://schemas.microsoft.com/office/powerpoint/2010/main" val="1583869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9FA5-7EF4-4D33-BB4B-438394E07140}"/>
              </a:ext>
            </a:extLst>
          </p:cNvPr>
          <p:cNvSpPr>
            <a:spLocks noGrp="1"/>
          </p:cNvSpPr>
          <p:nvPr>
            <p:ph type="title"/>
          </p:nvPr>
        </p:nvSpPr>
        <p:spPr>
          <a:xfrm>
            <a:off x="0" y="0"/>
            <a:ext cx="9144000" cy="457200"/>
          </a:xfrm>
          <a:solidFill>
            <a:schemeClr val="bg1">
              <a:lumMod val="85000"/>
            </a:schemeClr>
          </a:solidFill>
        </p:spPr>
        <p:txBody>
          <a:bodyPr>
            <a:normAutofit fontScale="90000"/>
          </a:bodyPr>
          <a:lstStyle/>
          <a:p>
            <a:pPr algn="ctr"/>
            <a:r>
              <a:rPr lang="en-US" dirty="0"/>
              <a:t>Research Misconduct</a:t>
            </a:r>
          </a:p>
        </p:txBody>
      </p:sp>
      <p:sp>
        <p:nvSpPr>
          <p:cNvPr id="3" name="Content Placeholder 2">
            <a:extLst>
              <a:ext uri="{FF2B5EF4-FFF2-40B4-BE49-F238E27FC236}">
                <a16:creationId xmlns:a16="http://schemas.microsoft.com/office/drawing/2014/main" id="{69D156F6-D135-4815-961E-20FA082A5667}"/>
              </a:ext>
            </a:extLst>
          </p:cNvPr>
          <p:cNvSpPr>
            <a:spLocks noGrp="1"/>
          </p:cNvSpPr>
          <p:nvPr>
            <p:ph idx="1"/>
          </p:nvPr>
        </p:nvSpPr>
        <p:spPr>
          <a:xfrm>
            <a:off x="284582" y="800575"/>
            <a:ext cx="8229600" cy="1941732"/>
          </a:xfrm>
        </p:spPr>
        <p:txBody>
          <a:bodyPr>
            <a:normAutofit/>
          </a:bodyPr>
          <a:lstStyle/>
          <a:p>
            <a:r>
              <a:rPr lang="en-US" sz="1800" dirty="0"/>
              <a:t>If you suspect an applicant of research misconduct, please contact the SRO privately so as not to bias the review process </a:t>
            </a:r>
          </a:p>
          <a:p>
            <a:r>
              <a:rPr lang="en-US" sz="1800" dirty="0"/>
              <a:t>Do not mention your concerns in your critique and do not bring up the issue at the review meeting </a:t>
            </a:r>
          </a:p>
          <a:p>
            <a:r>
              <a:rPr lang="en-US" sz="1800" dirty="0">
                <a:solidFill>
                  <a:schemeClr val="dk1"/>
                </a:solidFill>
              </a:rPr>
              <a:t>Your concerns will be forwarded to the CSR Review Integrity Officer for confidential investigation </a:t>
            </a:r>
            <a:endParaRPr lang="en-US" sz="1800" dirty="0"/>
          </a:p>
        </p:txBody>
      </p:sp>
      <p:pic>
        <p:nvPicPr>
          <p:cNvPr id="5" name="Picture 4" descr="image that says academic integrity ">
            <a:extLst>
              <a:ext uri="{FF2B5EF4-FFF2-40B4-BE49-F238E27FC236}">
                <a16:creationId xmlns:a16="http://schemas.microsoft.com/office/drawing/2014/main" id="{6A3904D1-A00E-43B5-A057-B939AC29CD5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11023" y="2852353"/>
            <a:ext cx="5962286" cy="1490572"/>
          </a:xfrm>
          <a:prstGeom prst="rect">
            <a:avLst/>
          </a:prstGeom>
        </p:spPr>
      </p:pic>
      <p:sp>
        <p:nvSpPr>
          <p:cNvPr id="4" name="TextBox 3">
            <a:extLst>
              <a:ext uri="{FF2B5EF4-FFF2-40B4-BE49-F238E27FC236}">
                <a16:creationId xmlns:a16="http://schemas.microsoft.com/office/drawing/2014/main" id="{BC54AF39-AE21-9CE8-4495-2E45C4419D79}"/>
              </a:ext>
            </a:extLst>
          </p:cNvPr>
          <p:cNvSpPr txBox="1"/>
          <p:nvPr/>
        </p:nvSpPr>
        <p:spPr bwMode="auto">
          <a:xfrm>
            <a:off x="8050696" y="4803914"/>
            <a:ext cx="735495" cy="240175"/>
          </a:xfrm>
          <a:prstGeom prst="rect">
            <a:avLst/>
          </a:prstGeom>
          <a:noFill/>
          <a:ln>
            <a:noFill/>
          </a:ln>
        </p:spPr>
        <p:txBody>
          <a:bodyPr wrap="square" lIns="85433" tIns="42726" rIns="85433" bIns="42726" rtlCol="0">
            <a:spAutoFit/>
          </a:bodyPr>
          <a:lstStyle/>
          <a:p>
            <a:pPr eaLnBrk="1" hangingPunct="1">
              <a:spcBef>
                <a:spcPct val="50000"/>
              </a:spcBef>
            </a:pPr>
            <a:r>
              <a:rPr lang="en-US" sz="1000" dirty="0">
                <a:solidFill>
                  <a:schemeClr val="bg2">
                    <a:lumMod val="10000"/>
                  </a:schemeClr>
                </a:solidFill>
              </a:rPr>
              <a:t>3/26/2024</a:t>
            </a:r>
          </a:p>
        </p:txBody>
      </p:sp>
    </p:spTree>
    <p:extLst>
      <p:ext uri="{BB962C8B-B14F-4D97-AF65-F5344CB8AC3E}">
        <p14:creationId xmlns:p14="http://schemas.microsoft.com/office/powerpoint/2010/main" val="4102551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descr="image of pillars ">
            <a:extLst>
              <a:ext uri="{FF2B5EF4-FFF2-40B4-BE49-F238E27FC236}">
                <a16:creationId xmlns:a16="http://schemas.microsoft.com/office/drawing/2014/main" id="{C1D94B14-73F9-43A9-894C-1A05EAEB2E66}"/>
              </a:ext>
            </a:extLst>
          </p:cNvPr>
          <p:cNvSpPr/>
          <p:nvPr/>
        </p:nvSpPr>
        <p:spPr>
          <a:xfrm>
            <a:off x="3022021" y="1696942"/>
            <a:ext cx="2409756" cy="2205003"/>
          </a:xfrm>
          <a:prstGeom prst="roundRect">
            <a:avLst>
              <a:gd name="adj" fmla="val 10000"/>
            </a:avLst>
          </a:prstGeom>
          <a: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7" name="Group 6" descr="box with words">
            <a:extLst>
              <a:ext uri="{FF2B5EF4-FFF2-40B4-BE49-F238E27FC236}">
                <a16:creationId xmlns:a16="http://schemas.microsoft.com/office/drawing/2014/main" id="{8F2C032C-4B10-4BE2-A454-95C882E8B4CC}"/>
              </a:ext>
            </a:extLst>
          </p:cNvPr>
          <p:cNvGrpSpPr/>
          <p:nvPr/>
        </p:nvGrpSpPr>
        <p:grpSpPr>
          <a:xfrm>
            <a:off x="4407872" y="2268441"/>
            <a:ext cx="2681253" cy="2415526"/>
            <a:chOff x="3992036" y="1840938"/>
            <a:chExt cx="1838256" cy="1838256"/>
          </a:xfrm>
        </p:grpSpPr>
        <p:sp>
          <p:nvSpPr>
            <p:cNvPr id="8" name="Rectangle: Rounded Corners 7">
              <a:extLst>
                <a:ext uri="{FF2B5EF4-FFF2-40B4-BE49-F238E27FC236}">
                  <a16:creationId xmlns:a16="http://schemas.microsoft.com/office/drawing/2014/main" id="{BDC1A6EC-33D0-4C10-852A-4804652E833A}"/>
                </a:ext>
              </a:extLst>
            </p:cNvPr>
            <p:cNvSpPr/>
            <p:nvPr/>
          </p:nvSpPr>
          <p:spPr>
            <a:xfrm>
              <a:off x="3992036" y="1840938"/>
              <a:ext cx="1838256" cy="18382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6EA1244C-0C8E-4508-AEA8-153A4259D322}"/>
                </a:ext>
              </a:extLst>
            </p:cNvPr>
            <p:cNvSpPr txBox="1"/>
            <p:nvPr/>
          </p:nvSpPr>
          <p:spPr>
            <a:xfrm>
              <a:off x="4099718" y="2114746"/>
              <a:ext cx="1730574" cy="14492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600" b="1" kern="1200" dirty="0">
                  <a:latin typeface="Lato Light" panose="020F0502020204030203"/>
                </a:rPr>
                <a:t>The Pillars</a:t>
              </a:r>
            </a:p>
            <a:p>
              <a:pPr marL="57150" lvl="1" indent="-57150" algn="l" defTabSz="488950">
                <a:lnSpc>
                  <a:spcPct val="90000"/>
                </a:lnSpc>
                <a:spcBef>
                  <a:spcPct val="0"/>
                </a:spcBef>
                <a:spcAft>
                  <a:spcPct val="15000"/>
                </a:spcAft>
                <a:buChar char="•"/>
              </a:pPr>
              <a:r>
                <a:rPr lang="en-US" sz="1600" kern="1200" dirty="0">
                  <a:latin typeface="Lato Light" panose="020F0502020204030203"/>
                </a:rPr>
                <a:t>Fair and bias free review</a:t>
              </a:r>
            </a:p>
            <a:p>
              <a:pPr marL="57150" lvl="1" indent="-57150" algn="l" defTabSz="488950">
                <a:lnSpc>
                  <a:spcPct val="90000"/>
                </a:lnSpc>
                <a:spcBef>
                  <a:spcPct val="0"/>
                </a:spcBef>
                <a:spcAft>
                  <a:spcPct val="15000"/>
                </a:spcAft>
                <a:buChar char="•"/>
              </a:pPr>
              <a:r>
                <a:rPr lang="en-US" sz="1600" kern="1200" dirty="0">
                  <a:latin typeface="Lato Light" panose="020F0502020204030203"/>
                </a:rPr>
                <a:t>Fidelity to scoring principles and review criteria</a:t>
              </a:r>
            </a:p>
            <a:p>
              <a:pPr marL="57150" lvl="1" indent="-57150" algn="l" defTabSz="488950">
                <a:lnSpc>
                  <a:spcPct val="90000"/>
                </a:lnSpc>
                <a:spcBef>
                  <a:spcPct val="0"/>
                </a:spcBef>
                <a:spcAft>
                  <a:spcPct val="15000"/>
                </a:spcAft>
                <a:buChar char="•"/>
              </a:pPr>
              <a:r>
                <a:rPr lang="en-US" sz="1600" kern="1200" dirty="0">
                  <a:latin typeface="Lato Light" panose="020F0502020204030203"/>
                </a:rPr>
                <a:t>Quality critiques</a:t>
              </a:r>
            </a:p>
          </p:txBody>
        </p:sp>
      </p:grpSp>
      <p:sp>
        <p:nvSpPr>
          <p:cNvPr id="2" name="Title 1">
            <a:extLst>
              <a:ext uri="{FF2B5EF4-FFF2-40B4-BE49-F238E27FC236}">
                <a16:creationId xmlns:a16="http://schemas.microsoft.com/office/drawing/2014/main" id="{CC2BAB2D-E3C3-77F1-4C1D-DAE83FF07966}"/>
              </a:ext>
            </a:extLst>
          </p:cNvPr>
          <p:cNvSpPr>
            <a:spLocks noGrp="1"/>
          </p:cNvSpPr>
          <p:nvPr>
            <p:ph type="ctrTitle"/>
          </p:nvPr>
        </p:nvSpPr>
        <p:spPr>
          <a:xfrm>
            <a:off x="2876160" y="5143500"/>
            <a:ext cx="5591373" cy="587809"/>
          </a:xfrm>
        </p:spPr>
        <p:txBody>
          <a:bodyPr vert="horz" lIns="91289" tIns="45642" rIns="91289" bIns="45642" rtlCol="0" anchor="t">
            <a:normAutofit/>
          </a:bodyPr>
          <a:lstStyle/>
          <a:p>
            <a:r>
              <a:rPr lang="en-US" dirty="0"/>
              <a:t>The Pillars</a:t>
            </a:r>
          </a:p>
        </p:txBody>
      </p:sp>
      <p:sp>
        <p:nvSpPr>
          <p:cNvPr id="4" name="TextBox 3">
            <a:extLst>
              <a:ext uri="{FF2B5EF4-FFF2-40B4-BE49-F238E27FC236}">
                <a16:creationId xmlns:a16="http://schemas.microsoft.com/office/drawing/2014/main" id="{DDA9DAB4-9BD9-8F57-70C5-2A677BB4B319}"/>
              </a:ext>
            </a:extLst>
          </p:cNvPr>
          <p:cNvSpPr txBox="1"/>
          <p:nvPr/>
        </p:nvSpPr>
        <p:spPr bwMode="auto">
          <a:xfrm>
            <a:off x="8328992" y="4856922"/>
            <a:ext cx="735495" cy="240175"/>
          </a:xfrm>
          <a:prstGeom prst="rect">
            <a:avLst/>
          </a:prstGeom>
          <a:noFill/>
          <a:ln>
            <a:noFill/>
          </a:ln>
        </p:spPr>
        <p:txBody>
          <a:bodyPr wrap="square" lIns="85433" tIns="42726" rIns="85433" bIns="42726" rtlCol="0">
            <a:spAutoFit/>
          </a:bodyPr>
          <a:lstStyle/>
          <a:p>
            <a:pPr eaLnBrk="1" hangingPunct="1">
              <a:spcBef>
                <a:spcPct val="50000"/>
              </a:spcBef>
            </a:pPr>
            <a:r>
              <a:rPr lang="en-US" sz="1000" dirty="0">
                <a:solidFill>
                  <a:schemeClr val="bg2">
                    <a:lumMod val="10000"/>
                  </a:schemeClr>
                </a:solidFill>
              </a:rPr>
              <a:t>3/26/2024</a:t>
            </a:r>
          </a:p>
        </p:txBody>
      </p:sp>
    </p:spTree>
    <p:extLst>
      <p:ext uri="{BB962C8B-B14F-4D97-AF65-F5344CB8AC3E}">
        <p14:creationId xmlns:p14="http://schemas.microsoft.com/office/powerpoint/2010/main" val="16412196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enter for Scientific Review">
  <a:themeElements>
    <a:clrScheme name="Custom 2">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0042C7"/>
      </a:hlink>
      <a:folHlink>
        <a:srgbClr val="0042C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6C3A77"/>
        </a:solidFill>
        <a:ln>
          <a:noFill/>
        </a:ln>
      </a:spPr>
      <a:bodyPr wrap="square" lIns="85433" tIns="42726" rIns="85433" bIns="42726">
        <a:spAutoFit/>
      </a:bodyPr>
      <a:lstStyle>
        <a:defPPr eaLnBrk="1" hangingPunct="1">
          <a:spcBef>
            <a:spcPct val="50000"/>
          </a:spcBef>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0000000000000000000000000000002 xmlns="26c57ed1-4bac-407f-b74a-c1e84b64de76" xsi:nil="true"/>
    <P0000000000000000000000000000002 xmlns="26c57ed1-4bac-407f-b74a-c1e84b64de76">
      <Url xsi:nil="true"/>
      <Description xsi:nil="true"/>
    </P0000000000000000000000000000002>
    <S0000000000000000000000000000001 xmlns="26c57ed1-4bac-407f-b74a-c1e84b64de76" xsi:nil="true"/>
    <P0000000000000000000000000000001 xmlns="26c57ed1-4bac-407f-b74a-c1e84b64de76">
      <Url xsi:nil="true"/>
      <Description xsi:nil="true"/>
    </P0000000000000000000000000000001>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1B1DCBFD96E1B44BF6E6A0BC4D20A65" ma:contentTypeVersion="5" ma:contentTypeDescription="Create a new document." ma:contentTypeScope="" ma:versionID="fbfb0f9aee190e2febc291b7c8e294f0">
  <xsd:schema xmlns:xsd="http://www.w3.org/2001/XMLSchema" xmlns:xs="http://www.w3.org/2001/XMLSchema" xmlns:p="http://schemas.microsoft.com/office/2006/metadata/properties" xmlns:ns2="26c57ed1-4bac-407f-b74a-c1e84b64de76" targetNamespace="http://schemas.microsoft.com/office/2006/metadata/properties" ma:root="true" ma:fieldsID="ed82a4fcfe3502ae9005c737200435eb" ns2:_="">
    <xsd:import namespace="26c57ed1-4bac-407f-b74a-c1e84b64de76"/>
    <xsd:element name="properties">
      <xsd:complexType>
        <xsd:sequence>
          <xsd:element name="documentManagement">
            <xsd:complexType>
              <xsd:all>
                <xsd:element ref="ns2:P0000000000000000000000000000001" minOccurs="0"/>
                <xsd:element ref="ns2:S0000000000000000000000000000001" minOccurs="0"/>
                <xsd:element ref="ns2:P0000000000000000000000000000002" minOccurs="0"/>
                <xsd:element ref="ns2:S000000000000000000000000000000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57ed1-4bac-407f-b74a-c1e84b64de76" elementFormDefault="qualified">
    <xsd:import namespace="http://schemas.microsoft.com/office/2006/documentManagement/types"/>
    <xsd:import namespace="http://schemas.microsoft.com/office/infopath/2007/PartnerControls"/>
    <xsd:element name="P0000000000000000000000000000001" ma:index="4" nillable="true" ma:displayName="Accessibility" ma:format="Hyperlink" ma:internalName="P0000000000000000000000000000001"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S0000000000000000000000000000001" ma:index="5" nillable="true" ma:displayName="Accessibility" ma:format="Dropdown" ma:internalName="S0000000000000000000000000000001" ma:readOnly="false">
      <xsd:simpleType>
        <xsd:restriction base="dms:Choice">
          <xsd:enumeration value="None"/>
          <xsd:enumeration value="Passed"/>
          <xsd:enumeration value="Review"/>
          <xsd:enumeration value="Failed"/>
        </xsd:restriction>
      </xsd:simpleType>
    </xsd:element>
    <xsd:element name="P0000000000000000000000000000002" ma:index="10" nillable="true" ma:displayName="NCProtect" ma:internalName="P0000000000000000000000000000002">
      <xsd:complexType>
        <xsd:complexContent>
          <xsd:extension base="dms:URL">
            <xsd:sequence>
              <xsd:element name="Url" type="dms:ValidUrl" minOccurs="0" nillable="true"/>
              <xsd:element name="Description" type="xsd:string" nillable="true"/>
            </xsd:sequence>
          </xsd:extension>
        </xsd:complexContent>
      </xsd:complexType>
    </xsd:element>
    <xsd:element name="S0000000000000000000000000000002" ma:index="11" nillable="true" ma:displayName="NCProtect" ma:internalName="S0000000000000000000000000000002" ma:readOnly="false">
      <xsd:simpleType>
        <xsd:restriction base="dms:Choice">
          <xsd:enumeration value="None"/>
          <xsd:enumeration value="Passed"/>
          <xsd:enumeration value="Review"/>
          <xsd:enumeration value="Fail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5864D5-57E6-4535-912E-269938876301}">
  <ds:schemaRefs>
    <ds:schemaRef ds:uri="http://schemas.microsoft.com/office/2006/metadata/properties"/>
    <ds:schemaRef ds:uri="http://schemas.microsoft.com/office/infopath/2007/PartnerControls"/>
    <ds:schemaRef ds:uri="26c57ed1-4bac-407f-b74a-c1e84b64de76"/>
  </ds:schemaRefs>
</ds:datastoreItem>
</file>

<file path=customXml/itemProps2.xml><?xml version="1.0" encoding="utf-8"?>
<ds:datastoreItem xmlns:ds="http://schemas.openxmlformats.org/officeDocument/2006/customXml" ds:itemID="{0699E9EB-8B23-4D18-BE9F-A314BA411EA1}">
  <ds:schemaRefs>
    <ds:schemaRef ds:uri="http://schemas.microsoft.com/sharepoint/v3/contenttype/forms"/>
  </ds:schemaRefs>
</ds:datastoreItem>
</file>

<file path=customXml/itemProps3.xml><?xml version="1.0" encoding="utf-8"?>
<ds:datastoreItem xmlns:ds="http://schemas.openxmlformats.org/officeDocument/2006/customXml" ds:itemID="{07244E87-399F-4193-83AC-31A585BA15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c57ed1-4bac-407f-b74a-c1e84b64de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
  <TotalTime>8801</TotalTime>
  <Words>2360</Words>
  <Application>Microsoft Office PowerPoint</Application>
  <PresentationFormat>On-screen Show (16:9)</PresentationFormat>
  <Paragraphs>311</Paragraphs>
  <Slides>25</Slides>
  <Notes>21</Notes>
  <HiddenSlides>0</HiddenSlides>
  <MMClips>1</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25</vt:i4>
      </vt:variant>
    </vt:vector>
  </HeadingPairs>
  <TitlesOfParts>
    <vt:vector size="41" baseType="lpstr">
      <vt:lpstr>Aharoni</vt:lpstr>
      <vt:lpstr>Arial</vt:lpstr>
      <vt:lpstr>Bradley Hand ITC</vt:lpstr>
      <vt:lpstr>Calibri</vt:lpstr>
      <vt:lpstr>Centaur</vt:lpstr>
      <vt:lpstr>Century Gothic</vt:lpstr>
      <vt:lpstr>Franklin Gothic Heavy</vt:lpstr>
      <vt:lpstr>Lato</vt:lpstr>
      <vt:lpstr>Lato Black</vt:lpstr>
      <vt:lpstr>Lato Light</vt:lpstr>
      <vt:lpstr>MV Boli</vt:lpstr>
      <vt:lpstr>Script MT Bold</vt:lpstr>
      <vt:lpstr>Segoe UI Light</vt:lpstr>
      <vt:lpstr>Verdana</vt:lpstr>
      <vt:lpstr>Wingdings</vt:lpstr>
      <vt:lpstr>Center for Scientific Review</vt:lpstr>
      <vt:lpstr>Reviewer Training </vt:lpstr>
      <vt:lpstr>What it means to be an NIH reviewer…</vt:lpstr>
      <vt:lpstr>The Building Blocks of Review</vt:lpstr>
      <vt:lpstr>The Foundation </vt:lpstr>
      <vt:lpstr>Conflict of Interest</vt:lpstr>
      <vt:lpstr>Confidentiality </vt:lpstr>
      <vt:lpstr>Peer Review Integrity</vt:lpstr>
      <vt:lpstr>Research Misconduct</vt:lpstr>
      <vt:lpstr>The Pillars</vt:lpstr>
      <vt:lpstr>Bias in Peer Review</vt:lpstr>
      <vt:lpstr>Steps in the Review Process</vt:lpstr>
      <vt:lpstr>Review Criteria and Scoring</vt:lpstr>
      <vt:lpstr>Overall Impact</vt:lpstr>
      <vt:lpstr>Scoring Principles</vt:lpstr>
      <vt:lpstr>Scoring Practices</vt:lpstr>
      <vt:lpstr>Other Review Criteria</vt:lpstr>
      <vt:lpstr>Your Critiques…</vt:lpstr>
      <vt:lpstr>Critiques</vt:lpstr>
      <vt:lpstr>SROs: please include examples from your area of science that demonstrate how well written critiques show the basis of the scores </vt:lpstr>
      <vt:lpstr>The Review  Meeting</vt:lpstr>
      <vt:lpstr>After You Submit Your Critiques </vt:lpstr>
      <vt:lpstr>At the Meeting</vt:lpstr>
      <vt:lpstr>At the End of the Meeting, Have You…</vt:lpstr>
      <vt:lpstr>Thank You!</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Byrnes, Noni (NIH/CSR) [E]</dc:creator>
  <cp:lastModifiedBy>Johnson, Christina (NIH/CSR) [E]</cp:lastModifiedBy>
  <cp:revision>200</cp:revision>
  <cp:lastPrinted>2018-05-24T21:36:55Z</cp:lastPrinted>
  <dcterms:created xsi:type="dcterms:W3CDTF">2018-04-20T16:47:16Z</dcterms:created>
  <dcterms:modified xsi:type="dcterms:W3CDTF">2024-03-26T17:32:07Z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0x01010051B1DCBFD96E1B44BF6E6A0BC4D20A65</vt:lpwstr>
  </property>
  <property fmtid="{D5CDD505-2E9C-101B-9397-08002B2CF9AE}" pid="3" name="ArticulateGUID">
    <vt:lpwstr>5D5BBBD0-6162-460A-92AB-86810CBAAD64</vt:lpwstr>
  </property>
  <property fmtid="{D5CDD505-2E9C-101B-9397-08002B2CF9AE}" pid="4" name="ArticulatePath">
    <vt:lpwstr>Core Reviewer Training Slides (the short version) bruce edits</vt:lpwstr>
  </property>
</Properties>
</file>